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67" r:id="rId3"/>
    <p:sldId id="261" r:id="rId4"/>
    <p:sldId id="263" r:id="rId5"/>
    <p:sldId id="262" r:id="rId6"/>
    <p:sldId id="264" r:id="rId7"/>
    <p:sldId id="257" r:id="rId8"/>
    <p:sldId id="259" r:id="rId9"/>
    <p:sldId id="258" r:id="rId10"/>
    <p:sldId id="265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file:///C:\Users\&#1045;&#1051;&#1045;&#1053;&#1040;\Desktop\&#1059;&#1063;&#1045;&#1041;&#1053;&#1067;&#1049;%20&#1055;&#1056;&#1054;&#1062;&#1045;&#1057;&#1057;\&#1054;&#1090;&#1082;&#1088;&#1099;&#1090;&#1099;&#1081;%20&#1091;&#1088;&#1086;&#1082;\&#1076;&#1083;&#1103;%20%20&#1087;&#1088;&#1077;&#1079;\&#1040;.&#1051;&#1103;&#1076;&#1086;&#1074;%208&#1056;&#1053;&#1055;%20&#1050;&#1086;&#1083;&#1099;&#1073;&#1077;&#1083;&#1100;&#1085;&#1072;&#1103;_mp3cut.foxcom.su_.mp3" TargetMode="External"/><Relationship Id="rId1" Type="http://schemas.openxmlformats.org/officeDocument/2006/relationships/audio" Target="file:///C:\Users\&#1045;&#1051;&#1045;&#1053;&#1040;\Desktop\&#1059;&#1063;&#1045;&#1041;&#1053;&#1067;&#1049;%20&#1055;&#1056;&#1054;&#1062;&#1045;&#1057;&#1057;\&#1054;&#1090;&#1082;&#1088;&#1099;&#1090;&#1099;&#1081;%20&#1091;&#1088;&#1086;&#1082;\&#1076;&#1083;&#1103;%20%20&#1087;&#1088;&#1077;&#1079;\&#1055;.&#1063;&#1072;&#1081;&#1082;&#1086;&#1074;&#1089;&#1082;&#1080;&#1081;%20&#1050;&#1074;&#1072;&#1088;&#1090;&#1077;&#1090;%20&#8470;1%20II%20&#1095;._mp3cut.foxcom.su_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file:///C:\Users\&#1045;&#1051;&#1045;&#1053;&#1040;\Desktop\&#1059;&#1063;&#1045;&#1041;&#1053;&#1067;&#1049;%20&#1055;&#1056;&#1054;&#1062;&#1045;&#1057;&#1057;\&#1054;&#1090;&#1082;&#1088;&#1099;&#1090;&#1099;&#1081;%20&#1091;&#1088;&#1086;&#1082;\&#1040;.&#1061;&#1072;&#1095;&#1072;&#1090;&#1091;&#1088;&#1103;&#1085;%20&#1087;&#1086;&#1076;&#1088;&#1072;&#1078;&#1072;&#1085;&#1080;&#1077;%20&#1085;&#1072;&#1088;&#1086;&#1076;&#1085;&#1086;&#1084;&#1091;.mp3" TargetMode="External"/><Relationship Id="rId1" Type="http://schemas.openxmlformats.org/officeDocument/2006/relationships/audio" Target="file:///C:\Users\&#1045;&#1051;&#1045;&#1053;&#1040;\Desktop\&#1059;&#1063;&#1045;&#1041;&#1053;&#1067;&#1049;%20&#1055;&#1056;&#1054;&#1062;&#1045;&#1057;&#1057;\&#1054;&#1090;&#1082;&#1088;&#1099;&#1090;&#1099;&#1081;%20&#1091;&#1088;&#1086;&#1082;\&#1076;&#1083;&#1103;%20%20&#1087;&#1088;&#1077;&#1079;\&#1040;.&#1051;&#1103;&#1076;&#1086;&#1074;%208%20&#1056;&#1053;&#1055;%20&#1055;&#1083;&#1103;&#1089;&#1086;&#1074;&#1072;&#1103;_mp3cut.foxcom.su_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5;&#1051;&#1045;&#1053;&#1040;\Desktop\&#1059;&#1063;&#1045;&#1041;&#1053;&#1067;&#1049;%20&#1055;&#1056;&#1054;&#1062;&#1045;&#1057;&#1057;\&#1054;&#1090;&#1082;&#1088;&#1099;&#1090;&#1099;&#1081;%20&#1091;&#1088;&#1086;&#1082;\&#1044;.&#1050;&#1072;&#1073;&#1072;&#1083;&#1077;&#1074;&#1089;&#1082;&#1080;&#1081;%20&#1057;&#1086;&#1085;&#1072;&#1090;&#1080;&#1085;&#1072;.mp3" TargetMode="External"/><Relationship Id="rId1" Type="http://schemas.openxmlformats.org/officeDocument/2006/relationships/audio" Target="file:///C:\Users\&#1045;&#1051;&#1045;&#1053;&#1040;\Desktop\&#1059;&#1063;&#1045;&#1041;&#1053;&#1067;&#1049;%20&#1055;&#1056;&#1054;&#1062;&#1045;&#1057;&#1057;\&#1054;&#1090;&#1082;&#1088;&#1099;&#1090;&#1099;&#1081;%20&#1091;&#1088;&#1086;&#1082;\&#1076;&#1083;&#1103;%20%20&#1087;&#1088;&#1077;&#1079;\&#1051;.&#1041;&#1077;&#1090;&#1093;&#1086;&#1074;&#1077;&#1085;%20&#1084;&#1072;&#1088;&#1096;%20&#1080;&#1079;%205%20&#1089;&#1080;&#1084;&#1092;&#1086;&#1085;&#1080;&#1080;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8964488" cy="1872208"/>
          </a:xfrm>
        </p:spPr>
        <p:txBody>
          <a:bodyPr>
            <a:noAutofit/>
          </a:bodyPr>
          <a:lstStyle/>
          <a:p>
            <a:r>
              <a:rPr lang="ru-RU" sz="6000" b="1" i="1" spc="-300" dirty="0" smtClean="0">
                <a:solidFill>
                  <a:schemeClr val="accent3"/>
                </a:solidFill>
                <a:latin typeface="Monotype Corsiva" pitchFamily="66" charset="0"/>
                <a:ea typeface="FangSong" pitchFamily="49" charset="-122"/>
              </a:rPr>
              <a:t>Встреча  первичных и вторичных жанров музыки</a:t>
            </a:r>
            <a:endParaRPr lang="ru-RU" sz="6000" b="1" i="1" spc="-300" dirty="0">
              <a:solidFill>
                <a:schemeClr val="accent3"/>
              </a:solidFill>
              <a:latin typeface="Monotype Corsiva" pitchFamily="66" charset="0"/>
              <a:ea typeface="FangSong" pitchFamily="49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085184"/>
            <a:ext cx="86453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Подготовила преподаватель </a:t>
            </a:r>
          </a:p>
          <a:p>
            <a:pPr algn="ctr"/>
            <a:r>
              <a:rPr lang="ru-RU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музыкально-теоретических дисципли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 </a:t>
            </a:r>
          </a:p>
          <a:p>
            <a:pPr algn="ctr"/>
            <a:r>
              <a:rPr lang="ru-RU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Анисимова Юлия Павловна</a:t>
            </a:r>
          </a:p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2015год</a:t>
            </a:r>
            <a:endParaRPr lang="ru-RU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037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037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st-122460-126233086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591053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7849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60648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Бодро Весело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9512" y="2060848"/>
            <a:ext cx="1907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Напевно Не спеша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8784976" cy="129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9512" y="3789040"/>
            <a:ext cx="18356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Четко Ритмично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4077072"/>
            <a:ext cx="878497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2829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88640"/>
            <a:ext cx="8784976" cy="61926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534400" cy="410445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Segoe Script" pitchFamily="34" charset="0"/>
              </a:rPr>
              <a:t>До новых встреч в музыкальном королевстве дорогие друзья!</a:t>
            </a:r>
            <a:endParaRPr lang="ru-RU" sz="6600" b="1" dirty="0">
              <a:solidFill>
                <a:schemeClr val="tx2">
                  <a:lumMod val="20000"/>
                  <a:lumOff val="80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u="sng" dirty="0" smtClean="0"/>
              <a:t>Цель урока</a:t>
            </a:r>
            <a:r>
              <a:rPr lang="ru-RU" dirty="0" smtClean="0"/>
              <a:t>:</a:t>
            </a:r>
          </a:p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Воспитание у учащихся музыкальной культуры как части их духовной культуры.</a:t>
            </a:r>
          </a:p>
          <a:p>
            <a:pPr>
              <a:buNone/>
            </a:pPr>
            <a:r>
              <a:rPr lang="ru-RU" b="1" u="sng" dirty="0" smtClean="0"/>
              <a:t>Задачи урока: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Научить понимать музыку во всем богатстве ее жанров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Концентрация обучения на трех важнейших жанрах музыки: песне, танце и марше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Накопление опыта восприятия музыкальных произведений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Расширение музыкального кругозора учащихся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i="1" smtClean="0">
                <a:solidFill>
                  <a:schemeClr val="accent4">
                    <a:lumMod val="75000"/>
                  </a:schemeClr>
                </a:solidFill>
              </a:rPr>
              <a:t>Накопление и систематизация музыкального опыта детей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жанра…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rot="20980044">
            <a:off x="251520" y="4293096"/>
            <a:ext cx="1461936" cy="115788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Песня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ЕЛЕНА\Desktop\УЧЕБНЫЙ ПРОЦЕСС\Открытый урок\0_83e7d_1855b68f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188640"/>
            <a:ext cx="4752528" cy="4392487"/>
          </a:xfrm>
          <a:prstGeom prst="rect">
            <a:avLst/>
          </a:prstGeom>
          <a:noFill/>
        </p:spPr>
      </p:pic>
      <p:pic>
        <p:nvPicPr>
          <p:cNvPr id="1027" name="Picture 3" descr="C:\Users\ЕЛЕНА\Desktop\УЧЕБНЫЙ ПРОЦЕСС\Открытый урок\0_83e86_39a5b9fe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76672"/>
            <a:ext cx="3962400" cy="4572000"/>
          </a:xfrm>
          <a:prstGeom prst="rect">
            <a:avLst/>
          </a:prstGeom>
          <a:noFill/>
        </p:spPr>
      </p:pic>
      <p:pic>
        <p:nvPicPr>
          <p:cNvPr id="1028" name="Picture 4" descr="C:\Users\ЕЛЕНА\Desktop\УЧЕБНЫЙ ПРОЦЕСС\Открытый урок\0_83e84_87b09085_orig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412776"/>
            <a:ext cx="3962400" cy="425043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131840" y="5517232"/>
            <a:ext cx="216024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Марш</a:t>
            </a:r>
            <a:endParaRPr kumimoji="0" lang="ru-RU" sz="3300" b="0" i="1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372200" y="4797152"/>
            <a:ext cx="2448272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Танец</a:t>
            </a:r>
            <a:endParaRPr kumimoji="0" lang="ru-RU" sz="33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ree_grows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132856"/>
            <a:ext cx="2592288" cy="4176464"/>
          </a:xfrm>
        </p:spPr>
      </p:pic>
      <p:pic>
        <p:nvPicPr>
          <p:cNvPr id="5" name="Рисунок 4" descr="maxresdefault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420888"/>
            <a:ext cx="3816424" cy="3960440"/>
          </a:xfrm>
          <a:prstGeom prst="rect">
            <a:avLst/>
          </a:prstGeom>
        </p:spPr>
      </p:pic>
      <p:pic>
        <p:nvPicPr>
          <p:cNvPr id="6" name="Рисунок 5" descr="1404598_1379033685673638_1300518665_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772816"/>
            <a:ext cx="4248472" cy="3456384"/>
          </a:xfrm>
          <a:prstGeom prst="rect">
            <a:avLst/>
          </a:prstGeom>
        </p:spPr>
      </p:pic>
      <p:pic>
        <p:nvPicPr>
          <p:cNvPr id="7" name="Рисунок 6" descr="495273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836712"/>
            <a:ext cx="4469676" cy="54726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merald-City-Wizard-of-Oz-116001708998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784976" cy="626469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198567"/>
          </a:xfrm>
        </p:spPr>
      </p:pic>
      <p:pic>
        <p:nvPicPr>
          <p:cNvPr id="6" name="Рисунок 5" descr="dobryiyy-volyshebnik-kartinka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04664"/>
            <a:ext cx="3333750" cy="600985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50087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76672"/>
            <a:ext cx="4407686" cy="5904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918320" cy="758952"/>
          </a:xfrm>
        </p:spPr>
        <p:txBody>
          <a:bodyPr/>
          <a:lstStyle/>
          <a:p>
            <a:r>
              <a:rPr lang="ru-RU" dirty="0" smtClean="0"/>
              <a:t>Песня</a:t>
            </a:r>
            <a:endParaRPr lang="ru-RU" dirty="0"/>
          </a:p>
        </p:txBody>
      </p:sp>
      <p:pic>
        <p:nvPicPr>
          <p:cNvPr id="4" name="Содержимое 3" descr="0_83e7d_1855b68f_orig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 rot="752812">
            <a:off x="-215072" y="33724"/>
            <a:ext cx="3587128" cy="3391015"/>
          </a:xfrm>
        </p:spPr>
      </p:pic>
      <p:pic>
        <p:nvPicPr>
          <p:cNvPr id="6" name="П.Чайковский Квартет №1 II ч.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851920" y="6381328"/>
            <a:ext cx="304800" cy="304800"/>
          </a:xfrm>
          <a:prstGeom prst="rect">
            <a:avLst/>
          </a:prstGeom>
        </p:spPr>
      </p:pic>
      <p:pic>
        <p:nvPicPr>
          <p:cNvPr id="7" name="А.Лядов 8РНП Колыбельная_mp3cut.foxcom.su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1724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24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30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ames_wallpaper6_77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04664"/>
            <a:ext cx="4503923" cy="5949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5206352" cy="758952"/>
          </a:xfrm>
        </p:spPr>
        <p:txBody>
          <a:bodyPr/>
          <a:lstStyle/>
          <a:p>
            <a:r>
              <a:rPr lang="ru-RU" dirty="0" smtClean="0"/>
              <a:t>Танец</a:t>
            </a:r>
            <a:endParaRPr lang="ru-RU" dirty="0"/>
          </a:p>
        </p:txBody>
      </p:sp>
      <p:pic>
        <p:nvPicPr>
          <p:cNvPr id="6" name="Содержимое 5" descr="0_83e86_39a5b9fe_orig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 rot="906000">
            <a:off x="380650" y="320173"/>
            <a:ext cx="2896321" cy="3306281"/>
          </a:xfrm>
        </p:spPr>
      </p:pic>
      <p:pic>
        <p:nvPicPr>
          <p:cNvPr id="8" name="А.Лядов 8 РНП Плясовая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99992" y="6381328"/>
            <a:ext cx="304800" cy="304800"/>
          </a:xfrm>
          <a:prstGeom prst="rect">
            <a:avLst/>
          </a:prstGeom>
        </p:spPr>
      </p:pic>
      <p:pic>
        <p:nvPicPr>
          <p:cNvPr id="9" name="А.Хачатурян подражание народному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3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40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6070448" cy="758952"/>
          </a:xfrm>
        </p:spPr>
        <p:txBody>
          <a:bodyPr/>
          <a:lstStyle/>
          <a:p>
            <a:r>
              <a:rPr lang="ru-RU" dirty="0" smtClean="0"/>
              <a:t>Марш</a:t>
            </a:r>
            <a:endParaRPr lang="ru-RU" dirty="0"/>
          </a:p>
        </p:txBody>
      </p:sp>
      <p:pic>
        <p:nvPicPr>
          <p:cNvPr id="4" name="Содержимое 3" descr="0_83e84_87b09085_orig (1)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 rot="431814">
            <a:off x="186601" y="161803"/>
            <a:ext cx="2781408" cy="3153869"/>
          </a:xfrm>
        </p:spPr>
      </p:pic>
      <p:pic>
        <p:nvPicPr>
          <p:cNvPr id="6" name="Л.Бетховен марш из 5 симфон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004048" y="6381328"/>
            <a:ext cx="304800" cy="304800"/>
          </a:xfrm>
          <a:prstGeom prst="rect">
            <a:avLst/>
          </a:prstGeom>
        </p:spPr>
      </p:pic>
      <p:pic>
        <p:nvPicPr>
          <p:cNvPr id="7" name="Д.Кабалевский Сонатин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  <p:pic>
        <p:nvPicPr>
          <p:cNvPr id="8" name="Рисунок 7" descr="im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260648"/>
            <a:ext cx="3384376" cy="608468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1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64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982</TotalTime>
  <Words>97</Words>
  <Application>Microsoft Office PowerPoint</Application>
  <PresentationFormat>Экран (4:3)</PresentationFormat>
  <Paragraphs>25</Paragraphs>
  <Slides>12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Встреча  первичных и вторичных жанров музыки</vt:lpstr>
      <vt:lpstr>Цели и задачи урока.</vt:lpstr>
      <vt:lpstr>три жанра…</vt:lpstr>
      <vt:lpstr>Слайд 4</vt:lpstr>
      <vt:lpstr>Слайд 5</vt:lpstr>
      <vt:lpstr>Слайд 6</vt:lpstr>
      <vt:lpstr>Песня</vt:lpstr>
      <vt:lpstr>Танец</vt:lpstr>
      <vt:lpstr>Марш</vt:lpstr>
      <vt:lpstr>Слайд 10</vt:lpstr>
      <vt:lpstr>Слайд 11</vt:lpstr>
      <vt:lpstr>До новых встреч в музыкальном королевстве дорогие друзья!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Встреча </dc:title>
  <dc:creator>ЕЛЕНА</dc:creator>
  <cp:lastModifiedBy>ЕЛЕНА</cp:lastModifiedBy>
  <cp:revision>70</cp:revision>
  <dcterms:created xsi:type="dcterms:W3CDTF">2015-10-13T04:17:05Z</dcterms:created>
  <dcterms:modified xsi:type="dcterms:W3CDTF">2016-02-07T09:23:43Z</dcterms:modified>
</cp:coreProperties>
</file>