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4" r:id="rId16"/>
    <p:sldId id="276" r:id="rId17"/>
    <p:sldId id="272" r:id="rId18"/>
    <p:sldId id="273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7" r:id="rId28"/>
    <p:sldId id="288" r:id="rId29"/>
    <p:sldId id="300" r:id="rId30"/>
    <p:sldId id="289" r:id="rId31"/>
    <p:sldId id="290" r:id="rId32"/>
    <p:sldId id="291" r:id="rId33"/>
    <p:sldId id="293" r:id="rId34"/>
    <p:sldId id="292" r:id="rId35"/>
    <p:sldId id="294" r:id="rId36"/>
    <p:sldId id="295" r:id="rId37"/>
    <p:sldId id="296" r:id="rId38"/>
    <p:sldId id="297" r:id="rId39"/>
    <p:sldId id="298" r:id="rId40"/>
    <p:sldId id="299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00"/>
    <a:srgbClr val="0033CC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5B13C-7DCB-4FBA-B16C-366A4CA80602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E9CA7-F554-4BDE-92D4-4A1BD955A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CE6F-136B-4944-818A-DE1F3252CA51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A759-8B0A-4493-9055-63E5BE3AE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87BEC-4B34-4207-86DD-57E149DCFF9C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A8F5-555E-4938-A5DE-1C25AEC77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BAC8-4A61-42D9-A650-3E3B4F073DEA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1533B-B20D-4FF5-ABA1-45EB88D45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27E88-F169-4114-AB7B-5F68832391FF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6D309-FD9A-4D08-B113-DB6E824B6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5EDB-36BD-4FC7-81CE-63C8FB553472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15DB3-A2CD-40BF-B17B-04138467D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C7AE-01E2-4084-8386-F3AEA23158D2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5B84-59C6-4095-ADD2-937E9DDBE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64EF6-0ACA-4B5D-9B1E-7301FD24132D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5E28-B1C8-472E-963B-3F3D8BD15D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9A33C-68F2-49B1-9998-08737AD6A116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A526E-95F9-4C8A-A2D0-85E7F5433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DC6C-9475-4C1C-9488-BCEE4FA381F0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1A288-F759-4B18-B4B9-4B82A81BC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E528-A380-4828-B049-CFCB845671BA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EC139-3A55-4793-881A-6B59D39BD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98E92-F8F7-4148-8CA3-05CAFF94BE79}" type="datetimeFigureOut">
              <a:rPr lang="ru-RU"/>
              <a:pPr>
                <a:defRPr/>
              </a:pPr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147DF6-644D-49D1-8193-76CADCF53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&#1057;&#1090;&#1072;&#1088;&#1099;&#1081;%20&#1050;&#1054;&#1052;&#1055;&#1068;&#1070;&#1058;&#1045;&#1056;\&#1052;&#1086;&#1080;%20&#1076;&#1086;&#1082;&#1091;&#1084;&#1077;&#1085;&#1090;&#1099;%20&#1045;\5-8&#1082;&#1083;%20&#1059;&#1056;&#1054;&#1050;&#1048;\&#1059;&#1088;&#1086;&#1082;&#1080;%205&#1082;&#1083;\II%20&#1095;&#1077;&#1090;&#1074;&#1077;&#1088;&#1090;&#1100;\&#8470;17%20&#1052;&#1102;&#1079;&#1080;&#1082;&#1083;\&#1091;&#1074;&#1077;&#1088;&#1090;&#1102;&#1088;&#1072;%20&#1087;&#1088;&#1086;&#1083;&#1086;&#1075;.mp3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52;&#1086;&#1080;%20&#1076;&#1086;&#1082;&#1091;&#1084;&#1077;&#1085;&#1090;&#1099;\5-8&#1082;&#1083;%20&#1059;&#1056;&#1054;&#1050;&#1048;\&#1059;&#1088;&#1086;&#1082;&#1080;%205&#1082;&#1083;\II%20&#1095;&#1077;&#1090;&#1074;&#1077;&#1088;&#1090;&#1100;\&#8470;15%20%20&#1052;&#1102;&#1079;&#1080;&#1082;&#1083;\-3(get-tune.net).mp3" TargetMode="Externa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audio" Target="NULL" TargetMode="Externa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&#1057;&#1090;&#1072;&#1088;&#1099;&#1081;%20&#1050;&#1054;&#1052;&#1055;&#1068;&#1070;&#1058;&#1045;&#1056;\&#1052;&#1086;&#1080;%20&#1076;&#1086;&#1082;&#1091;&#1084;&#1077;&#1085;&#1090;&#1099;%20&#1045;\5-8&#1082;&#1083;%20&#1059;&#1056;&#1054;&#1050;&#1048;\&#1059;&#1088;&#1086;&#1082;&#1080;%205&#1082;&#1083;\II%20&#1095;&#1077;&#1090;&#1074;&#1077;&#1088;&#1090;&#1100;\&#8470;17%20&#1052;&#1102;&#1079;&#1080;&#1082;&#1083;\&#1054;&#1041;&#1065;&#1040;&#1071;-&#1044;&#1086;&#1073;&#1088;&#1099;&#1077;%20&#1089;&#1082;&#1072;&#1079;&#1082;&#1080;\-Dobrye_skazki.mp3" TargetMode="External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img13.nnm.ru/a/6/e/b/d/a6ebd79fa0df2e9cba1feccfb80468b7_full_full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00CC"/>
                </a:solidFill>
              </a:rPr>
              <a:t>Тема: «Третье путешествие в театр - МЮЗИКЛ» - 5 класс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5" y="4857750"/>
            <a:ext cx="3900488" cy="17526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Презентацию подготовила 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Учитель </a:t>
            </a:r>
            <a:r>
              <a:rPr lang="ru-RU" sz="2000" b="1" smtClean="0">
                <a:solidFill>
                  <a:srgbClr val="C00000"/>
                </a:solidFill>
                <a:latin typeface="Arial" charset="0"/>
              </a:rPr>
              <a:t>высшей</a:t>
            </a:r>
            <a:r>
              <a:rPr lang="en-US" sz="2000" b="1" smtClean="0">
                <a:solidFill>
                  <a:srgbClr val="C00000"/>
                </a:solidFill>
              </a:rPr>
              <a:t> </a:t>
            </a:r>
            <a:r>
              <a:rPr lang="ru-RU" sz="2000" b="1" smtClean="0">
                <a:solidFill>
                  <a:srgbClr val="C00000"/>
                </a:solidFill>
              </a:rPr>
              <a:t>категории МБОУ - СОШ №20</a:t>
            </a:r>
          </a:p>
          <a:p>
            <a:pPr eaLnBrk="1" hangingPunct="1"/>
            <a:r>
              <a:rPr lang="ru-RU" sz="2000" b="1" smtClean="0">
                <a:solidFill>
                  <a:srgbClr val="C00000"/>
                </a:solidFill>
              </a:rPr>
              <a:t>Е. А. Антипьева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33FF"/>
                </a:solidFill>
              </a:rPr>
              <a:t>Сценарист - Линда </a:t>
            </a:r>
            <a:r>
              <a:rPr lang="ru-RU" b="1" dirty="0" err="1" smtClean="0">
                <a:solidFill>
                  <a:srgbClr val="3333FF"/>
                </a:solidFill>
              </a:rPr>
              <a:t>Вулвертон</a:t>
            </a:r>
            <a:r>
              <a:rPr lang="ru-RU" b="1" dirty="0" smtClean="0">
                <a:solidFill>
                  <a:srgbClr val="3333FF"/>
                </a:solidFill>
              </a:rPr>
              <a:t/>
            </a:r>
            <a:br>
              <a:rPr lang="ru-RU" b="1" dirty="0" smtClean="0">
                <a:solidFill>
                  <a:srgbClr val="3333FF"/>
                </a:solidFill>
              </a:rPr>
            </a:br>
            <a:endParaRPr lang="ru-RU" dirty="0"/>
          </a:p>
        </p:txBody>
      </p:sp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665163"/>
            <a:ext cx="4405312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CC"/>
                </a:solidFill>
              </a:rPr>
              <a:t>Композитор - </a:t>
            </a:r>
            <a:r>
              <a:rPr lang="ru-RU" b="1" dirty="0" smtClean="0">
                <a:solidFill>
                  <a:srgbClr val="3333FF"/>
                </a:solidFill>
              </a:rPr>
              <a:t>Алан </a:t>
            </a:r>
            <a:r>
              <a:rPr lang="ru-RU" b="1" dirty="0" err="1" smtClean="0">
                <a:solidFill>
                  <a:srgbClr val="3333FF"/>
                </a:solidFill>
              </a:rPr>
              <a:t>Менкен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4" descr="Алан Менк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143000"/>
            <a:ext cx="7345362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</a:rPr>
              <a:t>Авторы текстов песен</a:t>
            </a: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428625" y="1071563"/>
            <a:ext cx="4040188" cy="674687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3333FF"/>
                </a:solidFill>
              </a:rPr>
              <a:t>Ховард Эшман</a:t>
            </a:r>
            <a:r>
              <a:rPr lang="ru-RU" sz="3600" smtClean="0"/>
              <a:t> </a:t>
            </a:r>
          </a:p>
          <a:p>
            <a:pPr eaLnBrk="1" hangingPunct="1"/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5" y="1143000"/>
            <a:ext cx="4041775" cy="6397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>
                <a:solidFill>
                  <a:srgbClr val="3333FF"/>
                </a:solidFill>
              </a:rPr>
              <a:t>Тим </a:t>
            </a:r>
            <a:r>
              <a:rPr lang="ru-RU" sz="3600" dirty="0" err="1" smtClean="0">
                <a:solidFill>
                  <a:srgbClr val="3333FF"/>
                </a:solidFill>
              </a:rPr>
              <a:t>Райс</a:t>
            </a:r>
            <a:r>
              <a:rPr lang="ru-RU" sz="36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4580" name="Picture 4" descr="Howard Ash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93838"/>
            <a:ext cx="3929062" cy="5364162"/>
          </a:xfrm>
        </p:spPr>
      </p:pic>
      <p:pic>
        <p:nvPicPr>
          <p:cNvPr id="24581" name="Picture 5" descr="Тим Рай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1489075"/>
            <a:ext cx="3935413" cy="5368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Мюзикл «Красавица и Чудовище» в России - 2009 год.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0688" y="1643063"/>
            <a:ext cx="52149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05625" y="3392488"/>
            <a:ext cx="22383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4" descr="Наложение грма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Наложение грма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40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Наложение грима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663" y="0"/>
            <a:ext cx="5113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Перчатка Чудовищ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5" descr="Чудовищ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4178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29125" y="117475"/>
            <a:ext cx="4572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CC"/>
                </a:solidFill>
                <a:latin typeface="Times New Roman" pitchFamily="18" charset="0"/>
              </a:rPr>
              <a:t>Актеру, исполняющему роль Чудовища, помогают надевать сценический костюм и накладывать грим 3 ассистента. Изначально этот процесс занимал </a:t>
            </a:r>
          </a:p>
          <a:p>
            <a:r>
              <a:rPr lang="ru-RU" sz="3600" b="1">
                <a:solidFill>
                  <a:srgbClr val="0000CC"/>
                </a:solidFill>
                <a:latin typeface="Times New Roman" pitchFamily="18" charset="0"/>
              </a:rPr>
              <a:t>более 3-х часов, теперь – всего около 2-х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8" charset="0"/>
              </a:rPr>
              <a:t>Бальное платье Белль весит более 16 кг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0722" name="Picture 5" descr="Коасав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36600"/>
            <a:ext cx="497363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</a:rPr>
              <a:t>Рукава костюма Люмьера, по сюжету превращенного колдуньей в подсвечник, сделаны из огнеупорного пластика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3200" dirty="0"/>
          </a:p>
        </p:txBody>
      </p:sp>
      <p:pic>
        <p:nvPicPr>
          <p:cNvPr id="3" name="Picture 5" descr="Рука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31938"/>
            <a:ext cx="7777163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b="1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0"/>
            <a:ext cx="6675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142852"/>
            <a:ext cx="76158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Мир музыкального театра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За спектакль Люмьер расходует 60 мл жидкого бутана, а всего за последние 7 лет Люмьер сжёг на сцене более 264 кг этого вещества.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3200" dirty="0"/>
          </a:p>
        </p:txBody>
      </p:sp>
      <p:pic>
        <p:nvPicPr>
          <p:cNvPr id="3" name="Picture 5" descr="Люмь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428750"/>
            <a:ext cx="7921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00CC"/>
                </a:solidFill>
                <a:latin typeface="Times New Roman" pitchFamily="18" charset="0"/>
              </a:rPr>
              <a:t> 40 специальных эффектов</a:t>
            </a: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2800" smtClean="0"/>
          </a:p>
        </p:txBody>
      </p:sp>
      <p:pic>
        <p:nvPicPr>
          <p:cNvPr id="3" name="Picture 5" descr="Спецэффе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8188"/>
            <a:ext cx="914400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75" y="-5429250"/>
            <a:ext cx="3286125" cy="108585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Каждый вечер на сцене актёры спектакля</a:t>
            </a:r>
            <a:b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используют </a:t>
            </a:r>
            <a:b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3600" smtClean="0">
                <a:solidFill>
                  <a:srgbClr val="0000CC"/>
                </a:solidFill>
                <a:latin typeface="Times New Roman" pitchFamily="18" charset="0"/>
              </a:rPr>
              <a:t>более 170 париков</a:t>
            </a:r>
            <a:r>
              <a:rPr lang="ru-RU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mtClean="0"/>
          </a:p>
        </p:txBody>
      </p:sp>
      <p:sp>
        <p:nvSpPr>
          <p:cNvPr id="3481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714" r="5714"/>
          <a:stretch>
            <a:fillRect/>
          </a:stretch>
        </p:blipFill>
        <p:spPr>
          <a:xfrm>
            <a:off x="0" y="357188"/>
            <a:ext cx="6000750" cy="58578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сТАДИ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142875" y="54737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Мощности светового оборудования, которое используется в спектакле, хватит для того, чтобы осветить футбольный стадион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500063" y="-428625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CC"/>
                </a:solidFill>
              </a:rPr>
              <a:t>Распевка</a:t>
            </a:r>
          </a:p>
        </p:txBody>
      </p:sp>
      <p:pic>
        <p:nvPicPr>
          <p:cNvPr id="1026" name="Picture 2" descr="C:\Documents and Settings\Семья\Рабочий стол\084240_64_tumblr_kxk8y7ke8f1qb0qbao1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357188"/>
            <a:ext cx="5080000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F:\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8"/>
            <a:ext cx="9144000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3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увертюра проло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00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72450" y="1889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 l="5185" r="5185"/>
          <a:stretch>
            <a:fillRect/>
          </a:stretch>
        </p:blipFill>
        <p:spPr bwMode="auto">
          <a:xfrm>
            <a:off x="642938" y="963613"/>
            <a:ext cx="7858125" cy="589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Прямоугольник 2"/>
          <p:cNvSpPr>
            <a:spLocks noChangeArrowheads="1"/>
          </p:cNvSpPr>
          <p:nvPr/>
        </p:nvSpPr>
        <p:spPr bwMode="auto">
          <a:xfrm>
            <a:off x="2071688" y="142875"/>
            <a:ext cx="57261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00FF"/>
                </a:solidFill>
                <a:latin typeface="Calibri" pitchFamily="34" charset="0"/>
              </a:rPr>
              <a:t>Городок, Доброе утро!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954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45640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8"/>
            <a:ext cx="464343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3"/>
            <a:ext cx="4572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4290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33CC"/>
                </a:solidFill>
              </a:rPr>
              <a:t>« Вы наш гость…»</a:t>
            </a:r>
          </a:p>
        </p:txBody>
      </p:sp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43738" y="58738"/>
            <a:ext cx="21002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Рука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1866900"/>
            <a:ext cx="58483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3300"/>
                </a:solidFill>
              </a:rPr>
              <a:t>История возникновения мюзикла:</a:t>
            </a:r>
            <a:br>
              <a:rPr lang="ru-RU" b="1" dirty="0" smtClean="0">
                <a:solidFill>
                  <a:srgbClr val="FF33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25"/>
            <a:ext cx="4572000" cy="6002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Жанр сформировался в США, в конце 19 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Центром мирового мюзикла считается Бродвей.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Самые известные мировые мюзиклы: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«Моя прекрасная леди»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(1956)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«Чикаго»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(1975)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«Кошки»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(1981)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«Призрак оперы»</a:t>
            </a:r>
            <a:r>
              <a:rPr lang="en-US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(1986)</a:t>
            </a:r>
            <a:r>
              <a:rPr lang="ru-RU" sz="32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и мн. другие</a:t>
            </a:r>
          </a:p>
        </p:txBody>
      </p:sp>
      <p:pic>
        <p:nvPicPr>
          <p:cNvPr id="4" name="Picture 10" descr="http://expat.su/uk/files/2010/12/phantom-of-the-op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536" y="1142984"/>
            <a:ext cx="417646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 descr="http://img.dni.ru/binaries/v2_articlepic/389906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500563" y="4221163"/>
            <a:ext cx="3124200" cy="263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" descr="0_9df4_205c5fb4_XL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0" y="314325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3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3010" name="Picture 2" descr="C:\Documents and Settings\Семья\Рабочий стол\Beauty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14313"/>
            <a:ext cx="5630862" cy="664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9388" y="0"/>
            <a:ext cx="132556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4034" name="Picture 16" descr="x_982b16b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Прямоугольник 3"/>
          <p:cNvSpPr>
            <a:spLocks noChangeArrowheads="1"/>
          </p:cNvSpPr>
          <p:nvPr/>
        </p:nvSpPr>
        <p:spPr bwMode="auto">
          <a:xfrm>
            <a:off x="142875" y="0"/>
            <a:ext cx="4286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66FF66"/>
                </a:solidFill>
                <a:latin typeface="Calibri" pitchFamily="34" charset="0"/>
              </a:rPr>
              <a:t>1. Сказка о любви</a:t>
            </a:r>
          </a:p>
          <a:p>
            <a:r>
              <a:rPr lang="ru-RU" sz="2400" b="1">
                <a:solidFill>
                  <a:srgbClr val="66FF66"/>
                </a:solidFill>
                <a:latin typeface="Calibri" pitchFamily="34" charset="0"/>
              </a:rPr>
              <a:t> Древняя как жизнь</a:t>
            </a:r>
          </a:p>
          <a:p>
            <a:r>
              <a:rPr lang="ru-RU" sz="2400" b="1">
                <a:solidFill>
                  <a:srgbClr val="66FF66"/>
                </a:solidFill>
                <a:latin typeface="Calibri" pitchFamily="34" charset="0"/>
              </a:rPr>
              <a:t>Ждали ночь и день этих перемен</a:t>
            </a:r>
          </a:p>
          <a:p>
            <a:r>
              <a:rPr lang="ru-RU" sz="2400" b="1">
                <a:solidFill>
                  <a:srgbClr val="66FF66"/>
                </a:solidFill>
                <a:latin typeface="Calibri" pitchFamily="34" charset="0"/>
              </a:rPr>
              <a:t>Вот и дождались. </a:t>
            </a:r>
          </a:p>
          <a:p>
            <a:r>
              <a:rPr lang="ru-RU" sz="2400" b="1">
                <a:solidFill>
                  <a:srgbClr val="66FF66"/>
                </a:solidFill>
                <a:latin typeface="Calibri" pitchFamily="34" charset="0"/>
              </a:rPr>
              <a:t>Двух былых врагов</a:t>
            </a:r>
          </a:p>
          <a:p>
            <a:r>
              <a:rPr lang="ru-RU" sz="2400" b="1">
                <a:solidFill>
                  <a:srgbClr val="66FF66"/>
                </a:solidFill>
                <a:latin typeface="Calibri" pitchFamily="34" charset="0"/>
              </a:rPr>
              <a:t>Не узнать теперь</a:t>
            </a:r>
          </a:p>
          <a:p>
            <a:r>
              <a:rPr lang="ru-RU" sz="2400" b="1">
                <a:solidFill>
                  <a:srgbClr val="66FF66"/>
                </a:solidFill>
                <a:latin typeface="Calibri" pitchFamily="34" charset="0"/>
              </a:rPr>
              <a:t>Оба так нежны, оба смущены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Чудовище и Бэлль. 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4036" name="Прямоугольник 4"/>
          <p:cNvSpPr>
            <a:spLocks noChangeArrowheads="1"/>
          </p:cNvSpPr>
          <p:nvPr/>
        </p:nvSpPr>
        <p:spPr bwMode="auto">
          <a:xfrm>
            <a:off x="4071938" y="2428875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Припев: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Сказка о любви, полная добра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К нам она придёт, также как взойдёт</a:t>
            </a:r>
          </a:p>
          <a:p>
            <a:pPr algn="ct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Солнышко с утра.</a:t>
            </a:r>
            <a:endParaRPr lang="ru-RU" sz="240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4037" name="Прямоугольник 5"/>
          <p:cNvSpPr>
            <a:spLocks noChangeArrowheads="1"/>
          </p:cNvSpPr>
          <p:nvPr/>
        </p:nvSpPr>
        <p:spPr bwMode="auto">
          <a:xfrm>
            <a:off x="4286250" y="485775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2.Сказка не солжёт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Истина проста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Там, где есть любовь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Торжествует вновь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Мир и красота.</a:t>
            </a:r>
          </a:p>
        </p:txBody>
      </p:sp>
      <p:sp>
        <p:nvSpPr>
          <p:cNvPr id="44038" name="Прямоугольник 6"/>
          <p:cNvSpPr>
            <a:spLocks noChangeArrowheads="1"/>
          </p:cNvSpPr>
          <p:nvPr/>
        </p:nvSpPr>
        <p:spPr bwMode="auto">
          <a:xfrm>
            <a:off x="4857750" y="-214313"/>
            <a:ext cx="3900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66"/>
                </a:solidFill>
                <a:latin typeface="Calibri" pitchFamily="34" charset="0"/>
              </a:rPr>
              <a:t>Сказка о любви</a:t>
            </a:r>
            <a:endParaRPr lang="ru-RU" sz="4400">
              <a:latin typeface="Calibri" pitchFamily="34" charset="0"/>
            </a:endParaRPr>
          </a:p>
        </p:txBody>
      </p:sp>
      <p:pic>
        <p:nvPicPr>
          <p:cNvPr id="11" name="-3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786688" y="1214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3333FF"/>
                </a:solidFill>
              </a:rPr>
              <a:t>Селин </a:t>
            </a:r>
            <a:r>
              <a:rPr lang="ru-RU" b="1" dirty="0" err="1" smtClean="0">
                <a:solidFill>
                  <a:srgbClr val="3333FF"/>
                </a:solidFill>
              </a:rPr>
              <a:t>Дион</a:t>
            </a:r>
            <a:r>
              <a:rPr lang="ru-RU" b="1" dirty="0" smtClean="0">
                <a:solidFill>
                  <a:srgbClr val="3333FF"/>
                </a:solidFill>
              </a:rPr>
              <a:t> и </a:t>
            </a:r>
            <a:r>
              <a:rPr lang="ru-RU" b="1" dirty="0" err="1" smtClean="0">
                <a:solidFill>
                  <a:srgbClr val="3333FF"/>
                </a:solidFill>
              </a:rPr>
              <a:t>Пэйбо</a:t>
            </a:r>
            <a:r>
              <a:rPr lang="ru-RU" b="1" dirty="0" smtClean="0">
                <a:solidFill>
                  <a:srgbClr val="3333FF"/>
                </a:solidFill>
              </a:rPr>
              <a:t> </a:t>
            </a:r>
            <a:r>
              <a:rPr lang="ru-RU" b="1" dirty="0" err="1" smtClean="0">
                <a:solidFill>
                  <a:srgbClr val="3333FF"/>
                </a:solidFill>
              </a:rPr>
              <a:t>Брайсон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Селин Дион и Пэйбо Брайс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357313"/>
            <a:ext cx="705802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91488" y="4048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 numSld="4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</a:rPr>
              <a:t>Тони </a:t>
            </a:r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</a:rPr>
              <a:t>Брэкстон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3" name="Picture 5" descr="Тони Брэкстон поё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0"/>
            <a:ext cx="53768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319213"/>
            <a:ext cx="35718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5749925"/>
            <a:ext cx="51863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>
                <a:solidFill>
                  <a:srgbClr val="0000CC"/>
                </a:solidFill>
                <a:latin typeface="Calibri" pitchFamily="34" charset="0"/>
              </a:rPr>
              <a:t>Хью Джекман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28625" y="-142875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00CC"/>
                </a:solidFill>
              </a:rPr>
              <a:t>Ф. Киркоров - Н. Быстрова 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917575"/>
            <a:ext cx="74295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00CC"/>
                </a:solidFill>
              </a:rPr>
              <a:t>Екатерина Гусева - Виктор Добронравов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7063"/>
            <a:ext cx="4357688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357438"/>
            <a:ext cx="4786312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</a:rPr>
              <a:t>С момента мировой премьеры спектакля с заколдованной розы опало более 13 000 лепестков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dirty="0"/>
          </a:p>
        </p:txBody>
      </p:sp>
      <p:pic>
        <p:nvPicPr>
          <p:cNvPr id="49154" name="Picture 5" descr="Ро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457325"/>
            <a:ext cx="568801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Вопросы: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2875" y="2274888"/>
            <a:ext cx="8858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1. Чем отличается Мюзикл от Оперы и Балета?</a:t>
            </a:r>
          </a:p>
          <a:p>
            <a:pPr algn="ctr"/>
            <a:endParaRPr lang="ru-RU" sz="2800" b="1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   2. Кто авторы мюзикла "Красавица и Чудовище?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990099"/>
                </a:solidFill>
              </a:rPr>
              <a:t>"Добрые сказки"</a:t>
            </a:r>
            <a:endParaRPr lang="ru-RU" smtClean="0"/>
          </a:p>
        </p:txBody>
      </p:sp>
      <p:pic>
        <p:nvPicPr>
          <p:cNvPr id="51202" name="Picture 4" descr="C:\Documents and Settings\Семья\Рабочий стол\1249845189_0_1194c_9ce059aa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857250"/>
            <a:ext cx="77533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-Dobrye_sk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00938" y="428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</a:rPr>
              <a:t>Домашнее задание:</a:t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52226" name="Прямоугольник 2"/>
          <p:cNvSpPr>
            <a:spLocks noChangeArrowheads="1"/>
          </p:cNvSpPr>
          <p:nvPr/>
        </p:nvSpPr>
        <p:spPr bwMode="auto">
          <a:xfrm>
            <a:off x="0" y="2205038"/>
            <a:ext cx="92344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alibri" pitchFamily="34" charset="0"/>
              </a:rPr>
              <a:t>Нарисуйте сцены из этого мюзикла.</a:t>
            </a:r>
          </a:p>
          <a:p>
            <a:pPr algn="ctr"/>
            <a:r>
              <a:rPr lang="ru-RU" sz="4000" b="1">
                <a:solidFill>
                  <a:srgbClr val="990099"/>
                </a:solidFill>
                <a:latin typeface="Calibri" pitchFamily="34" charset="0"/>
              </a:rPr>
              <a:t>Составить </a:t>
            </a:r>
            <a:r>
              <a:rPr lang="ru-RU" sz="4000" b="1">
                <a:solidFill>
                  <a:srgbClr val="990099"/>
                </a:solidFill>
              </a:rPr>
              <a:t>кластер</a:t>
            </a:r>
            <a:r>
              <a:rPr lang="ru-RU" sz="4000" b="1">
                <a:solidFill>
                  <a:srgbClr val="990099"/>
                </a:solidFill>
                <a:latin typeface="Calibri" pitchFamily="34" charset="0"/>
              </a:rPr>
              <a:t> по теме</a:t>
            </a:r>
            <a:endParaRPr lang="ru-RU" sz="4000" b="1">
              <a:solidFill>
                <a:srgbClr val="990099"/>
              </a:solidFill>
            </a:endParaRPr>
          </a:p>
          <a:p>
            <a:pPr algn="ctr"/>
            <a:r>
              <a:rPr lang="ru-RU" sz="4000" b="1">
                <a:solidFill>
                  <a:srgbClr val="990099"/>
                </a:solidFill>
                <a:latin typeface="Calibri" pitchFamily="34" charset="0"/>
              </a:rPr>
              <a:t> Мюзикл.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00FF"/>
                </a:solidFill>
              </a:rPr>
              <a:t>МЮЗИКЛ -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000125"/>
            <a:ext cx="91440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>
                <a:solidFill>
                  <a:srgbClr val="CC0066"/>
                </a:solidFill>
                <a:latin typeface="+mn-lt"/>
                <a:cs typeface="+mn-cs"/>
              </a:rPr>
              <a:t> (англ. </a:t>
            </a:r>
            <a:r>
              <a:rPr lang="ru-RU" sz="3600" i="1" dirty="0" err="1">
                <a:solidFill>
                  <a:srgbClr val="CC0066"/>
                </a:solidFill>
                <a:latin typeface="+mn-lt"/>
                <a:cs typeface="+mn-cs"/>
              </a:rPr>
              <a:t>Musical</a:t>
            </a:r>
            <a:r>
              <a:rPr lang="ru-RU" sz="3600" i="1" dirty="0">
                <a:solidFill>
                  <a:srgbClr val="CC0066"/>
                </a:solidFill>
                <a:latin typeface="+mn-lt"/>
                <a:cs typeface="+mn-cs"/>
              </a:rPr>
              <a:t>) (иногда называется музыкальной комедией) —</a:t>
            </a:r>
            <a:r>
              <a:rPr lang="ru-RU" sz="3600" i="1" dirty="0">
                <a:solidFill>
                  <a:srgbClr val="FF0000"/>
                </a:solidFill>
                <a:latin typeface="+mn-lt"/>
                <a:cs typeface="+mn-cs"/>
              </a:rPr>
              <a:t> музыкальный спектакль,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в котором переплетаются диалоги - речитативы, песни- наличие </a:t>
            </a:r>
            <a:r>
              <a:rPr lang="ru-RU" sz="3600" b="1" i="1" dirty="0">
                <a:solidFill>
                  <a:srgbClr val="0000CC"/>
                </a:solidFill>
                <a:latin typeface="+mn-lt"/>
                <a:cs typeface="+mn-cs"/>
              </a:rPr>
              <a:t>хитов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, современная хореография, свободная джазовая манера пения, цирковые номера. </a:t>
            </a:r>
            <a:r>
              <a:rPr lang="ru-RU" sz="3600" i="1" dirty="0">
                <a:solidFill>
                  <a:srgbClr val="CC0066"/>
                </a:solidFill>
                <a:latin typeface="+mn-lt"/>
                <a:cs typeface="+mn-cs"/>
              </a:rPr>
              <a:t/>
            </a:r>
            <a:br>
              <a:rPr lang="ru-RU" sz="3600" i="1" dirty="0">
                <a:solidFill>
                  <a:srgbClr val="CC0066"/>
                </a:solidFill>
                <a:latin typeface="+mn-lt"/>
                <a:cs typeface="+mn-cs"/>
              </a:rPr>
            </a:br>
            <a:r>
              <a:rPr lang="ru-RU" sz="3600" i="1" dirty="0">
                <a:solidFill>
                  <a:srgbClr val="002060"/>
                </a:solidFill>
                <a:latin typeface="+mn-lt"/>
                <a:cs typeface="+mn-cs"/>
              </a:rPr>
              <a:t>Это сложный жанр в постановочном отношении, со множеством спецэффектов.</a:t>
            </a:r>
            <a:endParaRPr lang="ru-RU" sz="3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91440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 новых встреч с </a:t>
            </a:r>
            <a:b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6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миром прекрасной музыки!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мюзиклов в России началась в 60-е гг. </a:t>
            </a:r>
            <a:r>
              <a:rPr lang="en-US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</a:t>
            </a: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25"/>
            <a:ext cx="4572000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Наиболее известные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мюзиклы 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«Юнона и Авось»,         «Волк и семеро козлят на новый лад» А.Рыбникова, «Приключения  кузнечика Кузи» Ю. Антонова,     «Мэри </a:t>
            </a:r>
            <a:r>
              <a:rPr lang="ru-RU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Поппинс</a:t>
            </a:r>
            <a:r>
              <a:rPr lang="ru-RU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до свиданья!»    М.Дунаевского.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"</a:t>
            </a:r>
            <a:r>
              <a:rPr lang="ru-RU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Бременские</a:t>
            </a:r>
            <a:r>
              <a:rPr lang="ru-RU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музыканты" Г. Гладкова и Ю. </a:t>
            </a:r>
            <a:r>
              <a:rPr lang="ru-RU" sz="2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Энтина</a:t>
            </a:r>
            <a:r>
              <a:rPr lang="ru-RU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…</a:t>
            </a:r>
            <a:endParaRPr lang="ru-RU" sz="2800" dirty="0">
              <a:solidFill>
                <a:srgbClr val="0000CC"/>
              </a:solidFill>
              <a:latin typeface="+mn-lt"/>
              <a:cs typeface="+mn-cs"/>
            </a:endParaRPr>
          </a:p>
        </p:txBody>
      </p:sp>
      <p:pic>
        <p:nvPicPr>
          <p:cNvPr id="4" name="Picture 2" descr="http://megatorrents.kz/forum/photos/10020111560962681_f20_3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211763" y="1143000"/>
            <a:ext cx="3932237" cy="29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musicalworld.ws/russian/mary/mary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930900" y="3671888"/>
            <a:ext cx="3213100" cy="318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картинка">
            <a:hlinkClick r:id="rId4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4286250" y="2286000"/>
            <a:ext cx="2503488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Picture 4" descr="Голливуд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4" descr="Логот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4" descr="Логотип Ки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4" descr="ОСКА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571500"/>
            <a:ext cx="532923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373</Words>
  <Application>Microsoft Office PowerPoint</Application>
  <PresentationFormat>Экран (4:3)</PresentationFormat>
  <Paragraphs>66</Paragraphs>
  <Slides>40</Slides>
  <Notes>0</Notes>
  <HiddenSlides>0</HiddenSlides>
  <MMClips>9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Calibri</vt:lpstr>
      <vt:lpstr>Wingdings</vt:lpstr>
      <vt:lpstr>Times New Roman</vt:lpstr>
      <vt:lpstr>Тема Office</vt:lpstr>
      <vt:lpstr>Тема: «Третье путешествие в театр - МЮЗИКЛ» - 5 класс  </vt:lpstr>
      <vt:lpstr>Слайд 2</vt:lpstr>
      <vt:lpstr>История возникновения мюзикла: </vt:lpstr>
      <vt:lpstr>МЮЗИКЛ - </vt:lpstr>
      <vt:lpstr>Постановка мюзиклов в России началась в 60-е гг. XX в</vt:lpstr>
      <vt:lpstr>Слайд 6</vt:lpstr>
      <vt:lpstr>Слайд 7</vt:lpstr>
      <vt:lpstr>Слайд 8</vt:lpstr>
      <vt:lpstr>Слайд 9</vt:lpstr>
      <vt:lpstr>Сценарист - Линда Вулвертон </vt:lpstr>
      <vt:lpstr>Композитор - Алан Менкен  </vt:lpstr>
      <vt:lpstr>Авторы текстов песен</vt:lpstr>
      <vt:lpstr>Мюзикл «Красавица и Чудовище» в России - 2009 год.</vt:lpstr>
      <vt:lpstr>Слайд 14</vt:lpstr>
      <vt:lpstr>Слайд 15</vt:lpstr>
      <vt:lpstr>Слайд 16</vt:lpstr>
      <vt:lpstr>Слайд 17</vt:lpstr>
      <vt:lpstr>Бальное платье Белль весит более 16 кг </vt:lpstr>
      <vt:lpstr>Рукава костюма Люмьера, по сюжету превращенного колдуньей в подсвечник, сделаны из огнеупорного пластика </vt:lpstr>
      <vt:lpstr>За спектакль Люмьер расходует 60 мл жидкого бутана, а всего за последние 7 лет Люмьер сжёг на сцене более 264 кг этого вещества. </vt:lpstr>
      <vt:lpstr> 40 специальных эффектов </vt:lpstr>
      <vt:lpstr>Каждый вечер на сцене актёры спектакля используют  более 170 париков </vt:lpstr>
      <vt:lpstr>Слайд 23</vt:lpstr>
      <vt:lpstr>Распевка</vt:lpstr>
      <vt:lpstr>Слайд 25</vt:lpstr>
      <vt:lpstr>Слайд 26</vt:lpstr>
      <vt:lpstr>Слайд 27</vt:lpstr>
      <vt:lpstr>Слайд 28</vt:lpstr>
      <vt:lpstr>« Вы наш гость…»</vt:lpstr>
      <vt:lpstr>Слайд 30</vt:lpstr>
      <vt:lpstr>Слайд 31</vt:lpstr>
      <vt:lpstr>Селин Дион и Пэйбо Брайсон  </vt:lpstr>
      <vt:lpstr>Тони Брэкстон </vt:lpstr>
      <vt:lpstr>Ф. Киркоров - Н. Быстрова </vt:lpstr>
      <vt:lpstr>Екатерина Гусева - Виктор Добронравов </vt:lpstr>
      <vt:lpstr>С момента мировой премьеры спектакля с заколдованной розы опало более 13 000 лепестков </vt:lpstr>
      <vt:lpstr>Вопросы:</vt:lpstr>
      <vt:lpstr>"Добрые сказки"</vt:lpstr>
      <vt:lpstr>Домашнее задание: 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Дом</cp:lastModifiedBy>
  <cp:revision>40</cp:revision>
  <dcterms:modified xsi:type="dcterms:W3CDTF">2016-02-07T13:09:52Z</dcterms:modified>
</cp:coreProperties>
</file>