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64" r:id="rId2"/>
    <p:sldId id="256" r:id="rId3"/>
    <p:sldId id="257" r:id="rId4"/>
    <p:sldId id="258" r:id="rId5"/>
    <p:sldId id="259" r:id="rId6"/>
    <p:sldId id="268" r:id="rId7"/>
    <p:sldId id="269" r:id="rId8"/>
    <p:sldId id="270" r:id="rId9"/>
    <p:sldId id="271" r:id="rId10"/>
    <p:sldId id="272" r:id="rId11"/>
    <p:sldId id="273" r:id="rId12"/>
    <p:sldId id="275" r:id="rId13"/>
    <p:sldId id="277" r:id="rId14"/>
    <p:sldId id="278" r:id="rId15"/>
    <p:sldId id="276" r:id="rId16"/>
    <p:sldId id="283" r:id="rId17"/>
    <p:sldId id="274" r:id="rId18"/>
    <p:sldId id="279" r:id="rId19"/>
    <p:sldId id="284" r:id="rId20"/>
    <p:sldId id="280" r:id="rId21"/>
    <p:sldId id="260" r:id="rId22"/>
    <p:sldId id="281" r:id="rId23"/>
    <p:sldId id="265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11415-70A4-492B-B06E-A0521EA0FF47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1F5AD-82B9-43CB-8837-97D66C163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03A2-3289-4EAE-8E03-4872E79FD00F}" type="datetime1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458DA-59F4-4BCA-99CF-5E0A6981DB27}" type="datetime1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19C7-D608-4F62-ADF5-918034D0DE6B}" type="datetime1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1963-89B9-4FC5-A56A-15E7942E6BDA}" type="datetime1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43A81-8C39-4423-AEAB-D91C149F1905}" type="datetime1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E3F9-8F62-4C72-AFF4-7978347D6236}" type="datetime1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5DDB5-CE56-4275-842B-6908A56E1B3E}" type="datetime1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C963-BEEC-4367-AF12-6AAB07874C70}" type="datetime1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918F-9584-4B84-B4AD-CF63D09F025C}" type="datetime1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FC5B5-32E7-4501-9772-F2F6831654C8}" type="datetime1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BEF8-7E4C-4A10-B88F-3DA4F8895338}" type="datetime1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50D46-B6DD-4CC1-A752-E066090BB3A3}" type="datetime1">
              <a:rPr lang="en-US" smtClean="0"/>
              <a:pPr/>
              <a:t>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0;&#1054;&#1052;&#1055;%20&#1051;&#1045;&#1053;&#1040;%202\&#1055;&#1056;&#1045;&#1047;&#1045;&#1053;&#1058;&#1040;&#1062;&#1048;&#1048;%20&#1064;&#1050;&#1054;&#1051;&#1067;\&#1051;&#1080;&#1090;&#1077;&#1088;&#1072;&#1090;&#1091;&#1088;&#1072;\&#1071;&#1082;&#1086;&#1074;&#1083;&#1077;&#1074;\Sleepy%20shores.wma" TargetMode="Externa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0;&#1054;&#1052;&#1055;%20&#1051;&#1045;&#1053;&#1040;%202\&#1055;&#1056;&#1045;&#1047;&#1045;&#1053;&#1058;&#1040;&#1062;&#1048;&#1048;%20&#1064;&#1050;&#1054;&#1051;&#1067;\&#1051;&#1080;&#1090;&#1077;&#1088;&#1072;&#1090;&#1091;&#1088;&#1072;\&#1071;&#1082;&#1086;&#1074;&#1083;&#1077;&#1074;\Bridge%20over%20troubled%20water.wma" TargetMode="Externa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0;&#1054;&#1052;&#1055;%20&#1051;&#1045;&#1053;&#1040;%202\&#1055;&#1056;&#1045;&#1047;&#1045;&#1053;&#1058;&#1040;&#1062;&#1048;&#1048;%20&#1064;&#1050;&#1054;&#1051;&#1067;\&#1051;&#1080;&#1090;&#1077;&#1088;&#1072;&#1090;&#1091;&#1088;&#1072;\&#1071;&#1082;&#1086;&#1074;&#1083;&#1077;&#1074;\Dolannes%20melody.wma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413a7_14b7d4e4_XL.jpg"/>
          <p:cNvPicPr>
            <a:picLocks noChangeAspect="1"/>
          </p:cNvPicPr>
          <p:nvPr/>
        </p:nvPicPr>
        <p:blipFill>
          <a:blip r:embed="rId2" cstate="print"/>
          <a:srcRect b="4667"/>
          <a:stretch>
            <a:fillRect/>
          </a:stretch>
        </p:blipFill>
        <p:spPr>
          <a:xfrm>
            <a:off x="228600" y="304800"/>
            <a:ext cx="2438399" cy="3141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D:\КОМП ЛЕНА 2\КАРТИНКИ РАМКИ УГОЛКИ ОФОРМ ВЫСТ\ИЛ ВОВ\img734.bmp"/>
          <p:cNvPicPr>
            <a:picLocks noChangeAspect="1" noChangeArrowheads="1"/>
          </p:cNvPicPr>
          <p:nvPr/>
        </p:nvPicPr>
        <p:blipFill>
          <a:blip r:embed="rId3" cstate="print"/>
          <a:srcRect l="11205" t="28848" b="2237"/>
          <a:stretch>
            <a:fillRect/>
          </a:stretch>
        </p:blipFill>
        <p:spPr bwMode="auto">
          <a:xfrm>
            <a:off x="5257800" y="4240030"/>
            <a:ext cx="3635043" cy="2465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3031449718400508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5181600"/>
            <a:ext cx="1371600" cy="1371600"/>
          </a:xfrm>
          <a:prstGeom prst="rect">
            <a:avLst/>
          </a:prstGeom>
        </p:spPr>
      </p:pic>
      <p:pic>
        <p:nvPicPr>
          <p:cNvPr id="9" name="Содержимое 4" descr="81ac9746d1f2e88e57bec41bd0c46bde.jpg"/>
          <p:cNvPicPr>
            <a:picLocks noChangeAspect="1"/>
          </p:cNvPicPr>
          <p:nvPr/>
        </p:nvPicPr>
        <p:blipFill>
          <a:blip r:embed="rId5" cstate="print"/>
          <a:srcRect b="15713"/>
          <a:stretch>
            <a:fillRect/>
          </a:stretch>
        </p:blipFill>
        <p:spPr>
          <a:xfrm rot="20452233">
            <a:off x="6569109" y="4908430"/>
            <a:ext cx="1253452" cy="773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143000" y="5105400"/>
            <a:ext cx="4114800" cy="1384995"/>
          </a:xfrm>
          <a:prstGeom prst="rect">
            <a:avLst/>
          </a:prstGeom>
          <a:solidFill>
            <a:schemeClr val="bg1">
              <a:alpha val="51000"/>
            </a:schemeClr>
          </a:solidFill>
          <a:effectLst>
            <a:softEdge rad="3175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Произведение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Ю. Яковлева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«Мальчик с коньками»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304800"/>
            <a:ext cx="5334000" cy="1754326"/>
          </a:xfrm>
          <a:prstGeom prst="rect">
            <a:avLst/>
          </a:prstGeom>
          <a:solidFill>
            <a:schemeClr val="bg1">
              <a:alpha val="85000"/>
            </a:schemeClr>
          </a:solidFill>
          <a:effectLst>
            <a:softEdge rad="6350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урока:</a:t>
            </a:r>
          </a:p>
          <a:p>
            <a:pPr algn="ctr"/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«Делай доброе дело</a:t>
            </a:r>
          </a:p>
          <a:p>
            <a:pPr algn="ctr"/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ради счастья людей»</a:t>
            </a:r>
          </a:p>
        </p:txBody>
      </p:sp>
      <p:pic>
        <p:nvPicPr>
          <p:cNvPr id="13" name="Рисунок 12" descr="10916.jpg"/>
          <p:cNvPicPr>
            <a:picLocks noChangeAspect="1"/>
          </p:cNvPicPr>
          <p:nvPr/>
        </p:nvPicPr>
        <p:blipFill>
          <a:blip r:embed="rId6" cstate="print">
            <a:lum contrast="20000"/>
          </a:blip>
          <a:stretch>
            <a:fillRect/>
          </a:stretch>
        </p:blipFill>
        <p:spPr>
          <a:xfrm>
            <a:off x="228600" y="3276600"/>
            <a:ext cx="1811040" cy="266699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886200" y="2514600"/>
            <a:ext cx="4876800" cy="1015663"/>
          </a:xfrm>
          <a:prstGeom prst="rect">
            <a:avLst/>
          </a:prstGeom>
          <a:solidFill>
            <a:schemeClr val="bg1">
              <a:alpha val="71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0099"/>
                </a:solidFill>
              </a:rPr>
              <a:t>     «Нет    ничего выше и прекраснее, чем помогать многим  людям». </a:t>
            </a:r>
          </a:p>
          <a:p>
            <a:r>
              <a:rPr lang="ru-RU" sz="2000" b="1" i="1" dirty="0" smtClean="0">
                <a:solidFill>
                  <a:srgbClr val="000099"/>
                </a:solidFill>
              </a:rPr>
              <a:t>                                                    Л. Бетховен</a:t>
            </a:r>
            <a:endParaRPr lang="ru-RU" sz="2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04800"/>
            <a:ext cx="8620886" cy="830997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none">
            <a:spAutoFit/>
          </a:bodyPr>
          <a:lstStyle/>
          <a:p>
            <a:r>
              <a:rPr lang="ru-RU" sz="48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Качества характера мальчика</a:t>
            </a:r>
            <a:endParaRPr lang="ru-RU" sz="4800" dirty="0">
              <a:solidFill>
                <a:srgbClr val="000099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1000" y="1295400"/>
            <a:ext cx="8382000" cy="5257800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67400" y="1828800"/>
            <a:ext cx="2819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</a:rPr>
              <a:t>Доброта.</a:t>
            </a:r>
          </a:p>
          <a:p>
            <a:r>
              <a:rPr lang="ru-RU" sz="2800" dirty="0" smtClean="0">
                <a:solidFill>
                  <a:srgbClr val="000099"/>
                </a:solidFill>
              </a:rPr>
              <a:t>Чуткость.</a:t>
            </a:r>
          </a:p>
          <a:p>
            <a:r>
              <a:rPr lang="ru-RU" sz="2800" dirty="0" smtClean="0">
                <a:solidFill>
                  <a:srgbClr val="000099"/>
                </a:solidFill>
              </a:rPr>
              <a:t>Отзывчивость. </a:t>
            </a:r>
          </a:p>
          <a:p>
            <a:r>
              <a:rPr lang="ru-RU" sz="2800" dirty="0" smtClean="0">
                <a:solidFill>
                  <a:srgbClr val="000099"/>
                </a:solidFill>
              </a:rPr>
              <a:t> Милосердие.</a:t>
            </a:r>
          </a:p>
          <a:p>
            <a:endParaRPr lang="ru-RU" sz="2800" dirty="0">
              <a:solidFill>
                <a:srgbClr val="000099"/>
              </a:solidFill>
            </a:endParaRPr>
          </a:p>
        </p:txBody>
      </p:sp>
      <p:pic>
        <p:nvPicPr>
          <p:cNvPr id="5" name="Рисунок 4" descr="76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574" y="1981200"/>
            <a:ext cx="5133975" cy="3733800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1400" b="1" smtClean="0">
                <a:solidFill>
                  <a:schemeClr val="bg1"/>
                </a:solidFill>
              </a:rPr>
              <a:pPr/>
              <a:t>10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51632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8382000" cy="617415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1400" b="1" smtClean="0">
                <a:solidFill>
                  <a:schemeClr val="bg1"/>
                </a:solidFill>
              </a:rPr>
              <a:pPr/>
              <a:t>11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4" name="Sleepy shores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486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6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51632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04800"/>
            <a:ext cx="7972425" cy="5798127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1400" b="1" smtClean="0">
                <a:solidFill>
                  <a:schemeClr val="bg1"/>
                </a:solidFill>
              </a:rPr>
              <a:pPr/>
              <a:t>12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04800"/>
            <a:ext cx="8620886" cy="830997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none">
            <a:spAutoFit/>
          </a:bodyPr>
          <a:lstStyle/>
          <a:p>
            <a:r>
              <a:rPr lang="ru-RU" sz="48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Качества характера мальчика</a:t>
            </a:r>
            <a:endParaRPr lang="ru-RU" sz="4800" dirty="0">
              <a:solidFill>
                <a:srgbClr val="000099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1000" y="1295400"/>
            <a:ext cx="8382000" cy="5257800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67400" y="1828800"/>
            <a:ext cx="2819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</a:rPr>
              <a:t>Доброта.</a:t>
            </a:r>
          </a:p>
          <a:p>
            <a:r>
              <a:rPr lang="ru-RU" sz="2800" dirty="0" smtClean="0">
                <a:solidFill>
                  <a:srgbClr val="000099"/>
                </a:solidFill>
              </a:rPr>
              <a:t>Чуткость.</a:t>
            </a:r>
          </a:p>
          <a:p>
            <a:r>
              <a:rPr lang="ru-RU" sz="2800" dirty="0" smtClean="0">
                <a:solidFill>
                  <a:srgbClr val="000099"/>
                </a:solidFill>
              </a:rPr>
              <a:t>Отзывчивость. </a:t>
            </a:r>
          </a:p>
          <a:p>
            <a:r>
              <a:rPr lang="ru-RU" sz="2800" dirty="0" smtClean="0">
                <a:solidFill>
                  <a:srgbClr val="000099"/>
                </a:solidFill>
              </a:rPr>
              <a:t> Милосердие.</a:t>
            </a:r>
          </a:p>
          <a:p>
            <a:endParaRPr lang="ru-RU" sz="2800" dirty="0">
              <a:solidFill>
                <a:srgbClr val="000099"/>
              </a:solidFill>
            </a:endParaRPr>
          </a:p>
        </p:txBody>
      </p:sp>
      <p:pic>
        <p:nvPicPr>
          <p:cNvPr id="5" name="Рисунок 4" descr="76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574" y="1981200"/>
            <a:ext cx="5133975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3657600"/>
            <a:ext cx="266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99"/>
                </a:solidFill>
              </a:rPr>
              <a:t>Храбрость.</a:t>
            </a:r>
          </a:p>
          <a:p>
            <a:r>
              <a:rPr lang="ru-RU" sz="2800" dirty="0" smtClean="0">
                <a:solidFill>
                  <a:srgbClr val="000099"/>
                </a:solidFill>
              </a:rPr>
              <a:t>Смелость.</a:t>
            </a:r>
          </a:p>
          <a:p>
            <a:r>
              <a:rPr lang="ru-RU" sz="2800" dirty="0" smtClean="0">
                <a:solidFill>
                  <a:srgbClr val="000099"/>
                </a:solidFill>
              </a:rPr>
              <a:t>Находчивость.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1400" b="1" smtClean="0">
                <a:solidFill>
                  <a:schemeClr val="bg1"/>
                </a:solidFill>
              </a:rPr>
              <a:pPr/>
              <a:t>13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1400" b="1" smtClean="0">
                <a:solidFill>
                  <a:schemeClr val="bg1"/>
                </a:solidFill>
              </a:rPr>
              <a:pPr/>
              <a:t>14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1000" y="381000"/>
            <a:ext cx="8229600" cy="5943600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Метафора </a:t>
            </a:r>
            <a:r>
              <a:rPr lang="ru-RU" sz="2800" dirty="0" smtClean="0">
                <a:solidFill>
                  <a:srgbClr val="000099"/>
                </a:solidFill>
              </a:rPr>
              <a:t>- это слово или выражение,  употребленное в переносном значении на основе  сходства, которое наблюдается  у предметов или явлений при их сравнении.</a:t>
            </a:r>
            <a:endParaRPr lang="ru-RU" sz="2800" dirty="0">
              <a:solidFill>
                <a:srgbClr val="000099"/>
              </a:solidFill>
            </a:endParaRPr>
          </a:p>
        </p:txBody>
      </p:sp>
      <p:pic>
        <p:nvPicPr>
          <p:cNvPr id="4" name="Рисунок 3" descr="book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13716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 descr="D:\КОМП ЛЕНА 2\КАРТИНКИ РАМКИ УГОЛКИ ОФОРМ ВЫСТ\Анимашки\Книги и школа\7252336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267200"/>
            <a:ext cx="2913256" cy="199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LCHIKSKONKAMI11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457200" y="228602"/>
            <a:ext cx="8153400" cy="6192456"/>
          </a:xfrm>
          <a:prstGeom prst="rect">
            <a:avLst/>
          </a:prstGeom>
        </p:spPr>
      </p:pic>
      <p:pic>
        <p:nvPicPr>
          <p:cNvPr id="3" name="Picture 4" descr="D:\КОМП ЛЕНА 2\КАРТИНКИ РАМКИ УГОЛКИ ОФОРМ ВЫСТ\ИЛ ВОВ\6360.bmp"/>
          <p:cNvPicPr>
            <a:picLocks noChangeAspect="1" noChangeArrowheads="1"/>
          </p:cNvPicPr>
          <p:nvPr/>
        </p:nvPicPr>
        <p:blipFill>
          <a:blip r:embed="rId3" cstate="print"/>
          <a:srcRect l="4205" t="1351" r="2509" b="7859"/>
          <a:stretch>
            <a:fillRect/>
          </a:stretch>
        </p:blipFill>
        <p:spPr bwMode="auto">
          <a:xfrm>
            <a:off x="381000" y="228600"/>
            <a:ext cx="2993571" cy="45720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" name="Рисунок 3" descr="13031449718400508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4648200"/>
            <a:ext cx="1828800" cy="1828800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b="1" smtClean="0">
                <a:solidFill>
                  <a:schemeClr val="bg1"/>
                </a:solidFill>
              </a:rPr>
              <a:pPr/>
              <a:t>15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1400" b="1" smtClean="0">
                <a:solidFill>
                  <a:schemeClr val="bg1"/>
                </a:solidFill>
              </a:rPr>
              <a:pPr/>
              <a:t>16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1000" y="381000"/>
            <a:ext cx="8382000" cy="6172200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99"/>
                </a:solidFill>
              </a:rPr>
              <a:t>.          </a:t>
            </a:r>
            <a:endParaRPr lang="ru-RU" sz="2800" dirty="0">
              <a:solidFill>
                <a:srgbClr val="000099"/>
              </a:solidFill>
            </a:endParaRPr>
          </a:p>
        </p:txBody>
      </p:sp>
      <p:pic>
        <p:nvPicPr>
          <p:cNvPr id="4" name="Picture 2" descr="F:\0_82a60_167b4bc5_XL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57201" y="1295400"/>
            <a:ext cx="7783946" cy="513740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19200" y="304800"/>
            <a:ext cx="6781800" cy="6858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>
                  <a:prstDash val="solid"/>
                </a:ln>
                <a:solidFill>
                  <a:srgbClr val="0033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</a:rPr>
              <a:t>Индивидуальная работа</a:t>
            </a:r>
            <a:endParaRPr kumimoji="0" lang="ru-RU" sz="3600" b="1" i="0" u="none" strike="noStrike" kern="1200" normalizeH="0" baseline="0" noProof="0" dirty="0">
              <a:ln>
                <a:prstDash val="solid"/>
              </a:ln>
              <a:solidFill>
                <a:srgbClr val="0033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81000" y="381000"/>
            <a:ext cx="8382000" cy="6172200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99"/>
                </a:solidFill>
              </a:rPr>
              <a:t>.          </a:t>
            </a:r>
            <a:endParaRPr lang="ru-RU" sz="2800" dirty="0">
              <a:solidFill>
                <a:srgbClr val="000099"/>
              </a:solidFill>
            </a:endParaRPr>
          </a:p>
        </p:txBody>
      </p:sp>
      <p:pic>
        <p:nvPicPr>
          <p:cNvPr id="2" name="Picture 2" descr="F:\0_82a60_167b4bc5_XL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752600" y="2667000"/>
            <a:ext cx="5872018" cy="387553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b="1" smtClean="0">
                <a:solidFill>
                  <a:schemeClr val="bg1"/>
                </a:solidFill>
              </a:rPr>
              <a:pPr/>
              <a:t>17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71600" y="304800"/>
            <a:ext cx="6781800" cy="6858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>
                  <a:prstDash val="solid"/>
                </a:ln>
                <a:solidFill>
                  <a:srgbClr val="0033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</a:rPr>
              <a:t>Самостоятельная работа</a:t>
            </a:r>
            <a:endParaRPr kumimoji="0" lang="ru-RU" sz="3600" b="1" i="0" u="none" strike="noStrike" kern="1200" normalizeH="0" baseline="0" noProof="0" dirty="0">
              <a:ln>
                <a:prstDash val="solid"/>
              </a:ln>
              <a:solidFill>
                <a:srgbClr val="0033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17526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</a:rPr>
              <a:t>   Как вы считаете, почему  у  героя  рассказа  нет  имени? </a:t>
            </a:r>
            <a:endParaRPr lang="ru-RU" sz="2800" dirty="0">
              <a:solidFill>
                <a:srgbClr val="000099"/>
              </a:solidFill>
            </a:endParaRPr>
          </a:p>
        </p:txBody>
      </p:sp>
      <p:pic>
        <p:nvPicPr>
          <p:cNvPr id="10" name="Bridge over troubled water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582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0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1400" b="1" smtClean="0">
                <a:solidFill>
                  <a:schemeClr val="bg1"/>
                </a:solidFill>
              </a:rPr>
              <a:pPr/>
              <a:t>18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1000" y="609600"/>
            <a:ext cx="8382000" cy="5486400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99"/>
                </a:solidFill>
              </a:rPr>
              <a:t>          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524000" y="2743200"/>
            <a:ext cx="677633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Притча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небольшой рассказ  нравоучительного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характера,  содержит поучение в иносказательной форме.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pic>
        <p:nvPicPr>
          <p:cNvPr id="1028" name="Picture 4" descr="D:\КОМП ЛЕНА 2\КАРТИНКИ РАМКИ УГОЛКИ ОФОРМ ВЫСТ\Анимашки\Книги и школа\4440672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7903" y="4267200"/>
            <a:ext cx="2282159" cy="2021341"/>
          </a:xfrm>
          <a:prstGeom prst="rect">
            <a:avLst/>
          </a:prstGeom>
          <a:noFill/>
        </p:spPr>
      </p:pic>
      <p:pic>
        <p:nvPicPr>
          <p:cNvPr id="1029" name="Picture 5" descr="D:\КОМП ЛЕНА 2\КАРТИНКИ РАМКИ УГОЛКИ ОФОРМ ВЫСТ\Анимашки\Книги и школа\3735856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1400" b="1" smtClean="0">
                <a:solidFill>
                  <a:schemeClr val="bg1"/>
                </a:solidFill>
              </a:rPr>
              <a:pPr/>
              <a:t>19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90600"/>
            <a:ext cx="8001000" cy="1569660"/>
          </a:xfrm>
          <a:prstGeom prst="rect">
            <a:avLst/>
          </a:prstGeom>
          <a:solidFill>
            <a:schemeClr val="bg1">
              <a:alpha val="71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0099"/>
                </a:solidFill>
              </a:rPr>
              <a:t>     «Нет    ничего выше и прекраснее, чем помогать многим  людям». </a:t>
            </a:r>
          </a:p>
          <a:p>
            <a:r>
              <a:rPr lang="ru-RU" sz="3200" b="1" i="1" dirty="0" smtClean="0">
                <a:solidFill>
                  <a:srgbClr val="000099"/>
                </a:solidFill>
              </a:rPr>
              <a:t>                                                    Л. Бетховен</a:t>
            </a:r>
            <a:endParaRPr lang="ru-RU" sz="32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57200" y="1219200"/>
            <a:ext cx="8382000" cy="5181600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152400"/>
            <a:ext cx="8746136" cy="92333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Юрий Яковлевич Яковлев </a:t>
            </a:r>
            <a:endParaRPr lang="ru-RU" sz="54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14800" y="1295400"/>
            <a:ext cx="4495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ru-RU" sz="2400" dirty="0" smtClean="0">
                <a:solidFill>
                  <a:srgbClr val="000099"/>
                </a:solidFill>
              </a:rPr>
              <a:t>Писатель и сценарист, автор книг для подростков и юношества. </a:t>
            </a:r>
          </a:p>
          <a:p>
            <a:r>
              <a:rPr lang="ru-RU" sz="2400" dirty="0" smtClean="0">
                <a:solidFill>
                  <a:srgbClr val="000099"/>
                </a:solidFill>
              </a:rPr>
              <a:t>    Родился 26 июня 1922 года в Ленинграде.</a:t>
            </a:r>
            <a:r>
              <a:rPr lang="ru-RU" sz="2400" dirty="0" smtClean="0">
                <a:solidFill>
                  <a:srgbClr val="000099"/>
                </a:solidFill>
                <a:latin typeface="Corbel" pitchFamily="34" charset="0"/>
              </a:rPr>
              <a:t> Участник Великой Отечественной войны. Участвовал в  обороне Москвы, был ранен. Потерял мать в блокадном Ленинграде.</a:t>
            </a:r>
            <a:endParaRPr lang="ru-RU" sz="2400" dirty="0" smtClean="0">
              <a:solidFill>
                <a:srgbClr val="000099"/>
              </a:solidFill>
            </a:endParaRPr>
          </a:p>
          <a:p>
            <a:r>
              <a:rPr lang="ru-RU" sz="2400" dirty="0" smtClean="0">
                <a:solidFill>
                  <a:srgbClr val="000099"/>
                </a:solidFill>
              </a:rPr>
              <a:t>    Лауреат Государственной премии СССР (1985).</a:t>
            </a:r>
          </a:p>
          <a:p>
            <a:r>
              <a:rPr lang="ru-RU" sz="2400" dirty="0" smtClean="0">
                <a:solidFill>
                  <a:srgbClr val="000099"/>
                </a:solidFill>
              </a:rPr>
              <a:t>   Умер 29 декабря 1995 года.</a:t>
            </a:r>
          </a:p>
          <a:p>
            <a:endParaRPr lang="ru-RU" sz="2400" dirty="0">
              <a:solidFill>
                <a:srgbClr val="800080"/>
              </a:solidFill>
            </a:endParaRPr>
          </a:p>
        </p:txBody>
      </p:sp>
      <p:pic>
        <p:nvPicPr>
          <p:cNvPr id="1026" name="Picture 2" descr="D:\КОМП ЛЕНА 2\ПРЕЗЕНТАЦИИ ШКОЛЫ\Литература\Яковлев\660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350" y="1191485"/>
            <a:ext cx="3551502" cy="5209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1400" b="1" smtClean="0">
                <a:solidFill>
                  <a:schemeClr val="bg1"/>
                </a:solidFill>
              </a:rPr>
              <a:pPr/>
              <a:t>2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1400" b="1" smtClean="0">
                <a:solidFill>
                  <a:schemeClr val="bg1"/>
                </a:solidFill>
              </a:rPr>
              <a:pPr/>
              <a:t>20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1000" y="1295400"/>
            <a:ext cx="8382000" cy="5105400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0099"/>
                </a:solidFill>
              </a:rPr>
              <a:t>          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0200" y="304800"/>
            <a:ext cx="5844485" cy="830997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none">
            <a:spAutoFit/>
          </a:bodyPr>
          <a:lstStyle/>
          <a:p>
            <a:r>
              <a:rPr lang="ru-RU" sz="4800" b="1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Домашнее задание</a:t>
            </a:r>
            <a:endParaRPr lang="ru-RU" sz="4800" dirty="0">
              <a:solidFill>
                <a:srgbClr val="00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76400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99"/>
                </a:solidFill>
              </a:rPr>
              <a:t>    1. Ю. Яковлев писал:  </a:t>
            </a:r>
            <a:r>
              <a:rPr lang="ru-RU" sz="2400" i="1" dirty="0" smtClean="0">
                <a:solidFill>
                  <a:srgbClr val="000099"/>
                </a:solidFill>
              </a:rPr>
              <a:t>“Багульник” – не только итог моей работы, но и символ моего представления о людях: сухие, невидные прутики багульника могут неожиданно расцвести нежными цветами. Мои герои – мои бесценные прутики багульника!” </a:t>
            </a:r>
          </a:p>
          <a:p>
            <a:r>
              <a:rPr lang="ru-RU" sz="2400" dirty="0" smtClean="0">
                <a:solidFill>
                  <a:srgbClr val="000099"/>
                </a:solidFill>
              </a:rPr>
              <a:t>     </a:t>
            </a:r>
            <a:r>
              <a:rPr lang="ru-RU" sz="2400" b="1" dirty="0" smtClean="0">
                <a:solidFill>
                  <a:srgbClr val="000099"/>
                </a:solidFill>
              </a:rPr>
              <a:t>Написать  сочинение - рассуждение по данному    началу.</a:t>
            </a:r>
          </a:p>
          <a:p>
            <a:r>
              <a:rPr lang="ru-RU" sz="2400" b="1" dirty="0" smtClean="0">
                <a:solidFill>
                  <a:srgbClr val="000099"/>
                </a:solidFill>
              </a:rPr>
              <a:t>    2. Каким взрослым человеком может стать наш герой? (Ответ на вопрос).</a:t>
            </a:r>
            <a:endParaRPr lang="ru-RU" sz="2400" b="1" dirty="0">
              <a:solidFill>
                <a:srgbClr val="000099"/>
              </a:solidFill>
            </a:endParaRPr>
          </a:p>
        </p:txBody>
      </p:sp>
      <p:pic>
        <p:nvPicPr>
          <p:cNvPr id="38914" name="Picture 2" descr="D:\КОМП ЛЕНА 2\КАРТИНКИ РАМКИ УГОЛКИ ОФОРМ ВЫСТ\Анимашки\Книги и школа\школа картинки\Рисунок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800600"/>
            <a:ext cx="2537984" cy="15240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" name="Рисунок 6" descr="перо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410200"/>
            <a:ext cx="7715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81000" y="457200"/>
            <a:ext cx="8382000" cy="6096000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072462" cy="114300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i="1" dirty="0" smtClean="0">
                <a:solidFill>
                  <a:srgbClr val="000099"/>
                </a:solidFill>
              </a:rPr>
              <a:t>«… Мои книги не только мой дом, но и моя душа…вспоминай мой дом, моих друзей, а когда тебе станет грустно, постучи в мою дверь!»</a:t>
            </a:r>
            <a:r>
              <a:rPr lang="ru-RU" sz="2800" dirty="0" smtClean="0">
                <a:solidFill>
                  <a:srgbClr val="000099"/>
                </a:solidFill>
              </a:rPr>
              <a:t/>
            </a:r>
            <a:br>
              <a:rPr lang="ru-RU" sz="2800" dirty="0" smtClean="0">
                <a:solidFill>
                  <a:srgbClr val="000099"/>
                </a:solidFill>
              </a:rPr>
            </a:br>
            <a:r>
              <a:rPr lang="ru-RU" sz="2800" dirty="0" smtClean="0">
                <a:solidFill>
                  <a:srgbClr val="000099"/>
                </a:solidFill>
              </a:rPr>
              <a:t>Ю. Яковлев</a:t>
            </a:r>
            <a:endParaRPr lang="ru-RU" sz="2800" dirty="0">
              <a:solidFill>
                <a:srgbClr val="000099"/>
              </a:solidFill>
            </a:endParaRPr>
          </a:p>
        </p:txBody>
      </p:sp>
      <p:pic>
        <p:nvPicPr>
          <p:cNvPr id="6" name="Picture 2" descr="C:\Documents and Settings\Admin\Рабочий стол\Багульник\01-11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438400"/>
            <a:ext cx="2484651" cy="349784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1400" b="1" smtClean="0">
                <a:solidFill>
                  <a:schemeClr val="bg1"/>
                </a:solidFill>
              </a:rPr>
              <a:pPr/>
              <a:t>21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D:\КОМП ЛЕНА 2\ПРЕЗЕНТАЦИИ ШКОЛЫ\Литература\Яковлев\6605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4133" y="2353860"/>
            <a:ext cx="2571067" cy="3772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413a7_14b7d4e4_XL.jpg"/>
          <p:cNvPicPr>
            <a:picLocks noChangeAspect="1"/>
          </p:cNvPicPr>
          <p:nvPr/>
        </p:nvPicPr>
        <p:blipFill>
          <a:blip r:embed="rId3" cstate="print"/>
          <a:srcRect b="4667"/>
          <a:stretch>
            <a:fillRect/>
          </a:stretch>
        </p:blipFill>
        <p:spPr>
          <a:xfrm>
            <a:off x="228600" y="304800"/>
            <a:ext cx="2438399" cy="3141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D:\КОМП ЛЕНА 2\КАРТИНКИ РАМКИ УГОЛКИ ОФОРМ ВЫСТ\ИЛ ВОВ\img734.bmp"/>
          <p:cNvPicPr>
            <a:picLocks noChangeAspect="1" noChangeArrowheads="1"/>
          </p:cNvPicPr>
          <p:nvPr/>
        </p:nvPicPr>
        <p:blipFill>
          <a:blip r:embed="rId4" cstate="print"/>
          <a:srcRect l="11205" t="28848" b="2237"/>
          <a:stretch>
            <a:fillRect/>
          </a:stretch>
        </p:blipFill>
        <p:spPr bwMode="auto">
          <a:xfrm>
            <a:off x="5257800" y="4240030"/>
            <a:ext cx="3635043" cy="2465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3031449718400508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5181600"/>
            <a:ext cx="1371600" cy="1371600"/>
          </a:xfrm>
          <a:prstGeom prst="rect">
            <a:avLst/>
          </a:prstGeom>
        </p:spPr>
      </p:pic>
      <p:pic>
        <p:nvPicPr>
          <p:cNvPr id="9" name="Содержимое 4" descr="81ac9746d1f2e88e57bec41bd0c46bde.jpg"/>
          <p:cNvPicPr>
            <a:picLocks noChangeAspect="1"/>
          </p:cNvPicPr>
          <p:nvPr/>
        </p:nvPicPr>
        <p:blipFill>
          <a:blip r:embed="rId6" cstate="print"/>
          <a:srcRect b="15713"/>
          <a:stretch>
            <a:fillRect/>
          </a:stretch>
        </p:blipFill>
        <p:spPr>
          <a:xfrm rot="20452233">
            <a:off x="6569109" y="4908430"/>
            <a:ext cx="1253452" cy="773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143000" y="5105400"/>
            <a:ext cx="4114800" cy="1384995"/>
          </a:xfrm>
          <a:prstGeom prst="rect">
            <a:avLst/>
          </a:prstGeom>
          <a:solidFill>
            <a:schemeClr val="bg1">
              <a:alpha val="51000"/>
            </a:schemeClr>
          </a:solidFill>
          <a:effectLst>
            <a:softEdge rad="3175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Произведение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Ю. Яковлева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«Мальчик с коньками»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304800"/>
            <a:ext cx="5334000" cy="1754326"/>
          </a:xfrm>
          <a:prstGeom prst="rect">
            <a:avLst/>
          </a:prstGeom>
          <a:solidFill>
            <a:schemeClr val="bg1">
              <a:alpha val="85000"/>
            </a:schemeClr>
          </a:solidFill>
          <a:effectLst>
            <a:softEdge rad="63500"/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урока:</a:t>
            </a:r>
          </a:p>
          <a:p>
            <a:pPr algn="ctr"/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«Делай доброе дело</a:t>
            </a:r>
          </a:p>
          <a:p>
            <a:pPr algn="ctr"/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ради счастья людей»</a:t>
            </a:r>
          </a:p>
        </p:txBody>
      </p:sp>
      <p:pic>
        <p:nvPicPr>
          <p:cNvPr id="13" name="Рисунок 12" descr="10916.jpg"/>
          <p:cNvPicPr>
            <a:picLocks noChangeAspect="1"/>
          </p:cNvPicPr>
          <p:nvPr/>
        </p:nvPicPr>
        <p:blipFill>
          <a:blip r:embed="rId7" cstate="print">
            <a:lum contrast="20000"/>
          </a:blip>
          <a:stretch>
            <a:fillRect/>
          </a:stretch>
        </p:blipFill>
        <p:spPr>
          <a:xfrm>
            <a:off x="228600" y="3276600"/>
            <a:ext cx="1811040" cy="266699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886200" y="2514600"/>
            <a:ext cx="4876800" cy="1015663"/>
          </a:xfrm>
          <a:prstGeom prst="rect">
            <a:avLst/>
          </a:prstGeom>
          <a:solidFill>
            <a:schemeClr val="bg1">
              <a:alpha val="71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0099"/>
                </a:solidFill>
              </a:rPr>
              <a:t>     «Нет    ничего выше и прекраснее, чем помогать многим  людям». </a:t>
            </a:r>
          </a:p>
          <a:p>
            <a:r>
              <a:rPr lang="ru-RU" sz="2000" b="1" i="1" dirty="0" smtClean="0">
                <a:solidFill>
                  <a:srgbClr val="000099"/>
                </a:solidFill>
              </a:rPr>
              <a:t>                                                    Л. Бетховен</a:t>
            </a:r>
            <a:endParaRPr lang="ru-RU" sz="2000" b="1" dirty="0">
              <a:solidFill>
                <a:srgbClr val="000099"/>
              </a:solidFill>
            </a:endParaRPr>
          </a:p>
        </p:txBody>
      </p:sp>
      <p:pic>
        <p:nvPicPr>
          <p:cNvPr id="15" name="Dolannes melody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4582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38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81000" y="1143000"/>
            <a:ext cx="8382000" cy="5334000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19200" y="304800"/>
            <a:ext cx="6781800" cy="6858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ln>
                  <a:prstDash val="solid"/>
                </a:ln>
                <a:solidFill>
                  <a:srgbClr val="0033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</a:rPr>
              <a:t>Библиография</a:t>
            </a:r>
            <a:endParaRPr kumimoji="0" lang="ru-RU" sz="3600" b="1" i="0" u="none" strike="noStrike" kern="1200" normalizeH="0" baseline="0" noProof="0" dirty="0">
              <a:ln>
                <a:prstDash val="solid"/>
              </a:ln>
              <a:solidFill>
                <a:srgbClr val="0033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1225689"/>
            <a:ext cx="7391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200" dirty="0" err="1" smtClean="0">
                <a:solidFill>
                  <a:srgbClr val="000099"/>
                </a:solidFill>
              </a:rPr>
              <a:t>Мотяшов</a:t>
            </a:r>
            <a:r>
              <a:rPr lang="ru-RU" sz="2200" dirty="0" smtClean="0">
                <a:solidFill>
                  <a:srgbClr val="000099"/>
                </a:solidFill>
              </a:rPr>
              <a:t> И. П. Мастерская доброты: Очерки современной детской литературы . – М.: Детская литература, 1974. – 334 с.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200" dirty="0" smtClean="0">
                <a:solidFill>
                  <a:srgbClr val="000099"/>
                </a:solidFill>
              </a:rPr>
              <a:t>Тубельская Г.Н. Детские писатели России. Сто имен: Библиографический справочник. Ч. «. М-Я. – М.: Школьная библиотека, 2002. – 224 с.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200" dirty="0" smtClean="0">
                <a:solidFill>
                  <a:srgbClr val="000099"/>
                </a:solidFill>
              </a:rPr>
              <a:t>Фоменко Л.Н. Юрий Яковлев: Очерк творчества. – М.: Детская литература, 1974. – 126 с.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200" dirty="0" smtClean="0">
                <a:solidFill>
                  <a:srgbClr val="000099"/>
                </a:solidFill>
              </a:rPr>
              <a:t>Яковлев Ю.Я. Избранное. - М.: Детская литература, 1986. – 334 с.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b="1" smtClean="0">
                <a:solidFill>
                  <a:schemeClr val="bg1"/>
                </a:solidFill>
              </a:rPr>
              <a:pPr/>
              <a:t>23</a:t>
            </a:fld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81000" y="533400"/>
            <a:ext cx="8382000" cy="6019800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1143000"/>
            <a:ext cx="47244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ru-RU" sz="2400" dirty="0" smtClean="0">
                <a:solidFill>
                  <a:srgbClr val="000099"/>
                </a:solidFill>
              </a:rPr>
              <a:t>         Журналист. Сотрудничал в газетах и журналах , много ездил по стране. </a:t>
            </a: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ru-RU" sz="2400" dirty="0" smtClean="0">
                <a:solidFill>
                  <a:srgbClr val="000099"/>
                </a:solidFill>
              </a:rPr>
              <a:t>         Автор детских рассказов. Лучшие рассказы и повести разных лет вошли в сборник «Багульник», 1972г. </a:t>
            </a: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ru-RU" sz="2400" dirty="0" smtClean="0">
                <a:solidFill>
                  <a:srgbClr val="000099"/>
                </a:solidFill>
              </a:rPr>
              <a:t>         Автор сценариев игровых и анимационных фильмов: «Умка», «Умка ищет друга», «Мальчик с коньками», «Девочка, хочешь сниматься в кино?» и др.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237490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752600" y="3886200"/>
            <a:ext cx="1974850" cy="2593975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1400" b="1" smtClean="0">
                <a:solidFill>
                  <a:schemeClr val="bg1"/>
                </a:solidFill>
              </a:rPr>
              <a:pPr/>
              <a:t>3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81000" y="1219200"/>
            <a:ext cx="8382000" cy="5181600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4" descr="C:\Documents and Settings\Admin\Рабочий стол\Багульник\al_book_50960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8333" t="21250" r="8334" b="17500"/>
          <a:stretch>
            <a:fillRect/>
          </a:stretch>
        </p:blipFill>
        <p:spPr bwMode="auto">
          <a:xfrm>
            <a:off x="457200" y="3505200"/>
            <a:ext cx="2514600" cy="304398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Picture 3" descr="C:\Documents and Settings\Admin\Рабочий стол\Багульник\352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429000"/>
            <a:ext cx="1904999" cy="2953818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47800" y="1295400"/>
            <a:ext cx="64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99"/>
                </a:solidFill>
                <a:latin typeface="Corbel" pitchFamily="34" charset="0"/>
              </a:rPr>
              <a:t> </a:t>
            </a:r>
            <a:r>
              <a:rPr lang="ru-RU" sz="2400" dirty="0" smtClean="0">
                <a:solidFill>
                  <a:srgbClr val="000099"/>
                </a:solidFill>
                <a:latin typeface="+mj-lt"/>
              </a:rPr>
              <a:t>Жизнь  пионеров  и  школьников,  становление характера подростка, дружба между человеком и животным («Игра в красавицу», «Рыцарь Вася», «Багульник», «Собирающий облака», «А Воробьёв стекло не выбивал»).</a:t>
            </a:r>
            <a:endParaRPr lang="ru-RU" sz="2400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219200" y="304800"/>
            <a:ext cx="6781800" cy="6858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normalizeH="0" baseline="0" noProof="0" dirty="0" smtClean="0">
                <a:ln>
                  <a:prstDash val="solid"/>
                </a:ln>
                <a:solidFill>
                  <a:srgbClr val="0033CC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Основные темы произведений</a:t>
            </a:r>
            <a:endParaRPr kumimoji="0" lang="ru-RU" sz="3600" b="1" i="0" u="none" strike="noStrike" kern="1200" normalizeH="0" baseline="0" noProof="0" dirty="0">
              <a:ln>
                <a:prstDash val="solid"/>
              </a:ln>
              <a:solidFill>
                <a:srgbClr val="0033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429000"/>
            <a:ext cx="243826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1400" b="1" smtClean="0">
                <a:solidFill>
                  <a:schemeClr val="bg1"/>
                </a:solidFill>
              </a:rPr>
              <a:pPr/>
              <a:t>4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81000" y="457200"/>
            <a:ext cx="8382000" cy="6096000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C:\Documents and Settings\Admin\Рабочий стол\Багульник\post-38-1256162647,7264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>
            <a:off x="838200" y="2971800"/>
            <a:ext cx="2361855" cy="330360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2040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3" name="Picture 2" descr="C:\Documents and Settings\Admin\Рабочий стол\Багульник\01-11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819400"/>
            <a:ext cx="2209800" cy="3466452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600000" rev="0"/>
            </a:camera>
            <a:lightRig rig="flood" dir="t">
              <a:rot lat="0" lon="0" rev="13800000"/>
            </a:lightRig>
          </a:scene3d>
          <a:sp3d extrusionH="107950" prstMaterial="plastic">
            <a:bevelT w="196850" h="63500" prst="divot"/>
            <a:bevelB/>
          </a:sp3d>
        </p:spPr>
      </p:pic>
      <p:sp>
        <p:nvSpPr>
          <p:cNvPr id="4" name="TextBox 3"/>
          <p:cNvSpPr txBox="1"/>
          <p:nvPr/>
        </p:nvSpPr>
        <p:spPr>
          <a:xfrm>
            <a:off x="1219200" y="7620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99"/>
                </a:solidFill>
                <a:latin typeface="+mj-lt"/>
              </a:rPr>
              <a:t>Великая Отечественная война,  почитание памяти героев, поисковые отряды, авиация и «штурм небес» («Мальчик с коньками», «Таёжная кровь», «Сердце земли», «Где стояла батарея» и др.).</a:t>
            </a:r>
            <a:endParaRPr lang="ru-RU" sz="2400" dirty="0">
              <a:solidFill>
                <a:srgbClr val="000099"/>
              </a:solidFill>
              <a:latin typeface="+mj-lt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21297394">
            <a:off x="2964893" y="2855326"/>
            <a:ext cx="2701925" cy="3429000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1400" b="1" smtClean="0">
                <a:solidFill>
                  <a:schemeClr val="bg1"/>
                </a:solidFill>
              </a:rPr>
              <a:pPr/>
              <a:t>5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85800" y="4495800"/>
            <a:ext cx="7848600" cy="1569660"/>
          </a:xfrm>
          <a:prstGeom prst="rect">
            <a:avLst/>
          </a:prstGeom>
          <a:solidFill>
            <a:schemeClr val="bg1">
              <a:alpha val="83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Times New Roman" pitchFamily="18" charset="0"/>
              </a:rPr>
              <a:t>Эпитет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Times New Roman" pitchFamily="18" charset="0"/>
              </a:rPr>
              <a:t>- это определение ,   подчеркивающее  характерное свойство предмета, а также придающее ему поэтическую яркость, художественную выразительность, образность.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</a:endParaRPr>
          </a:p>
        </p:txBody>
      </p:sp>
      <p:pic>
        <p:nvPicPr>
          <p:cNvPr id="6" name="Рисунок 5" descr="0_7b5bc_9ceb5113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04800"/>
            <a:ext cx="4419600" cy="411575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1400" b="1" smtClean="0">
                <a:solidFill>
                  <a:schemeClr val="bg1"/>
                </a:solidFill>
              </a:rPr>
              <a:pPr/>
              <a:t>6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51632_5.jpg"/>
          <p:cNvPicPr>
            <a:picLocks noChangeAspect="1"/>
          </p:cNvPicPr>
          <p:nvPr/>
        </p:nvPicPr>
        <p:blipFill>
          <a:blip r:embed="rId2" cstate="print"/>
          <a:srcRect l="25000"/>
          <a:stretch>
            <a:fillRect/>
          </a:stretch>
        </p:blipFill>
        <p:spPr>
          <a:xfrm>
            <a:off x="1981200" y="228600"/>
            <a:ext cx="4950618" cy="48006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57200" y="5181600"/>
            <a:ext cx="8077200" cy="1384995"/>
          </a:xfrm>
          <a:prstGeom prst="rect">
            <a:avLst/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Times New Roman" pitchFamily="18" charset="0"/>
              </a:rPr>
              <a:t>Эпитеты: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ea typeface="Times New Roman" pitchFamily="18" charset="0"/>
                <a:cs typeface="Times New Roman" pitchFamily="18" charset="0"/>
              </a:rPr>
              <a:t>он нескладный, неустойчивый», «глаза задиристые», «дерзкий  взгляд», «независимая походка».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fld id="{A483448D-3A78-4528-A469-B745A65DA480}" type="slidenum">
              <a:rPr lang="en-US" sz="1400" b="1" smtClean="0">
                <a:solidFill>
                  <a:schemeClr val="bg1"/>
                </a:solidFill>
              </a:rPr>
              <a:pPr/>
              <a:t>7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b5bc_9ceb5113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28600"/>
            <a:ext cx="6876410" cy="640365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1400" b="1" smtClean="0">
                <a:solidFill>
                  <a:schemeClr val="bg1"/>
                </a:solidFill>
              </a:rPr>
              <a:pPr/>
              <a:t>8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LCHIKSKONKAM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7975600" cy="59817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z="1400" b="1" smtClean="0">
                <a:solidFill>
                  <a:schemeClr val="bg1"/>
                </a:solidFill>
              </a:rPr>
              <a:pPr/>
              <a:t>9</a:t>
            </a:fld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643</Words>
  <Application>Microsoft Office PowerPoint</Application>
  <PresentationFormat>Экран (4:3)</PresentationFormat>
  <Paragraphs>84</Paragraphs>
  <Slides>23</Slides>
  <Notes>0</Notes>
  <HiddenSlides>1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«… Мои книги не только мой дом, но и моя душа…вспоминай мой дом, моих друзей, а когда тебе станет грустно, постучи в мою дверь!» Ю. Яковлев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Татьяна</cp:lastModifiedBy>
  <cp:revision>117</cp:revision>
  <dcterms:modified xsi:type="dcterms:W3CDTF">2016-02-06T22:23:57Z</dcterms:modified>
</cp:coreProperties>
</file>