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263" r:id="rId3"/>
    <p:sldId id="259" r:id="rId4"/>
    <p:sldId id="304" r:id="rId5"/>
    <p:sldId id="305" r:id="rId6"/>
    <p:sldId id="262" r:id="rId7"/>
    <p:sldId id="264" r:id="rId8"/>
    <p:sldId id="273" r:id="rId9"/>
    <p:sldId id="291" r:id="rId10"/>
    <p:sldId id="274" r:id="rId11"/>
    <p:sldId id="295" r:id="rId12"/>
    <p:sldId id="299" r:id="rId13"/>
    <p:sldId id="306" r:id="rId14"/>
    <p:sldId id="275" r:id="rId15"/>
    <p:sldId id="277" r:id="rId16"/>
    <p:sldId id="278" r:id="rId17"/>
    <p:sldId id="279" r:id="rId18"/>
    <p:sldId id="300" r:id="rId19"/>
    <p:sldId id="293" r:id="rId20"/>
    <p:sldId id="280" r:id="rId21"/>
    <p:sldId id="282" r:id="rId22"/>
    <p:sldId id="281" r:id="rId23"/>
    <p:sldId id="283" r:id="rId24"/>
    <p:sldId id="301" r:id="rId25"/>
    <p:sldId id="303" r:id="rId26"/>
    <p:sldId id="285" r:id="rId27"/>
    <p:sldId id="297" r:id="rId28"/>
    <p:sldId id="287" r:id="rId29"/>
    <p:sldId id="265" r:id="rId30"/>
    <p:sldId id="289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  <a:srgbClr val="FF3300"/>
    <a:srgbClr val="0099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1" autoAdjust="0"/>
    <p:restoredTop sz="94717" autoAdjust="0"/>
  </p:normalViewPr>
  <p:slideViewPr>
    <p:cSldViewPr>
      <p:cViewPr>
        <p:scale>
          <a:sx n="100" d="100"/>
          <a:sy n="100" d="100"/>
        </p:scale>
        <p:origin x="-30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FB95E3A-3593-4A4F-8BD5-DCFBE9B1D372}" type="datetimeFigureOut">
              <a:rPr lang="ru-RU"/>
              <a:pPr>
                <a:defRPr/>
              </a:pPr>
              <a:t>07.12.2015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7C3F6FB-9FD2-47B9-B27F-896B9E77BC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F175F4-AD9A-45AF-8E01-3E53D8F4409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E249141-4D72-4650-B018-491FCF205EDF}" type="datetimeFigureOut">
              <a:rPr lang="ru-RU" smtClean="0"/>
              <a:pPr>
                <a:defRPr/>
              </a:pPr>
              <a:t>07.12.2015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8150965-43E7-4975-BFA5-0F3F262186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0DC2AAE-9FE5-4337-91AA-DD0BB570FE02}" type="datetimeFigureOut">
              <a:rPr lang="ru-RU" smtClean="0"/>
              <a:pPr>
                <a:defRPr/>
              </a:pPr>
              <a:t>07.12.2015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246F532-1161-426E-887C-F4F67E9E637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07F8CC8-CEF4-4E97-B4E7-67605B60FC6C}" type="datetimeFigureOut">
              <a:rPr lang="ru-RU" smtClean="0"/>
              <a:pPr>
                <a:defRPr/>
              </a:pPr>
              <a:t>07.12.2015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3F73FA8-B475-4E7B-B9CA-0A80D9C59A5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DF74CE0-EB11-42EC-BDC1-20FA98440D36}" type="datetimeFigureOut">
              <a:rPr lang="ru-RU" smtClean="0"/>
              <a:pPr>
                <a:defRPr/>
              </a:pPr>
              <a:t>07.12.2015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3685561-DD00-405E-9D7F-F28F8D0C0A1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053B7A6-48D0-425A-B1CB-90C34462F9ED}" type="datetimeFigureOut">
              <a:rPr lang="ru-RU" smtClean="0"/>
              <a:pPr>
                <a:defRPr/>
              </a:pPr>
              <a:t>07.12.2015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329B15F-8751-483B-8DFB-42C608E83E8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4CB05D0-17F1-4489-B5F5-FB3EE9501359}" type="datetimeFigureOut">
              <a:rPr lang="ru-RU" smtClean="0"/>
              <a:pPr>
                <a:defRPr/>
              </a:pPr>
              <a:t>07.12.2015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06FA33F-55F2-48EC-A819-437493BF37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FFCE934-3305-4171-AC4B-9B77E215F0DD}" type="datetimeFigureOut">
              <a:rPr lang="ru-RU" smtClean="0"/>
              <a:pPr>
                <a:defRPr/>
              </a:pPr>
              <a:t>07.12.2015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8A0F3DD-9AAD-4C8E-B935-1AFD56AAF7A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510A1AC-FDB1-4900-9D92-5E34B499A145}" type="datetimeFigureOut">
              <a:rPr lang="ru-RU" smtClean="0"/>
              <a:pPr>
                <a:defRPr/>
              </a:pPr>
              <a:t>07.12.2015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45890BE-0574-4EA2-B5F2-840F32D7F6D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7565726-FE40-4306-AD3F-8BB2A5797C90}" type="datetimeFigureOut">
              <a:rPr lang="ru-RU" smtClean="0"/>
              <a:pPr>
                <a:defRPr/>
              </a:pPr>
              <a:t>07.12.2015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C5202BB-D4A5-43B2-9931-F8B75E542C4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9919C8-80EE-40D1-B841-2A548885273C}" type="datetimeFigureOut">
              <a:rPr lang="ru-RU" smtClean="0"/>
              <a:pPr>
                <a:defRPr/>
              </a:pPr>
              <a:t>07.12.2015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B1DA6C4-FF61-4E4F-9D89-60166195387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5C0AA34-70C4-4908-9A89-7A0FDFFB92FC}" type="datetimeFigureOut">
              <a:rPr lang="ru-RU" smtClean="0"/>
              <a:pPr>
                <a:defRPr/>
              </a:pPr>
              <a:t>07.12.2015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48B5876-773A-49E3-B445-5368BCBACAC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2A594CDD-B97D-467A-B0CB-4229BA8178F6}" type="datetimeFigureOut">
              <a:rPr lang="ru-RU" smtClean="0"/>
              <a:pPr>
                <a:defRPr/>
              </a:pPr>
              <a:t>07.12.2015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3E9F901C-044D-47C4-93E5-732A7F4B3FC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00"/>
          </a:xfrm>
        </p:spPr>
        <p:txBody>
          <a:bodyPr/>
          <a:lstStyle/>
          <a:p>
            <a:pPr eaLnBrk="1" hangingPunct="1"/>
            <a:r>
              <a:rPr lang="ru-RU" sz="2000" dirty="0" smtClean="0">
                <a:solidFill>
                  <a:srgbClr val="FF0066"/>
                </a:solidFill>
              </a:rPr>
              <a:t>Муниципальное образовательное учреждение детский сад  </a:t>
            </a:r>
            <a:r>
              <a:rPr lang="ru-RU" sz="2000" b="1" dirty="0" smtClean="0">
                <a:solidFill>
                  <a:srgbClr val="FF0066"/>
                </a:solidFill>
              </a:rPr>
              <a:t/>
            </a:r>
            <a:br>
              <a:rPr lang="ru-RU" sz="2000" b="1" dirty="0" smtClean="0">
                <a:solidFill>
                  <a:srgbClr val="FF0066"/>
                </a:solidFill>
              </a:rPr>
            </a:br>
            <a:r>
              <a:rPr lang="ru-RU" sz="2000" dirty="0" smtClean="0">
                <a:solidFill>
                  <a:srgbClr val="FF0066"/>
                </a:solidFill>
              </a:rPr>
              <a:t>№249 городского округа Самара</a:t>
            </a:r>
            <a:r>
              <a:rPr lang="ru-RU" b="1" dirty="0" smtClean="0">
                <a:solidFill>
                  <a:srgbClr val="009900"/>
                </a:solidFill>
              </a:rPr>
              <a:t/>
            </a:r>
            <a:br>
              <a:rPr lang="ru-RU" b="1" dirty="0" smtClean="0">
                <a:solidFill>
                  <a:srgbClr val="009900"/>
                </a:solidFill>
              </a:rPr>
            </a:br>
            <a:r>
              <a:rPr lang="ru-RU" dirty="0" smtClean="0">
                <a:solidFill>
                  <a:srgbClr val="009900"/>
                </a:solidFill>
              </a:rPr>
              <a:t> 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 smtClean="0"/>
          </a:p>
        </p:txBody>
      </p:sp>
      <p:sp>
        <p:nvSpPr>
          <p:cNvPr id="14338" name="Прямоугольник 2"/>
          <p:cNvSpPr>
            <a:spLocks noChangeArrowheads="1"/>
          </p:cNvSpPr>
          <p:nvPr/>
        </p:nvSpPr>
        <p:spPr bwMode="auto">
          <a:xfrm>
            <a:off x="2411413" y="5886450"/>
            <a:ext cx="454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66"/>
                </a:solidFill>
                <a:latin typeface="Calibri" pitchFamily="34" charset="0"/>
              </a:rPr>
              <a:t>Воспитатель: Самойлова Светлана Петровна</a:t>
            </a:r>
          </a:p>
        </p:txBody>
      </p:sp>
      <p:pic>
        <p:nvPicPr>
          <p:cNvPr id="14339" name="Рисунок 3" descr="slider-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196975"/>
            <a:ext cx="69135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4" descr="94182482_large_Gorodeckaya_rospis002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513" y="100013"/>
            <a:ext cx="8562975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5" descr="4709739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6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 rot="10800000" flipV="1">
            <a:off x="3786182" y="-320974"/>
            <a:ext cx="4357718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just">
              <a:defRPr/>
            </a:pPr>
            <a:r>
              <a:rPr lang="en-US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“</a:t>
            </a: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Приобщение детей дошкольного возраста к традициям и быту нашего народа через знакомства с фольклором и организацию мини – музея  в рамках реализации проекта </a:t>
            </a:r>
            <a:r>
              <a:rPr lang="en-US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“</a:t>
            </a: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Горенка</a:t>
            </a:r>
            <a:r>
              <a:rPr lang="en-US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”</a:t>
            </a:r>
            <a:endParaRPr lang="ru-RU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r">
              <a:defRPr/>
            </a:pPr>
            <a:r>
              <a:rPr lang="ru-RU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Воспитатель</a:t>
            </a:r>
            <a:r>
              <a:rPr lang="ru-RU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 Самойлова </a:t>
            </a: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r">
              <a:defRPr/>
            </a:pPr>
            <a:r>
              <a:rPr lang="ru-RU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Светлана </a:t>
            </a:r>
            <a:r>
              <a:rPr lang="ru-RU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Петровна, </a:t>
            </a:r>
          </a:p>
          <a:p>
            <a:pPr algn="r">
              <a:defRPr/>
            </a:pPr>
            <a:r>
              <a:rPr lang="ru-RU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первая </a:t>
            </a:r>
            <a:r>
              <a:rPr lang="ru-RU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категория</a:t>
            </a: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ru-RU" sz="16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1011238"/>
            <a:ext cx="91440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ourier New" pitchFamily="49" charset="0"/>
              </a:rPr>
              <a:t> </a:t>
            </a:r>
          </a:p>
          <a:p>
            <a:pPr algn="ctr" eaLnBrk="0" hangingPunct="0">
              <a:defRPr/>
            </a:pPr>
            <a:endParaRPr lang="ru-RU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ctr" eaLnBrk="0" hangingPunct="0">
              <a:defRPr/>
            </a:pPr>
            <a:endParaRPr lang="ru-RU" dirty="0">
              <a:latin typeface="Arial" pitchFamily="34" charset="0"/>
              <a:cs typeface="+mn-cs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836712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дошкольное образовательное</a:t>
            </a:r>
          </a:p>
          <a:p>
            <a:pPr algn="ctr" eaLnBrk="0" hangingPunct="0"/>
            <a:r>
              <a:rPr lang="ru-RU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учреждение детский сада   № 249</a:t>
            </a:r>
          </a:p>
          <a:p>
            <a:pPr algn="ctr" eaLnBrk="0" hangingPunct="0"/>
            <a:r>
              <a:rPr lang="ru-RU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городского округа Самара</a:t>
            </a:r>
          </a:p>
        </p:txBody>
      </p:sp>
      <p:pic>
        <p:nvPicPr>
          <p:cNvPr id="14348" name="Рисунок 9" descr="slider-0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9552" y="2132856"/>
            <a:ext cx="3143272" cy="378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260648"/>
            <a:ext cx="7776864" cy="954107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smtClean="0">
                <a:ln w="0"/>
                <a:solidFill>
                  <a:srgbClr val="0000FF"/>
                </a:solidFill>
                <a:effectLst/>
                <a:latin typeface="Calibri" pitchFamily="34" charset="0"/>
                <a:cs typeface="+mn-cs"/>
              </a:rPr>
              <a:t>Знакомство детей с малыми формами   фольклора </a:t>
            </a:r>
            <a:endParaRPr lang="ru-RU" sz="2800" b="1" cap="all" dirty="0">
              <a:ln w="0"/>
              <a:solidFill>
                <a:srgbClr val="0000FF"/>
              </a:solidFill>
              <a:effectLst/>
              <a:latin typeface="Calibri" pitchFamily="34" charset="0"/>
              <a:cs typeface="+mn-cs"/>
            </a:endParaRPr>
          </a:p>
        </p:txBody>
      </p:sp>
      <p:pic>
        <p:nvPicPr>
          <p:cNvPr id="2051" name="Picture 3" descr="L:\фотки к семинару\CAM0104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23928" y="1916832"/>
            <a:ext cx="5040560" cy="401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L:\фотки к семинару\CAM0107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79512" y="1340768"/>
            <a:ext cx="3619969" cy="482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  <a:latin typeface="Calibri" pitchFamily="34" charset="0"/>
              </a:rPr>
              <a:t>      </a:t>
            </a:r>
            <a:r>
              <a:rPr lang="ru-RU" sz="3100" b="1" dirty="0" smtClean="0">
                <a:solidFill>
                  <a:srgbClr val="0000FF"/>
                </a:solidFill>
                <a:latin typeface="Calibri" pitchFamily="34" charset="0"/>
              </a:rPr>
              <a:t>Разучивание </a:t>
            </a:r>
            <a:r>
              <a:rPr lang="ru-RU" sz="3100" b="1" dirty="0" err="1" smtClean="0">
                <a:solidFill>
                  <a:srgbClr val="0000FF"/>
                </a:solidFill>
                <a:latin typeface="Calibri" pitchFamily="34" charset="0"/>
              </a:rPr>
              <a:t>потешек</a:t>
            </a:r>
            <a:r>
              <a:rPr lang="ru-RU" sz="3100" b="1" dirty="0" smtClean="0">
                <a:solidFill>
                  <a:srgbClr val="0000FF"/>
                </a:solidFill>
                <a:latin typeface="Calibri" pitchFamily="34" charset="0"/>
              </a:rPr>
              <a:t> и хороводов</a:t>
            </a:r>
            <a:endParaRPr lang="ru-RU" sz="31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5122" name="Picture 2" descr="F:\работа\CAM01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498056" cy="4664075"/>
          </a:xfrm>
          <a:prstGeom prst="rect">
            <a:avLst/>
          </a:prstGeom>
          <a:noFill/>
        </p:spPr>
      </p:pic>
      <p:pic>
        <p:nvPicPr>
          <p:cNvPr id="5123" name="Picture 3" descr="F:\работа\CAM010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268760"/>
            <a:ext cx="4320480" cy="3240360"/>
          </a:xfrm>
          <a:prstGeom prst="rect">
            <a:avLst/>
          </a:prstGeom>
          <a:noFill/>
        </p:spPr>
      </p:pic>
      <p:pic>
        <p:nvPicPr>
          <p:cNvPr id="26626" name="Picture 2" descr="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3068960"/>
            <a:ext cx="161925" cy="2000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72000" y="4869160"/>
            <a:ext cx="417646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0000FF"/>
                </a:solidFill>
                <a:latin typeface="Verdana" pitchFamily="34" charset="0"/>
              </a:rPr>
              <a:t>С</a:t>
            </a:r>
            <a:r>
              <a:rPr lang="ru-RU" b="1" dirty="0" err="1" smtClean="0">
                <a:solidFill>
                  <a:srgbClr val="0000FF"/>
                </a:solidFill>
                <a:latin typeface="Verdana" pitchFamily="34" charset="0"/>
              </a:rPr>
              <a:t>ок,скок-поскок</a:t>
            </a:r>
            <a:r>
              <a:rPr lang="ru-RU" b="1" dirty="0" smtClean="0">
                <a:solidFill>
                  <a:srgbClr val="0000FF"/>
                </a:solidFill>
                <a:latin typeface="Verdana" pitchFamily="34" charset="0"/>
              </a:rPr>
              <a:t>, </a:t>
            </a:r>
            <a:endParaRPr lang="ru-RU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Verdana" pitchFamily="34" charset="0"/>
              </a:rPr>
              <a:t>Молодой </a:t>
            </a:r>
            <a:r>
              <a:rPr lang="ru-RU" b="1" dirty="0" err="1" smtClean="0">
                <a:solidFill>
                  <a:srgbClr val="0000FF"/>
                </a:solidFill>
                <a:latin typeface="Verdana" pitchFamily="34" charset="0"/>
              </a:rPr>
              <a:t>дроздок</a:t>
            </a:r>
            <a:r>
              <a:rPr lang="ru-RU" b="1" dirty="0" smtClean="0">
                <a:solidFill>
                  <a:srgbClr val="0000FF"/>
                </a:solidFill>
                <a:latin typeface="Verdana" pitchFamily="34" charset="0"/>
              </a:rPr>
              <a:t> 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Arial" pitchFamily="34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Arial" pitchFamily="34" charset="0"/>
              </a:rPr>
              <a:t>  </a:t>
            </a:r>
            <a:r>
              <a:rPr lang="ru-RU" b="1" dirty="0" smtClean="0">
                <a:solidFill>
                  <a:srgbClr val="0000FF"/>
                </a:solidFill>
                <a:latin typeface="Verdana" pitchFamily="34" charset="0"/>
              </a:rPr>
              <a:t>По водичку ходил, 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Arial" pitchFamily="34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Verdana" pitchFamily="34" charset="0"/>
              </a:rPr>
              <a:t>Коромысло носил.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endParaRPr lang="ru-RU" sz="11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10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692696"/>
            <a:ext cx="4083918" cy="54452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20608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Зеркало любит - чистые лица.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Зеркало скажет: - не надо умыться.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Зеркало охнет: - Где же гребенка?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Что же она не причешет ребенка?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Зеркало даже темнеет от страха,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Если в него поглядится </a:t>
            </a:r>
            <a:r>
              <a:rPr lang="ru-RU" dirty="0" err="1" smtClean="0">
                <a:solidFill>
                  <a:srgbClr val="0000FF"/>
                </a:solidFill>
              </a:rPr>
              <a:t>неряха</a:t>
            </a:r>
            <a:r>
              <a:rPr lang="ru-RU" dirty="0" smtClean="0">
                <a:solidFill>
                  <a:srgbClr val="0000FF"/>
                </a:solidFill>
              </a:rPr>
              <a:t>!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:\Новая папка\SAM_6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628800"/>
            <a:ext cx="3024188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L:\фотки к семинару\CAM01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797152"/>
            <a:ext cx="259238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L:\Новая папка\SAM_69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268760"/>
            <a:ext cx="19970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L:\фотки к семинару\CAM011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653136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L:\фотки к семинару\CAM011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052736"/>
            <a:ext cx="19446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411760" y="476672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Мини-музей «Горенка»</a:t>
            </a:r>
            <a:endParaRPr lang="ru-RU" sz="3200" dirty="0"/>
          </a:p>
        </p:txBody>
      </p:sp>
      <p:pic>
        <p:nvPicPr>
          <p:cNvPr id="9" name="Picture 2" descr="L:\Новая папка\SAM_7049.JPG"/>
          <p:cNvPicPr>
            <a:picLocks noChangeAspect="1" noChangeArrowheads="1"/>
          </p:cNvPicPr>
          <p:nvPr/>
        </p:nvPicPr>
        <p:blipFill>
          <a:blip r:embed="rId8" cstate="print"/>
          <a:srcRect l="26398" t="15025" r="25902" b="18400"/>
          <a:stretch>
            <a:fillRect/>
          </a:stretch>
        </p:blipFill>
        <p:spPr bwMode="auto">
          <a:xfrm>
            <a:off x="3491880" y="4293096"/>
            <a:ext cx="2175286" cy="227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313" y="1"/>
            <a:ext cx="806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    </a:t>
            </a:r>
            <a:r>
              <a:rPr lang="ru-RU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Лапти</a:t>
            </a:r>
            <a:r>
              <a:rPr lang="ru-RU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</a:t>
            </a:r>
            <a:endParaRPr lang="ru-RU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7651" name="Picture 2" descr="L:\фотки к семинару\CAM01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24744"/>
            <a:ext cx="7198102" cy="539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L:\Новая папка\SAM_6936.JPG"/>
          <p:cNvPicPr>
            <a:picLocks noChangeAspect="1" noChangeArrowheads="1"/>
          </p:cNvPicPr>
          <p:nvPr/>
        </p:nvPicPr>
        <p:blipFill>
          <a:blip r:embed="rId3" cstate="print"/>
          <a:srcRect t="18906"/>
          <a:stretch>
            <a:fillRect/>
          </a:stretch>
        </p:blipFill>
        <p:spPr bwMode="auto">
          <a:xfrm>
            <a:off x="1835696" y="764705"/>
            <a:ext cx="5760640" cy="59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14348" y="0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       </a:t>
            </a:r>
            <a:r>
              <a:rPr lang="ru-RU" sz="3600" b="1" dirty="0" smtClean="0">
                <a:solidFill>
                  <a:srgbClr val="0000FF"/>
                </a:solidFill>
                <a:effectLst/>
                <a:latin typeface="Calibri" pitchFamily="34" charset="0"/>
                <a:cs typeface="+mn-cs"/>
              </a:rPr>
              <a:t>Русская </a:t>
            </a:r>
            <a:r>
              <a:rPr lang="ru-RU" sz="3600" b="1" dirty="0">
                <a:solidFill>
                  <a:srgbClr val="0000FF"/>
                </a:solidFill>
                <a:effectLst/>
                <a:latin typeface="Calibri" pitchFamily="34" charset="0"/>
                <a:cs typeface="+mn-cs"/>
              </a:rPr>
              <a:t>печь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:\фотки к семинару\CAM01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64" y="476672"/>
            <a:ext cx="393706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L:\фотки к семинару\CAM01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08720"/>
            <a:ext cx="426520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L:\Новая папка\SAM_7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645024"/>
            <a:ext cx="3882459" cy="29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260648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00FF"/>
                </a:solidFill>
                <a:effectLst/>
                <a:latin typeface="Calibri" pitchFamily="34" charset="0"/>
                <a:cs typeface="+mn-cs"/>
              </a:rPr>
              <a:t>Знакомств </a:t>
            </a:r>
            <a:r>
              <a:rPr lang="ru-RU" sz="3200" b="1" dirty="0">
                <a:solidFill>
                  <a:srgbClr val="0000FF"/>
                </a:solidFill>
                <a:effectLst/>
                <a:latin typeface="Calibri" pitchFamily="34" charset="0"/>
                <a:cs typeface="+mn-cs"/>
              </a:rPr>
              <a:t>с бытом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:\фотки к семинару\CAM0112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2338" y="1196752"/>
            <a:ext cx="247319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L:\фото\SAM_6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196752"/>
            <a:ext cx="275718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85918" y="142853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00FF"/>
                </a:solidFill>
                <a:effectLst/>
                <a:latin typeface="Calibri" pitchFamily="34" charset="0"/>
                <a:cs typeface="+mn-cs"/>
              </a:rPr>
              <a:t>Знакомство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00FF"/>
                </a:solidFill>
                <a:effectLst/>
                <a:latin typeface="Calibri" pitchFamily="34" charset="0"/>
                <a:cs typeface="+mn-cs"/>
              </a:rPr>
              <a:t> с предметами</a:t>
            </a:r>
            <a:r>
              <a:rPr lang="ru-RU" sz="2800" b="1" dirty="0">
                <a:solidFill>
                  <a:srgbClr val="0000FF"/>
                </a:solidFill>
                <a:effectLst/>
                <a:latin typeface="Calibri" pitchFamily="34" charset="0"/>
                <a:cs typeface="+mn-cs"/>
              </a:rPr>
              <a:t> крестьянского быта</a:t>
            </a:r>
          </a:p>
        </p:txBody>
      </p:sp>
      <p:pic>
        <p:nvPicPr>
          <p:cNvPr id="8" name="Picture 3" descr="L:\фотки к семинару\CAM010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1214422"/>
            <a:ext cx="345638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300192" y="4725144"/>
            <a:ext cx="2736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Прялка-приспособление, устройство для ручного прядения.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5" y="4725144"/>
            <a:ext cx="2448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Самопрялка- ножная прялка приводимое в движение ножной педалью.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36" y="4071943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00FF"/>
                </a:solidFill>
              </a:rPr>
              <a:t>Рушни́к</a:t>
            </a:r>
            <a:r>
              <a:rPr lang="ru-RU" b="1" dirty="0" smtClean="0">
                <a:solidFill>
                  <a:srgbClr val="0000FF"/>
                </a:solidFill>
              </a:rPr>
              <a:t> — полотенце из домотканого холста.</a:t>
            </a:r>
            <a:endParaRPr lang="ru-RU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320"/>
            <a:ext cx="8394136" cy="44003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Атрибуты мини-музея «Горенка»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5123" name="Picture 3" descr="F:\работа\CAM011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3498056" cy="4664075"/>
          </a:xfrm>
          <a:prstGeom prst="rect">
            <a:avLst/>
          </a:prstGeom>
          <a:noFill/>
        </p:spPr>
      </p:pic>
      <p:pic>
        <p:nvPicPr>
          <p:cNvPr id="5124" name="Picture 4" descr="F:\работа\CAM011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052736"/>
            <a:ext cx="3498056" cy="464347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11760" y="6093296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Утюг</a:t>
            </a:r>
            <a:r>
              <a:rPr lang="ru-RU" sz="2800" dirty="0" smtClean="0">
                <a:solidFill>
                  <a:srgbClr val="0000FF"/>
                </a:solidFill>
              </a:rPr>
              <a:t> </a:t>
            </a:r>
            <a:r>
              <a:rPr lang="ru-RU" sz="2800" b="1" dirty="0" smtClean="0">
                <a:solidFill>
                  <a:srgbClr val="0000FF"/>
                </a:solidFill>
              </a:rPr>
              <a:t>угольный</a:t>
            </a:r>
            <a:endParaRPr lang="ru-RU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5012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Calibri" pitchFamily="34" charset="0"/>
              </a:rPr>
              <a:t>  </a:t>
            </a:r>
            <a:r>
              <a:rPr lang="ru-RU" sz="3600" b="1" dirty="0" smtClean="0">
                <a:solidFill>
                  <a:srgbClr val="0000FF"/>
                </a:solidFill>
                <a:latin typeface="Calibri" pitchFamily="34" charset="0"/>
              </a:rPr>
              <a:t>Знакомство с традициями нашего народа</a:t>
            </a:r>
            <a: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  <a:t>“</a:t>
            </a:r>
            <a:r>
              <a:rPr lang="ru-RU" sz="3600" b="1" dirty="0" smtClean="0">
                <a:solidFill>
                  <a:srgbClr val="0000FF"/>
                </a:solidFill>
                <a:latin typeface="Calibri" pitchFamily="34" charset="0"/>
              </a:rPr>
              <a:t>… Ты запомни сынок, золотые слова</a:t>
            </a:r>
            <a: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ru-RU" sz="3600" b="1" dirty="0" smtClean="0">
                <a:solidFill>
                  <a:srgbClr val="0000FF"/>
                </a:solidFill>
                <a:latin typeface="Calibri" pitchFamily="34" charset="0"/>
              </a:rPr>
              <a:t> хлеб</a:t>
            </a:r>
            <a: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  <a:t> -</a:t>
            </a:r>
            <a:r>
              <a:rPr lang="ru-RU" sz="3600" b="1" dirty="0" smtClean="0">
                <a:solidFill>
                  <a:srgbClr val="0000FF"/>
                </a:solidFill>
                <a:latin typeface="Calibri" pitchFamily="34" charset="0"/>
              </a:rPr>
              <a:t> всему голова!</a:t>
            </a:r>
            <a: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  <a:t>”</a:t>
            </a:r>
            <a:r>
              <a:rPr lang="ru-RU" sz="2800" b="1" dirty="0" smtClean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Calibri" pitchFamily="34" charset="0"/>
              </a:rPr>
            </a:br>
            <a:endParaRPr lang="ru-RU" sz="28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4098" name="Picture 2" descr="F:\работа\CAM011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17" y="2132856"/>
            <a:ext cx="4314321" cy="3960440"/>
          </a:xfrm>
          <a:prstGeom prst="rect">
            <a:avLst/>
          </a:prstGeom>
          <a:noFill/>
        </p:spPr>
      </p:pic>
      <p:pic>
        <p:nvPicPr>
          <p:cNvPr id="4099" name="Picture 3" descr="F:\работа\CAM011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32856"/>
            <a:ext cx="4314322" cy="396044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6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Актуальность</a:t>
            </a:r>
            <a:endParaRPr lang="ru-RU" sz="4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323850" y="1512888"/>
            <a:ext cx="8569325" cy="426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2438" algn="just">
              <a:lnSpc>
                <a:spcPct val="90000"/>
              </a:lnSpc>
              <a:spcBef>
                <a:spcPts val="700"/>
              </a:spcBef>
              <a:buFont typeface="Times New Roman" pitchFamily="18" charset="0"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Одна из основных задач образования нового поколения, в соответствии с законом РФ «Об образовании» - это формирование духовно-нравственной личности</a:t>
            </a:r>
            <a:r>
              <a:rPr lang="ru-RU" sz="24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.</a:t>
            </a:r>
          </a:p>
          <a:p>
            <a:pPr indent="452438" algn="just">
              <a:lnSpc>
                <a:spcPct val="90000"/>
              </a:lnSpc>
              <a:spcBef>
                <a:spcPts val="700"/>
              </a:spcBef>
              <a:buFont typeface="Times New Roman" pitchFamily="18" charset="0"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В настоящее время возникает </a:t>
            </a:r>
            <a:r>
              <a:rPr lang="ru-RU" sz="2400" b="1" u="sng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необходимость</a:t>
            </a:r>
            <a:r>
              <a:rPr lang="ru-RU" sz="24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в том, чтобы ребёнок </a:t>
            </a:r>
            <a:r>
              <a:rPr lang="ru-RU" sz="2400" b="1" u="sng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почувствовал уникальность своего народ</a:t>
            </a:r>
            <a:r>
              <a:rPr lang="ru-RU" sz="24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а, </a:t>
            </a:r>
            <a:r>
              <a:rPr lang="ru-RU" sz="2400" b="1" u="sng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возлюбил свою родину</a:t>
            </a:r>
            <a:r>
              <a:rPr lang="ru-RU" sz="24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, </a:t>
            </a:r>
            <a:r>
              <a:rPr lang="ru-RU" sz="2400" b="1" u="sng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пришёл к пониманию и осознанию собственной неповторимости и значимости каждого человека, живущего на земле</a:t>
            </a:r>
            <a:r>
              <a:rPr lang="ru-RU" sz="24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. </a:t>
            </a:r>
            <a:endParaRPr lang="ru-RU" sz="2400" b="1" dirty="0" smtClean="0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  <a:p>
            <a:pPr indent="452438" algn="just">
              <a:lnSpc>
                <a:spcPct val="90000"/>
              </a:lnSpc>
              <a:spcBef>
                <a:spcPts val="700"/>
              </a:spcBef>
              <a:buFont typeface="Times New Roman" pitchFamily="18" charset="0"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24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Поэтому </a:t>
            </a:r>
            <a:r>
              <a:rPr lang="ru-RU" sz="24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в настоящее время так актуально не только возрождение и воссоздание традиций , но и приобщение нового поколения к системе культурных ценностей русского народа.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712879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00FF"/>
                </a:solidFill>
                <a:effectLst/>
                <a:latin typeface="+mn-lt"/>
                <a:cs typeface="+mn-cs"/>
              </a:rPr>
              <a:t>Народные игры</a:t>
            </a:r>
          </a:p>
        </p:txBody>
      </p:sp>
      <p:pic>
        <p:nvPicPr>
          <p:cNvPr id="8194" name="Picture 2" descr="L:\Новая папка\SAM_6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52513"/>
            <a:ext cx="4176713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L:\Новая папка\SAM_69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781300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27784" y="6093296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Игра </a:t>
            </a:r>
            <a:r>
              <a:rPr lang="ru-RU" sz="2800" dirty="0" smtClean="0">
                <a:solidFill>
                  <a:srgbClr val="0000FF"/>
                </a:solidFill>
              </a:rPr>
              <a:t>"</a:t>
            </a:r>
            <a:r>
              <a:rPr lang="ru-RU" sz="2800" b="1" dirty="0" smtClean="0">
                <a:solidFill>
                  <a:srgbClr val="0000FF"/>
                </a:solidFill>
              </a:rPr>
              <a:t>Ручеёк</a:t>
            </a:r>
            <a:r>
              <a:rPr lang="ru-RU" sz="2800" dirty="0" smtClean="0">
                <a:solidFill>
                  <a:srgbClr val="0000FF"/>
                </a:solidFill>
              </a:rPr>
              <a:t>"</a:t>
            </a:r>
            <a:endParaRPr lang="ru-RU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60648"/>
            <a:ext cx="6552728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00FF"/>
                </a:solidFill>
                <a:effectLst/>
                <a:latin typeface="+mn-lt"/>
                <a:cs typeface="+mn-cs"/>
              </a:rPr>
              <a:t>Народные игры</a:t>
            </a:r>
            <a:r>
              <a:rPr lang="ru-RU" b="1" dirty="0">
                <a:solidFill>
                  <a:srgbClr val="0000FF"/>
                </a:solidFill>
                <a:effectLst/>
                <a:latin typeface="+mn-lt"/>
                <a:cs typeface="+mn-cs"/>
              </a:rPr>
              <a:t> </a:t>
            </a:r>
          </a:p>
        </p:txBody>
      </p:sp>
      <p:pic>
        <p:nvPicPr>
          <p:cNvPr id="10242" name="Picture 2" descr="L:\Новая папка\SAM_7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981075"/>
            <a:ext cx="41275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L:\Новая папка\SAM_7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708920"/>
            <a:ext cx="4295775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04048" y="6093296"/>
            <a:ext cx="3771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Игра «Красная девица»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4365104"/>
            <a:ext cx="2361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Игра «Заря»</a:t>
            </a:r>
            <a:endParaRPr lang="ru-RU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5976664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00FF"/>
                </a:solidFill>
                <a:effectLst/>
                <a:latin typeface="+mn-lt"/>
                <a:cs typeface="+mn-cs"/>
              </a:rPr>
              <a:t>Народные игры</a:t>
            </a:r>
            <a:r>
              <a:rPr lang="ru-RU" b="1" dirty="0">
                <a:solidFill>
                  <a:srgbClr val="0000FF"/>
                </a:solidFill>
                <a:effectLst/>
                <a:latin typeface="+mn-lt"/>
                <a:cs typeface="+mn-cs"/>
              </a:rPr>
              <a:t> </a:t>
            </a:r>
            <a:endParaRPr lang="ru-RU" b="1" dirty="0">
              <a:effectLst/>
              <a:latin typeface="+mn-lt"/>
              <a:cs typeface="+mn-cs"/>
            </a:endParaRPr>
          </a:p>
        </p:txBody>
      </p:sp>
      <p:pic>
        <p:nvPicPr>
          <p:cNvPr id="9218" name="Picture 2" descr="L:\Новая папка\SAM_7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25538"/>
            <a:ext cx="41275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L:\Новая папка\SAM_7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708275"/>
            <a:ext cx="41529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alphaModFix amt="66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+mn-cs"/>
              </a:rPr>
              <a:t>            </a:t>
            </a:r>
            <a:r>
              <a:rPr lang="ru-RU" sz="3600" b="1" dirty="0" smtClean="0">
                <a:solidFill>
                  <a:srgbClr val="0000FF"/>
                </a:solidFill>
                <a:effectLst/>
                <a:latin typeface="Calibri" pitchFamily="34" charset="0"/>
                <a:cs typeface="+mn-cs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 </a:t>
            </a:r>
            <a:endParaRPr lang="ru-RU" sz="2400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1266" name="Picture 2" descr="L:\д. с\SAM_6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3215829" cy="241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L:\д. с\SAM_6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573016"/>
            <a:ext cx="2376264" cy="29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L:\д. с\SAM_63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908720"/>
            <a:ext cx="3384376" cy="25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652120" y="3573016"/>
            <a:ext cx="3491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Перетягивание каната - одна из самых старых масленичных забав.</a:t>
            </a: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6488668"/>
            <a:ext cx="2606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Масленичное</a:t>
            </a:r>
            <a:r>
              <a:rPr lang="ru-RU" dirty="0" smtClean="0">
                <a:solidFill>
                  <a:srgbClr val="0000FF"/>
                </a:solidFill>
              </a:rPr>
              <a:t> </a:t>
            </a:r>
            <a:r>
              <a:rPr lang="ru-RU" b="1" dirty="0" smtClean="0">
                <a:solidFill>
                  <a:srgbClr val="0000FF"/>
                </a:solidFill>
              </a:rPr>
              <a:t>чучело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260648"/>
            <a:ext cx="5231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Широкая Масленица!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429000"/>
            <a:ext cx="3222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Как на масленой неделе 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 Из трубы блины летели! 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 С пылу, с жару, из печи, 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 Все румяны, горячи! 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320"/>
            <a:ext cx="8394136" cy="56239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</a:rPr>
              <a:t>Русская березка, российская краса!</a:t>
            </a:r>
            <a:endParaRPr lang="ru-RU" sz="3600" b="1" dirty="0">
              <a:solidFill>
                <a:srgbClr val="0000FF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 descr="F:\работа\CAM009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3657600" cy="2743200"/>
          </a:xfrm>
          <a:prstGeom prst="rect">
            <a:avLst/>
          </a:prstGeom>
          <a:noFill/>
        </p:spPr>
      </p:pic>
      <p:pic>
        <p:nvPicPr>
          <p:cNvPr id="1027" name="Picture 3" descr="F:\работа\CAM009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140" y="1142984"/>
            <a:ext cx="3712734" cy="4950312"/>
          </a:xfrm>
          <a:prstGeom prst="rect">
            <a:avLst/>
          </a:prstGeom>
          <a:noFill/>
        </p:spPr>
      </p:pic>
      <p:pic>
        <p:nvPicPr>
          <p:cNvPr id="5" name="Picture 2" descr="L:\детский сад\д.с 2010год 0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861048"/>
            <a:ext cx="2215342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CAM01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76672"/>
            <a:ext cx="4374486" cy="583264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500042"/>
            <a:ext cx="2857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«</a:t>
            </a:r>
            <a:r>
              <a:rPr lang="ru-RU" sz="3200" b="1" dirty="0" err="1" smtClean="0">
                <a:solidFill>
                  <a:srgbClr val="0000FF"/>
                </a:solidFill>
              </a:rPr>
              <a:t>Осенины</a:t>
            </a:r>
            <a:r>
              <a:rPr lang="ru-RU" sz="3200" b="1" dirty="0" smtClean="0">
                <a:solidFill>
                  <a:srgbClr val="0000FF"/>
                </a:solidFill>
              </a:rPr>
              <a:t> »</a:t>
            </a:r>
          </a:p>
          <a:p>
            <a:pPr algn="ctr"/>
            <a:endParaRPr lang="ru-RU" sz="3200" b="1" dirty="0" smtClean="0">
              <a:solidFill>
                <a:srgbClr val="0000FF"/>
              </a:solidFill>
            </a:endParaRPr>
          </a:p>
          <a:p>
            <a:pPr algn="ctr"/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928803"/>
            <a:ext cx="392909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FF"/>
                </a:solidFill>
              </a:rPr>
              <a:t>В старину на Руси наши предки справляли «</a:t>
            </a:r>
            <a:r>
              <a:rPr lang="ru-RU" dirty="0" err="1" smtClean="0">
                <a:solidFill>
                  <a:srgbClr val="0000FF"/>
                </a:solidFill>
              </a:rPr>
              <a:t>Осенины</a:t>
            </a:r>
            <a:r>
              <a:rPr lang="ru-RU" dirty="0" smtClean="0">
                <a:solidFill>
                  <a:srgbClr val="0000FF"/>
                </a:solidFill>
              </a:rPr>
              <a:t>» 21 сентября, в день осеннего равноденствия, когда день равен ночи. К этому времени весь урожай бывал уже убран. Праздник отмечают хождением в гости, широким </a:t>
            </a:r>
            <a:r>
              <a:rPr lang="ru-RU" sz="2000" dirty="0" smtClean="0">
                <a:solidFill>
                  <a:srgbClr val="0000FF"/>
                </a:solidFill>
                <a:latin typeface="Calibri" pitchFamily="34" charset="0"/>
              </a:rPr>
              <a:t>хлебосольством. Непременно навещают родителей и поминают предков.</a:t>
            </a:r>
            <a:endParaRPr lang="ru-RU" sz="200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3728" y="260648"/>
            <a:ext cx="4824536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+mn-cs"/>
              </a:rPr>
              <a:t>  </a:t>
            </a:r>
            <a:r>
              <a:rPr lang="ru-RU" sz="2800" b="1" dirty="0" smtClean="0">
                <a:solidFill>
                  <a:srgbClr val="0000FF"/>
                </a:solidFill>
                <a:effectLst/>
                <a:latin typeface="Calibri" pitchFamily="34" charset="0"/>
                <a:cs typeface="+mn-cs"/>
              </a:rPr>
              <a:t>Осенний урожай 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Calibri" pitchFamily="34" charset="0"/>
                <a:cs typeface="+mn-cs"/>
              </a:rPr>
              <a:t>“</a:t>
            </a:r>
            <a:r>
              <a:rPr lang="ru-RU" sz="2800" b="1" dirty="0" err="1" smtClean="0">
                <a:solidFill>
                  <a:srgbClr val="0000FF"/>
                </a:solidFill>
                <a:effectLst/>
                <a:latin typeface="Calibri" pitchFamily="34" charset="0"/>
                <a:cs typeface="+mn-cs"/>
              </a:rPr>
              <a:t>Осенины</a:t>
            </a:r>
            <a:r>
              <a:rPr lang="en-US" sz="3600" dirty="0" smtClean="0">
                <a:solidFill>
                  <a:srgbClr val="0000FF"/>
                </a:solidFill>
                <a:effectLst/>
                <a:latin typeface="Calibri" pitchFamily="34" charset="0"/>
                <a:cs typeface="+mn-cs"/>
              </a:rPr>
              <a:t>”</a:t>
            </a:r>
            <a:endParaRPr lang="ru-RU" sz="3600" dirty="0">
              <a:solidFill>
                <a:srgbClr val="0000FF"/>
              </a:solidFill>
              <a:effectLst/>
              <a:latin typeface="Calibri" pitchFamily="34" charset="0"/>
              <a:cs typeface="+mn-cs"/>
            </a:endParaRPr>
          </a:p>
        </p:txBody>
      </p:sp>
      <p:pic>
        <p:nvPicPr>
          <p:cNvPr id="37892" name="Picture 3" descr="L:\детский сад\осень 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3528516" cy="264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 descr="L:\детский сад\осень 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11275"/>
            <a:ext cx="3528392" cy="232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5" descr="L:\детский сад\осень 0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90642"/>
            <a:ext cx="3718196" cy="23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L:\детский сад\осень 0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1670" y="1124744"/>
            <a:ext cx="374045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6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62088" cy="79690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Calibri" pitchFamily="34" charset="0"/>
              </a:rPr>
              <a:t>Знакомство с народной игрушкой</a:t>
            </a:r>
            <a:endParaRPr lang="ru-RU" sz="32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2050" name="Picture 2" descr="F:\работа\CAM0096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412776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60648"/>
            <a:ext cx="684076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00FF"/>
                </a:solidFill>
                <a:effectLst/>
                <a:latin typeface="Calibri" pitchFamily="34" charset="0"/>
                <a:cs typeface="+mn-cs"/>
              </a:rPr>
              <a:t>Куклы своими руками</a:t>
            </a:r>
          </a:p>
        </p:txBody>
      </p:sp>
      <p:pic>
        <p:nvPicPr>
          <p:cNvPr id="39939" name="Picture 2" descr="L:\Новая папка\SAM_6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285860"/>
            <a:ext cx="728667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66"/>
                </a:solidFill>
                <a:latin typeface="Calibri" pitchFamily="34" charset="0"/>
              </a:rPr>
              <a:t> Результат работы</a:t>
            </a:r>
            <a:endParaRPr lang="ru-RU" sz="2000" dirty="0">
              <a:solidFill>
                <a:srgbClr val="FF0066"/>
              </a:solidFill>
              <a:latin typeface="Calibri" pitchFamily="34" charset="0"/>
            </a:endParaRPr>
          </a:p>
        </p:txBody>
      </p:sp>
      <p:sp>
        <p:nvSpPr>
          <p:cNvPr id="23555" name="Прямоугольник 2"/>
          <p:cNvSpPr>
            <a:spLocks noChangeArrowheads="1"/>
          </p:cNvSpPr>
          <p:nvPr/>
        </p:nvSpPr>
        <p:spPr bwMode="auto">
          <a:xfrm>
            <a:off x="107950" y="981075"/>
            <a:ext cx="89281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воспитанников сформированы </a:t>
            </a:r>
            <a:r>
              <a:rPr lang="ru-RU" sz="1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представления о ценностях и своеобразии русской народной 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культуры;</a:t>
            </a:r>
          </a:p>
          <a:p>
            <a:pPr>
              <a:buFont typeface="Wingdings" pitchFamily="2" charset="2"/>
              <a:buChar char="ü"/>
            </a:pP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Воспитанники проявляют инициативу, самостоятельность, </a:t>
            </a:r>
            <a:r>
              <a:rPr lang="ru-RU" sz="1900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желание отразить в своей игре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деятельности полученные знания о культурных традициях нашего народа;</a:t>
            </a:r>
          </a:p>
          <a:p>
            <a:pPr>
              <a:buFont typeface="Wingdings" pitchFamily="2" charset="2"/>
              <a:buChar char="ü"/>
            </a:pP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Воспитанники могут </a:t>
            </a:r>
            <a:r>
              <a:rPr lang="ru-RU" sz="1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соотнести культурные традиции с особенностями быта, условиями 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проживания;</a:t>
            </a:r>
            <a:endParaRPr lang="ru-RU" sz="19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Осмысленно и активно участвуют в 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народных праздниках, играх;</a:t>
            </a:r>
            <a:endParaRPr lang="ru-RU" sz="19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Расширилась сфера участия родителей в организации воспитательно-образовательного процесса в группе и детском 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саду;</a:t>
            </a:r>
            <a:endParaRPr lang="ru-RU" sz="19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Разработан  план  творческой  группы на учебный год в рамках реализации проекта «Горенка» </a:t>
            </a:r>
            <a:r>
              <a:rPr lang="ru-RU" sz="1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формированию </a:t>
            </a:r>
            <a:r>
              <a:rPr lang="ru-RU" sz="19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социо-культурных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ценностей нашего народа</a:t>
            </a:r>
            <a:endParaRPr lang="ru-RU" sz="19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Более насыщена ППРС  </a:t>
            </a:r>
            <a:r>
              <a:rPr lang="ru-RU" sz="1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группе, обеспечивающая эффективность процесса ознакомления детей с народной культурой.</a:t>
            </a:r>
          </a:p>
          <a:p>
            <a:pPr>
              <a:buFont typeface="Wingdings" pitchFamily="2" charset="2"/>
              <a:buChar char="ü"/>
            </a:pPr>
            <a:r>
              <a:rPr lang="ru-RU" sz="1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Повышена компетентность </a:t>
            </a: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педагогов по </a:t>
            </a:r>
            <a:r>
              <a:rPr lang="ru-RU" sz="1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данному направлению.</a:t>
            </a:r>
          </a:p>
          <a:p>
            <a:pPr>
              <a:buFont typeface="Wingdings" pitchFamily="2" charset="2"/>
              <a:buChar char="ü"/>
            </a:pPr>
            <a:r>
              <a:rPr lang="ru-RU" sz="1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Обеспечено</a:t>
            </a:r>
            <a:r>
              <a:rPr lang="ru-RU" dirty="0" smtClean="0">
                <a:solidFill>
                  <a:srgbClr val="0000FF"/>
                </a:solidFill>
              </a:rPr>
              <a:t> сотворчество взрослых и воспитанников, ориентированных на интересы и возможности каждого ребенка , учитывающую социальную ситуацию его развития в условиях реализации ФГОС.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650" y="908050"/>
            <a:ext cx="7902575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00FF"/>
                </a:solidFill>
                <a:latin typeface="+mn-lt"/>
                <a:cs typeface="+mn-cs"/>
              </a:rPr>
              <a:t> </a:t>
            </a:r>
            <a:r>
              <a:rPr lang="ru-RU" sz="3600" b="1" dirty="0" smtClean="0">
                <a:solidFill>
                  <a:srgbClr val="0000FF"/>
                </a:solidFill>
                <a:latin typeface="+mn-lt"/>
                <a:cs typeface="+mn-cs"/>
              </a:rPr>
              <a:t>Цель </a:t>
            </a:r>
            <a:r>
              <a:rPr lang="ru-RU" sz="3600" b="1" dirty="0">
                <a:solidFill>
                  <a:srgbClr val="0000FF"/>
                </a:solidFill>
                <a:latin typeface="+mn-lt"/>
                <a:cs typeface="+mn-cs"/>
              </a:rPr>
              <a:t>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Calibri" pitchFamily="34" charset="0"/>
                <a:cs typeface="+mn-cs"/>
              </a:rPr>
              <a:t>-приобщение детей дошкольного возраста, к культуре </a:t>
            </a:r>
            <a:r>
              <a:rPr lang="ru-RU" dirty="0" smtClean="0">
                <a:latin typeface="Calibri" pitchFamily="34" charset="0"/>
                <a:cs typeface="+mn-cs"/>
              </a:rPr>
              <a:t>нашего </a:t>
            </a:r>
            <a:r>
              <a:rPr lang="ru-RU" dirty="0">
                <a:latin typeface="Calibri" pitchFamily="34" charset="0"/>
                <a:cs typeface="+mn-cs"/>
              </a:rPr>
              <a:t>народа, его истокам, языку, познание быта и традиции предков,  воспитание нравственно патриотических чувств.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00FF"/>
                </a:solidFill>
                <a:latin typeface="+mn-lt"/>
                <a:cs typeface="+mn-cs"/>
              </a:rPr>
              <a:t>Задачи: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Calibri" pitchFamily="34" charset="0"/>
                <a:cs typeface="+mn-cs"/>
              </a:rPr>
              <a:t>1. Организовать функциональную предметно-развивающую среду для более целостного восприятия детьми дошкольного возраста событий, связанных с историей России.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Calibri" pitchFamily="34" charset="0"/>
                <a:cs typeface="+mn-cs"/>
              </a:rPr>
              <a:t>2. Формировать и закреплять знания детей об историческом прошлом </a:t>
            </a:r>
            <a:r>
              <a:rPr lang="ru-RU" dirty="0" smtClean="0">
                <a:latin typeface="Calibri" pitchFamily="34" charset="0"/>
                <a:cs typeface="+mn-cs"/>
              </a:rPr>
              <a:t>нашего </a:t>
            </a:r>
            <a:r>
              <a:rPr lang="ru-RU" dirty="0">
                <a:latin typeface="Calibri" pitchFamily="34" charset="0"/>
                <a:cs typeface="+mn-cs"/>
              </a:rPr>
              <a:t>народа. Приобщать к культуре и традициям </a:t>
            </a:r>
            <a:r>
              <a:rPr lang="ru-RU" dirty="0" smtClean="0">
                <a:latin typeface="Calibri" pitchFamily="34" charset="0"/>
                <a:cs typeface="+mn-cs"/>
              </a:rPr>
              <a:t>нашего </a:t>
            </a:r>
            <a:r>
              <a:rPr lang="ru-RU" dirty="0">
                <a:latin typeface="Calibri" pitchFamily="34" charset="0"/>
                <a:cs typeface="+mn-cs"/>
              </a:rPr>
              <a:t>народа; воспитывать лучшие качества, присущие ему: доброту, взаимовыручку, сочувствие, трудолюбие.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Calibri" pitchFamily="34" charset="0"/>
                <a:cs typeface="+mn-cs"/>
              </a:rPr>
              <a:t>3. Накапливать словарь детей, воспитывая у них интерес к слову, любовь к родному языку и гордость за его богатство.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88640"/>
            <a:ext cx="73448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00FF"/>
                </a:solidFill>
                <a:effectLst/>
                <a:latin typeface="+mn-lt"/>
                <a:cs typeface="+mn-cs"/>
              </a:rPr>
              <a:t>Спасибо за внимание!</a:t>
            </a:r>
          </a:p>
        </p:txBody>
      </p:sp>
      <p:pic>
        <p:nvPicPr>
          <p:cNvPr id="4" name="Рисунок 3" descr="SAM_6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589" y="1268760"/>
            <a:ext cx="7296811" cy="547260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00043"/>
            <a:ext cx="7028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В вариативной части ООП МБДОУ № 249 определены целевые ориентиры работы с дошкольниками по формированию </a:t>
            </a:r>
            <a:br>
              <a:rPr lang="ru-RU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социокультурных</a:t>
            </a:r>
            <a:r>
              <a:rPr lang="ru-RU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и духовно-нравственных ценностей</a:t>
            </a:r>
            <a:r>
              <a:rPr lang="ru-RU" b="1" dirty="0" smtClean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Calibri" pitchFamily="34" charset="0"/>
              </a:rPr>
            </a:br>
            <a:endParaRPr lang="ru-RU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628800"/>
            <a:ext cx="72152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Присвоение норм и ценностей, принятых в обществе, включая моральные  и нравственные ценности.</a:t>
            </a:r>
          </a:p>
          <a:p>
            <a:pPr lvl="0"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Формирование уважительного отношения и чувства принадлежности к своей семье  и сообществу детей и взрослых в организации.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lvl="0"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-Формирование самостоятельной, зрелой личности, то есть личности, способной творчески реализовывать свой жизненный замысел с опорой на внутренние ресурсы. </a:t>
            </a:r>
          </a:p>
          <a:p>
            <a:pPr lvl="0" algn="just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lvl="0"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-Развитие и совершенствование всех сущностных человеческих сфер ребенка, составляющих  основу его индивидуальности (интеллектуальной, мотивационной, эмоциональной, волевой, предметно — практической, сферы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саморегуляции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.) </a:t>
            </a:r>
          </a:p>
          <a:p>
            <a:pPr lvl="0" algn="just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-Корректировка системы ценностей с учетом выработанных обществом нравственных принципов</a:t>
            </a:r>
            <a:endParaRPr lang="ru-RU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500043"/>
            <a:ext cx="5429272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cross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  <a:latin typeface="Calibri" pitchFamily="34" charset="0"/>
              </a:rPr>
              <a:t>Основные направления работы  МБДОУ № 249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107504" y="2276872"/>
            <a:ext cx="3721046" cy="3143272"/>
          </a:xfrm>
          <a:prstGeom prst="rightArrow">
            <a:avLst>
              <a:gd name="adj1" fmla="val 50000"/>
              <a:gd name="adj2" fmla="val 50325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Социокультурные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  ценности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Блок-схема: подготовка 3"/>
          <p:cNvSpPr/>
          <p:nvPr/>
        </p:nvSpPr>
        <p:spPr>
          <a:xfrm>
            <a:off x="3924300" y="1341438"/>
            <a:ext cx="4895850" cy="863600"/>
          </a:xfrm>
          <a:prstGeom prst="flowChartPreparati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Эстетическое воспитание</a:t>
            </a:r>
          </a:p>
        </p:txBody>
      </p:sp>
      <p:sp>
        <p:nvSpPr>
          <p:cNvPr id="5" name="Блок-схема: подготовка 4"/>
          <p:cNvSpPr/>
          <p:nvPr/>
        </p:nvSpPr>
        <p:spPr>
          <a:xfrm>
            <a:off x="3995936" y="2420888"/>
            <a:ext cx="4895850" cy="792162"/>
          </a:xfrm>
          <a:prstGeom prst="flowChartPreparati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Здоровьесберегающее</a:t>
            </a:r>
            <a:r>
              <a:rPr lang="ru-RU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</a:t>
            </a:r>
          </a:p>
        </p:txBody>
      </p:sp>
      <p:sp>
        <p:nvSpPr>
          <p:cNvPr id="6" name="Блок-схема: подготовка 5"/>
          <p:cNvSpPr/>
          <p:nvPr/>
        </p:nvSpPr>
        <p:spPr>
          <a:xfrm>
            <a:off x="3995738" y="3429000"/>
            <a:ext cx="4752975" cy="792163"/>
          </a:xfrm>
          <a:prstGeom prst="flowChartPreparati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традиций</a:t>
            </a: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4067175" y="4652963"/>
            <a:ext cx="4752975" cy="792162"/>
          </a:xfrm>
          <a:prstGeom prst="flowChartPreparati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Патриотическое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</a:t>
            </a: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3995936" y="5805264"/>
            <a:ext cx="4897438" cy="828675"/>
          </a:xfrm>
          <a:prstGeom prst="flowChartPreparati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поведения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Направления работы с воспитанниками</a:t>
            </a:r>
            <a:endParaRPr lang="ru-RU" sz="2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555776" y="1052736"/>
            <a:ext cx="3643338" cy="25019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>
                <a:solidFill>
                  <a:srgbClr val="FFFF00"/>
                </a:solidFill>
              </a:rPr>
              <a:t>Младший возраст: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устное народное творчество</a:t>
            </a:r>
            <a:r>
              <a:rPr lang="ru-RU" dirty="0">
                <a:solidFill>
                  <a:schemeClr val="tx1"/>
                </a:solidFill>
              </a:rPr>
              <a:t>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художественная литература;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семейные ценности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</p:txBody>
      </p:sp>
      <p:sp>
        <p:nvSpPr>
          <p:cNvPr id="7" name="Овал 6"/>
          <p:cNvSpPr/>
          <p:nvPr/>
        </p:nvSpPr>
        <p:spPr>
          <a:xfrm>
            <a:off x="251520" y="3429000"/>
            <a:ext cx="3929090" cy="30241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>
                <a:solidFill>
                  <a:srgbClr val="FFFF00"/>
                </a:solidFill>
              </a:rPr>
              <a:t>Средний возраст: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устное народное творчество;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художественная литература;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семейные ценности;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ценности </a:t>
            </a:r>
            <a:r>
              <a:rPr lang="ru-RU" dirty="0">
                <a:solidFill>
                  <a:schemeClr val="tx1"/>
                </a:solidFill>
              </a:rPr>
              <a:t>родной природы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</p:txBody>
      </p:sp>
      <p:sp>
        <p:nvSpPr>
          <p:cNvPr id="9" name="Овал 8"/>
          <p:cNvSpPr/>
          <p:nvPr/>
        </p:nvSpPr>
        <p:spPr>
          <a:xfrm>
            <a:off x="4644008" y="3357562"/>
            <a:ext cx="4214272" cy="30241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u="sng" dirty="0">
                <a:solidFill>
                  <a:srgbClr val="FFFF00"/>
                </a:solidFill>
              </a:rPr>
              <a:t>Старший  возраст: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 эстетические нормы поведения в обществе;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ознакомление с культурой родного края;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музыка и искусство;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культура здоровья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619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ЧТО мы имели на начальном этапе работы  в этом направлении/2012г/</a:t>
            </a:r>
            <a:endParaRPr lang="ru-RU" sz="20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323850" y="785794"/>
            <a:ext cx="8569325" cy="50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Дети </a:t>
            </a:r>
            <a:r>
              <a:rPr lang="ru-RU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не владеют знаниями о многообразии культурных традиций, не способны соотнести особенности быта народности с их культурными </a:t>
            </a:r>
            <a:r>
              <a:rPr lang="ru-RU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традициями;</a:t>
            </a:r>
            <a:endParaRPr lang="ru-RU" dirty="0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Знания детей о том, что не входит в круг их повседневного окружения,    поверхностны, отрывочны и разрозненны. Многие не проявляют эмоциональную отзывчивость при рассматривании на фотографиях ситуаций, не имеющих для них личной </a:t>
            </a:r>
            <a:r>
              <a:rPr lang="ru-RU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значимости;</a:t>
            </a:r>
            <a:endParaRPr lang="ru-RU" dirty="0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У детей не развито чувство гордости за свой народ, его </a:t>
            </a:r>
            <a:r>
              <a:rPr lang="ru-RU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традиции;</a:t>
            </a:r>
            <a:endParaRPr lang="ru-RU" dirty="0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Не </a:t>
            </a:r>
            <a:r>
              <a:rPr lang="ru-RU" dirty="0" err="1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систематизированна</a:t>
            </a:r>
            <a:r>
              <a:rPr lang="ru-RU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работа педагогического коллектива в </a:t>
            </a:r>
            <a:r>
              <a:rPr lang="ru-RU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этом </a:t>
            </a:r>
            <a:r>
              <a:rPr lang="ru-RU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направлении;</a:t>
            </a:r>
            <a:endParaRPr lang="ru-RU" dirty="0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Неумение строить субъект-субъектные отношения с воспитанниками и их родителями, недостаточное взаимодействие с другими участниками педагогического процесса (психолог, музыкальный работник , священнослужитель и пр</a:t>
            </a:r>
            <a:r>
              <a:rPr lang="ru-RU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.);</a:t>
            </a:r>
            <a:endParaRPr lang="ru-RU" dirty="0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Отсутствие прогнозирования и корректировки результатов своей деятельности.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Не</a:t>
            </a:r>
            <a:r>
              <a:rPr lang="en-US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достаточно грамотно разработанных дидактических и </a:t>
            </a:r>
            <a:r>
              <a:rPr lang="ru-RU" dirty="0" err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мультимедийных</a:t>
            </a:r>
            <a:r>
              <a:rPr lang="ru-RU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пособий для ознакомления детей с народной </a:t>
            </a:r>
            <a:r>
              <a:rPr lang="ru-RU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культурой;</a:t>
            </a:r>
            <a:endParaRPr lang="ru-RU" dirty="0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Не достаточно нового методического и информационного материала, способствующего </a:t>
            </a:r>
            <a:r>
              <a:rPr lang="ru-RU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формированию </a:t>
            </a:r>
            <a:r>
              <a:rPr lang="ru-RU" dirty="0" err="1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социо-культурных</a:t>
            </a:r>
            <a:r>
              <a:rPr lang="ru-RU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ценностей </a:t>
            </a:r>
            <a:r>
              <a:rPr lang="ru-RU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у </a:t>
            </a:r>
            <a:r>
              <a:rPr lang="ru-RU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дошкольников, </a:t>
            </a:r>
            <a:r>
              <a:rPr lang="ru-RU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знаний о </a:t>
            </a:r>
            <a:r>
              <a:rPr lang="ru-RU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 традициях и быте нашего народа;</a:t>
            </a:r>
            <a:endParaRPr lang="ru-RU" dirty="0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1196752"/>
            <a:ext cx="5328592" cy="936104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Детский фольклор</a:t>
            </a:r>
            <a:endParaRPr lang="ru-RU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420888"/>
            <a:ext cx="2448272" cy="914400"/>
          </a:xfrm>
          <a:prstGeom prst="rect">
            <a:avLst/>
          </a:prstGeom>
          <a:solidFill>
            <a:srgbClr val="FFFF00"/>
          </a:solidFill>
          <a:ln w="3810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Считалки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3717032"/>
            <a:ext cx="2304256" cy="914400"/>
          </a:xfrm>
          <a:prstGeom prst="rect">
            <a:avLst/>
          </a:prstGeom>
          <a:solidFill>
            <a:srgbClr val="FFFF00"/>
          </a:solidFill>
          <a:ln w="3810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>
                <a:solidFill>
                  <a:schemeClr val="tx1"/>
                </a:solidFill>
              </a:rPr>
              <a:t>Попевки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5013176"/>
            <a:ext cx="2376264" cy="914400"/>
          </a:xfrm>
          <a:prstGeom prst="rect">
            <a:avLst/>
          </a:prstGeom>
          <a:solidFill>
            <a:srgbClr val="FFFF00"/>
          </a:solidFill>
          <a:ln w="28575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Скороговорки</a:t>
            </a:r>
            <a:r>
              <a:rPr lang="ru-RU" sz="2400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2492896"/>
            <a:ext cx="2376264" cy="914400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Поговорки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3789040"/>
            <a:ext cx="2354560" cy="914400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>
                <a:solidFill>
                  <a:schemeClr val="tx1"/>
                </a:solidFill>
              </a:rPr>
              <a:t>Потешки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5013176"/>
            <a:ext cx="2354560" cy="914400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Пословицы</a:t>
            </a:r>
            <a:r>
              <a:rPr lang="ru-RU" dirty="0"/>
              <a:t> 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716463" y="2204963"/>
            <a:ext cx="431800" cy="28082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932363" y="2204963"/>
            <a:ext cx="863600" cy="1511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724525" y="2204963"/>
            <a:ext cx="503238" cy="7445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779838" y="2204963"/>
            <a:ext cx="576262" cy="27368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3203575" y="2133526"/>
            <a:ext cx="792163" cy="1582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3059113" y="2204963"/>
            <a:ext cx="360362" cy="673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6446" y="714356"/>
            <a:ext cx="2743200" cy="198120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Calibri" pitchFamily="34" charset="0"/>
              </a:rPr>
              <a:t>Фольклорный кружок </a:t>
            </a:r>
            <a:br>
              <a:rPr lang="ru-RU" sz="2400" dirty="0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</a:rPr>
              <a:t>“</a:t>
            </a:r>
            <a:r>
              <a:rPr lang="ru-RU" sz="2400" i="1" dirty="0" smtClean="0">
                <a:solidFill>
                  <a:srgbClr val="0000FF"/>
                </a:solidFill>
                <a:latin typeface="Calibri" pitchFamily="34" charset="0"/>
              </a:rPr>
              <a:t>Радуга-дуга, перекинься на луга</a:t>
            </a: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</a:rPr>
              <a:t>”</a:t>
            </a:r>
            <a:r>
              <a:rPr lang="ru-RU" sz="2400" dirty="0" smtClean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Calibri" pitchFamily="34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Calibri" pitchFamily="34" charset="0"/>
              </a:rPr>
              <a:t>Воспитанники второй младшей группы(2012 г.)</a:t>
            </a:r>
          </a:p>
        </p:txBody>
      </p:sp>
      <p:pic>
        <p:nvPicPr>
          <p:cNvPr id="3074" name="Picture 2" descr="F:\работа\CAM0107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2846" r="2846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1436</TotalTime>
  <Words>974</Words>
  <Application>Microsoft Office PowerPoint</Application>
  <PresentationFormat>Экран (4:3)</PresentationFormat>
  <Paragraphs>139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Солнцестояние</vt:lpstr>
      <vt:lpstr>Муниципальное образовательное учреждение детский сад   №249 городского округа Самара   </vt:lpstr>
      <vt:lpstr>Актуальность</vt:lpstr>
      <vt:lpstr>Слайд 3</vt:lpstr>
      <vt:lpstr>Слайд 4</vt:lpstr>
      <vt:lpstr>Слайд 5</vt:lpstr>
      <vt:lpstr>  Направления работы с воспитанниками</vt:lpstr>
      <vt:lpstr> ЧТО мы имели на начальном этапе работы  в этом направлении/2012г/</vt:lpstr>
      <vt:lpstr>Слайд 8</vt:lpstr>
      <vt:lpstr>Фольклорный кружок  “Радуга-дуга, перекинься на луга” </vt:lpstr>
      <vt:lpstr>Слайд 10</vt:lpstr>
      <vt:lpstr>      Разучивание потешек и хороводов</vt:lpstr>
      <vt:lpstr>Слайд 12</vt:lpstr>
      <vt:lpstr>Слайд 13</vt:lpstr>
      <vt:lpstr>Слайд 14</vt:lpstr>
      <vt:lpstr>Слайд 15</vt:lpstr>
      <vt:lpstr>Слайд 16</vt:lpstr>
      <vt:lpstr>Слайд 17</vt:lpstr>
      <vt:lpstr>Атрибуты мини-музея «Горенка»</vt:lpstr>
      <vt:lpstr>  Знакомство с традициями нашего народа “… Ты запомни сынок, золотые слова  хлеб - всему голова!” </vt:lpstr>
      <vt:lpstr>Слайд 20</vt:lpstr>
      <vt:lpstr>Слайд 21</vt:lpstr>
      <vt:lpstr>Слайд 22</vt:lpstr>
      <vt:lpstr>Слайд 23</vt:lpstr>
      <vt:lpstr>Русская березка, российская краса!</vt:lpstr>
      <vt:lpstr>Слайд 25</vt:lpstr>
      <vt:lpstr>Слайд 26</vt:lpstr>
      <vt:lpstr>Знакомство с народной игрушкой</vt:lpstr>
      <vt:lpstr>Слайд 28</vt:lpstr>
      <vt:lpstr> Результат работы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образовательное учреждение детский   №249 городского округа Самара   </dc:title>
  <dc:creator>дмитрий</dc:creator>
  <cp:lastModifiedBy>дмитрий</cp:lastModifiedBy>
  <cp:revision>161</cp:revision>
  <dcterms:created xsi:type="dcterms:W3CDTF">2015-11-23T19:12:20Z</dcterms:created>
  <dcterms:modified xsi:type="dcterms:W3CDTF">2015-12-07T19:46:02Z</dcterms:modified>
</cp:coreProperties>
</file>