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74" r:id="rId9"/>
    <p:sldId id="263" r:id="rId10"/>
    <p:sldId id="275" r:id="rId11"/>
    <p:sldId id="264" r:id="rId12"/>
    <p:sldId id="265" r:id="rId13"/>
    <p:sldId id="266" r:id="rId14"/>
    <p:sldId id="268" r:id="rId15"/>
    <p:sldId id="267" r:id="rId16"/>
    <p:sldId id="276" r:id="rId17"/>
    <p:sldId id="269" r:id="rId18"/>
    <p:sldId id="270" r:id="rId19"/>
    <p:sldId id="271" r:id="rId20"/>
    <p:sldId id="272" r:id="rId21"/>
    <p:sldId id="277" r:id="rId22"/>
    <p:sldId id="278" r:id="rId23"/>
    <p:sldId id="27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g"/><Relationship Id="rId9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g"/><Relationship Id="rId5" Type="http://schemas.openxmlformats.org/officeDocument/2006/relationships/image" Target="../media/image55.jpeg"/><Relationship Id="rId4" Type="http://schemas.openxmlformats.org/officeDocument/2006/relationships/image" Target="../media/image54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eg"/><Relationship Id="rId7" Type="http://schemas.openxmlformats.org/officeDocument/2006/relationships/image" Target="../media/image6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3.jpeg"/><Relationship Id="rId7" Type="http://schemas.openxmlformats.org/officeDocument/2006/relationships/image" Target="../media/image6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g"/><Relationship Id="rId7" Type="http://schemas.openxmlformats.org/officeDocument/2006/relationships/image" Target="../media/image7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jpg"/><Relationship Id="rId7" Type="http://schemas.openxmlformats.org/officeDocument/2006/relationships/image" Target="../media/image8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g"/><Relationship Id="rId5" Type="http://schemas.openxmlformats.org/officeDocument/2006/relationships/image" Target="../media/image79.jpe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3" Type="http://schemas.openxmlformats.org/officeDocument/2006/relationships/image" Target="../media/image85.png"/><Relationship Id="rId7" Type="http://schemas.openxmlformats.org/officeDocument/2006/relationships/image" Target="../media/image8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1.jpeg"/><Relationship Id="rId7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g"/><Relationship Id="rId5" Type="http://schemas.openxmlformats.org/officeDocument/2006/relationships/image" Target="../media/image93.jpg"/><Relationship Id="rId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209" y="188640"/>
            <a:ext cx="862768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Georgia" panose="02040502050405020303" pitchFamily="18" charset="0"/>
              </a:rPr>
              <a:t>Художественное оформление одежды</a:t>
            </a:r>
            <a:endParaRPr lang="ru-RU" sz="3200" b="1" dirty="0">
              <a:latin typeface="Georgia" panose="02040502050405020303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196752"/>
            <a:ext cx="5594654" cy="521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0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3" y="-21049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332656"/>
            <a:ext cx="806489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2000" b="1" dirty="0">
                <a:latin typeface="Georgia"/>
                <a:ea typeface="Calibri"/>
              </a:rPr>
              <a:t>Цель занятия:</a:t>
            </a:r>
            <a:r>
              <a:rPr lang="ru-RU" sz="2000" dirty="0">
                <a:latin typeface="Georgia"/>
                <a:ea typeface="Times New Roman"/>
                <a:cs typeface="Tahoma"/>
              </a:rPr>
              <a:t> Познакомить обучающихся с основами художественного оформления одежды.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268760"/>
            <a:ext cx="4392488" cy="4664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Georgia" panose="02040502050405020303" pitchFamily="18" charset="0"/>
                <a:ea typeface="Times New Roman"/>
              </a:rPr>
              <a:t>Задачи: </a:t>
            </a:r>
            <a:endParaRPr lang="ru-RU" sz="2000" dirty="0">
              <a:latin typeface="Georgia" panose="02040502050405020303" pitchFamily="18" charset="0"/>
              <a:ea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dirty="0">
                <a:latin typeface="Georgia" panose="02040502050405020303" pitchFamily="18" charset="0"/>
                <a:ea typeface="Times New Roman"/>
              </a:rPr>
              <a:t>Развивать творческие способности, художественный вкус.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dirty="0">
                <a:latin typeface="Georgia" panose="02040502050405020303" pitchFamily="18" charset="0"/>
                <a:ea typeface="Times New Roman"/>
              </a:rPr>
              <a:t>Способствовать правильной ориентации в многочисленных предложениях моды, знать названия художественной отделки.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dirty="0">
                <a:latin typeface="Georgia" panose="02040502050405020303" pitchFamily="18" charset="0"/>
                <a:ea typeface="Times New Roman"/>
              </a:rPr>
              <a:t>Развивать навыки самостоятельной работы.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dirty="0">
                <a:latin typeface="Georgia" panose="02040502050405020303" pitchFamily="18" charset="0"/>
                <a:ea typeface="Times New Roman"/>
              </a:rPr>
              <a:t>Способствовать запоминанию основной терминологии.</a:t>
            </a:r>
            <a:endParaRPr lang="ru-RU" sz="2000" dirty="0">
              <a:effectLst/>
              <a:latin typeface="Georgia" panose="02040502050405020303" pitchFamily="18" charset="0"/>
              <a:ea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936704"/>
            <a:ext cx="3235987" cy="5328593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41706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" y="2366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243418"/>
            <a:ext cx="8496944" cy="906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2400" dirty="0">
                <a:latin typeface="Georgia" panose="02040502050405020303" pitchFamily="18" charset="0"/>
                <a:ea typeface="Times New Roman"/>
                <a:cs typeface="Arial"/>
              </a:rPr>
              <a:t>Отделка в одежде не имеет самостоятельного назначения и всецело зависит от направления моды. </a:t>
            </a:r>
            <a:endParaRPr lang="ru-RU" sz="2400" dirty="0">
              <a:effectLst/>
              <a:latin typeface="Georgia" panose="02040502050405020303" pitchFamily="18" charset="0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0898" y="1340768"/>
            <a:ext cx="7992888" cy="133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2400" dirty="0">
                <a:latin typeface="Georgia" panose="02040502050405020303" pitchFamily="18" charset="0"/>
                <a:ea typeface="Times New Roman"/>
              </a:rPr>
              <a:t>Для украшения платья или костюма  используются различные виды отделки: оборки, рюши, воланы, буфы, </a:t>
            </a:r>
            <a:r>
              <a:rPr lang="ru-RU" sz="2400" dirty="0" err="1">
                <a:latin typeface="Georgia" panose="02040502050405020303" pitchFamily="18" charset="0"/>
                <a:ea typeface="Times New Roman"/>
              </a:rPr>
              <a:t>защипы</a:t>
            </a:r>
            <a:r>
              <a:rPr lang="ru-RU" sz="2400" dirty="0">
                <a:latin typeface="Georgia" panose="02040502050405020303" pitchFamily="18" charset="0"/>
                <a:ea typeface="Times New Roman"/>
              </a:rPr>
              <a:t>, жабо, </a:t>
            </a:r>
            <a:r>
              <a:rPr lang="ru-RU" sz="2400" dirty="0" err="1">
                <a:latin typeface="Georgia" panose="02040502050405020303" pitchFamily="18" charset="0"/>
                <a:ea typeface="Times New Roman"/>
              </a:rPr>
              <a:t>кокилье</a:t>
            </a:r>
            <a:r>
              <a:rPr lang="ru-RU" sz="2400" dirty="0">
                <a:latin typeface="Georgia" panose="02040502050405020303" pitchFamily="18" charset="0"/>
                <a:ea typeface="Times New Roman"/>
              </a:rPr>
              <a:t> и др.</a:t>
            </a:r>
            <a:endParaRPr lang="ru-RU" sz="2400" dirty="0">
              <a:effectLst/>
              <a:latin typeface="Georgia" panose="02040502050405020303" pitchFamily="18" charset="0"/>
              <a:ea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986" y="2852936"/>
            <a:ext cx="6400711" cy="360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2224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09735" y="2300738"/>
            <a:ext cx="4572000" cy="21874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2000" dirty="0">
                <a:latin typeface="Georgia"/>
                <a:ea typeface="Times New Roman"/>
              </a:rPr>
              <a:t>Отделка может быть </a:t>
            </a:r>
            <a:r>
              <a:rPr lang="ru-RU" sz="2000" b="1" dirty="0">
                <a:latin typeface="Georgia"/>
                <a:ea typeface="Times New Roman"/>
              </a:rPr>
              <a:t>постоянной</a:t>
            </a:r>
            <a:r>
              <a:rPr lang="ru-RU" sz="2000" dirty="0">
                <a:latin typeface="Georgia"/>
                <a:ea typeface="Times New Roman"/>
              </a:rPr>
              <a:t>, т.е. она притачивается к швейным изделиям и не может применяться отдельно: это вышивка, воланы, рюши, оборки, </a:t>
            </a:r>
            <a:r>
              <a:rPr lang="ru-RU" sz="2000" dirty="0" err="1">
                <a:latin typeface="Georgia"/>
                <a:ea typeface="Times New Roman"/>
              </a:rPr>
              <a:t>защипы</a:t>
            </a:r>
            <a:r>
              <a:rPr lang="ru-RU" sz="2000" dirty="0">
                <a:latin typeface="Georgia"/>
                <a:ea typeface="Times New Roman"/>
              </a:rPr>
              <a:t>, складочки, кружева, тесьма, аппликация, буфы.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3954">
            <a:off x="6609418" y="409344"/>
            <a:ext cx="2126671" cy="2126671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5878">
            <a:off x="439001" y="294875"/>
            <a:ext cx="1730267" cy="215690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8637">
            <a:off x="6796242" y="3462767"/>
            <a:ext cx="2059585" cy="310348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536" y="4581128"/>
            <a:ext cx="3022859" cy="201622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545" y="116632"/>
            <a:ext cx="3422601" cy="201622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9303">
            <a:off x="277752" y="3395524"/>
            <a:ext cx="2057835" cy="3234231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95954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49876" y="476672"/>
            <a:ext cx="42161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Georgia"/>
                <a:ea typeface="Times New Roman"/>
                <a:cs typeface="Times New Roman"/>
              </a:rPr>
              <a:t>Отделка может быть </a:t>
            </a:r>
            <a:r>
              <a:rPr lang="ru-RU" sz="2400" b="1" dirty="0">
                <a:latin typeface="Georgia"/>
                <a:ea typeface="Times New Roman"/>
                <a:cs typeface="Times New Roman"/>
              </a:rPr>
              <a:t>съёмной</a:t>
            </a:r>
            <a:r>
              <a:rPr lang="ru-RU" sz="2400" dirty="0">
                <a:latin typeface="Georgia"/>
                <a:ea typeface="Times New Roman"/>
                <a:cs typeface="Times New Roman"/>
              </a:rPr>
              <a:t> и при необходимости прикрепляться поверх швейного изделия: это съёмные воротники, галстуки, банты, </a:t>
            </a:r>
            <a:r>
              <a:rPr lang="ru-RU" sz="2400" dirty="0" err="1">
                <a:latin typeface="Georgia"/>
                <a:ea typeface="Times New Roman"/>
                <a:cs typeface="Times New Roman"/>
              </a:rPr>
              <a:t>кокилье</a:t>
            </a:r>
            <a:r>
              <a:rPr lang="ru-RU" sz="2400" dirty="0">
                <a:latin typeface="Georgia"/>
                <a:ea typeface="Times New Roman"/>
                <a:cs typeface="Times New Roman"/>
              </a:rPr>
              <a:t>, жабо, пояса, искусственные цветы и многое другое.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9893">
            <a:off x="6678900" y="4343931"/>
            <a:ext cx="2244200" cy="22112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6964">
            <a:off x="166526" y="722706"/>
            <a:ext cx="2031920" cy="21770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2166">
            <a:off x="209761" y="4482797"/>
            <a:ext cx="2240076" cy="19335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82" y="4188972"/>
            <a:ext cx="3501170" cy="24083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16632"/>
            <a:ext cx="2387005" cy="35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7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201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0448" y="1556792"/>
            <a:ext cx="3454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Georgia"/>
                <a:ea typeface="Times New Roman"/>
                <a:cs typeface="Times New Roman"/>
              </a:rPr>
              <a:t>Кокилье</a:t>
            </a:r>
            <a:r>
              <a:rPr lang="ru-RU" sz="2400" b="1" dirty="0">
                <a:latin typeface="Georgia"/>
                <a:ea typeface="Times New Roman"/>
                <a:cs typeface="Times New Roman"/>
              </a:rPr>
              <a:t> – </a:t>
            </a:r>
            <a:r>
              <a:rPr lang="ru-RU" sz="2400" dirty="0">
                <a:latin typeface="Georgia"/>
                <a:ea typeface="Times New Roman"/>
                <a:cs typeface="Times New Roman"/>
              </a:rPr>
              <a:t>деталь в виде расклешённой  оборки, по конструкции – окружность с плавным уменьшением радиуса. Может быть как съёмной, так и постоянной. </a:t>
            </a:r>
            <a:r>
              <a:rPr lang="ru-RU" sz="2400" b="1" dirty="0">
                <a:latin typeface="Georgia"/>
                <a:ea typeface="Times New Roman"/>
                <a:cs typeface="Helvetica"/>
              </a:rPr>
              <a:t>Выкраивается только по </a:t>
            </a:r>
            <a:r>
              <a:rPr lang="ru-RU" sz="2400" b="1" dirty="0" smtClean="0">
                <a:latin typeface="Georgia"/>
                <a:ea typeface="Times New Roman"/>
                <a:cs typeface="Helvetica"/>
              </a:rPr>
              <a:t>спирали.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451431" y="256292"/>
            <a:ext cx="660309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Georgia" panose="02040502050405020303" pitchFamily="18" charset="0"/>
              </a:rPr>
              <a:t>Виды декоративных отделок</a:t>
            </a:r>
            <a:endParaRPr lang="ru-RU" sz="3200" b="1" dirty="0">
              <a:latin typeface="Georgia" panose="0204050205040502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2574">
            <a:off x="3651616" y="1192690"/>
            <a:ext cx="2275324" cy="28820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9245">
            <a:off x="6708025" y="1167289"/>
            <a:ext cx="2086769" cy="27823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366" y="4209897"/>
            <a:ext cx="2502173" cy="245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8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3099177"/>
            <a:ext cx="3111443" cy="33843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9512" y="116632"/>
            <a:ext cx="3563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32292F"/>
                </a:solidFill>
                <a:latin typeface="Georgia" panose="02040502050405020303" pitchFamily="18" charset="0"/>
              </a:rPr>
              <a:t>Жабо</a:t>
            </a:r>
            <a:r>
              <a:rPr lang="ru-RU" sz="2400" dirty="0" smtClean="0">
                <a:solidFill>
                  <a:srgbClr val="32292F"/>
                </a:solidFill>
                <a:latin typeface="Georgia" panose="02040502050405020303" pitchFamily="18" charset="0"/>
              </a:rPr>
              <a:t> – </a:t>
            </a:r>
            <a:r>
              <a:rPr lang="ru-RU" sz="2400" dirty="0">
                <a:solidFill>
                  <a:srgbClr val="32292F"/>
                </a:solidFill>
                <a:latin typeface="Georgia" panose="02040502050405020303" pitchFamily="18" charset="0"/>
              </a:rPr>
              <a:t>это отделка блузки, платья или рубашки в виде оборки из ткани или кружев, которые спускаются от горловины вниз по груди.</a:t>
            </a:r>
            <a:endParaRPr lang="ru-RU" sz="2400" dirty="0">
              <a:latin typeface="Georgia" panose="020405020504050203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356" y="260648"/>
            <a:ext cx="4649108" cy="31980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174" y="3717032"/>
            <a:ext cx="4988050" cy="276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1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3528" y="260648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/>
                <a:ea typeface="Times New Roman"/>
                <a:cs typeface="Times New Roman"/>
              </a:rPr>
              <a:t>Буфы – </a:t>
            </a:r>
            <a:r>
              <a:rPr lang="ru-RU" sz="2400" dirty="0">
                <a:latin typeface="Georgia"/>
                <a:ea typeface="Times New Roman"/>
                <a:cs typeface="Times New Roman"/>
              </a:rPr>
              <a:t>групповые складки, сборки, закреплённые на отдельных участках деталей швейных изделий. </a:t>
            </a:r>
            <a:endParaRPr lang="ru-RU" sz="2400" dirty="0" smtClean="0">
              <a:latin typeface="Georgia"/>
              <a:ea typeface="Times New Roman"/>
              <a:cs typeface="Times New Roman"/>
            </a:endParaRPr>
          </a:p>
          <a:p>
            <a:pPr algn="ctr"/>
            <a:r>
              <a:rPr lang="ru-RU" sz="2400" b="1" dirty="0" smtClean="0">
                <a:latin typeface="Georgia"/>
                <a:ea typeface="Times New Roman"/>
                <a:cs typeface="Times New Roman"/>
              </a:rPr>
              <a:t>Буфы</a:t>
            </a:r>
            <a:r>
              <a:rPr lang="ru-RU" sz="2400" dirty="0" smtClean="0">
                <a:latin typeface="Georgia"/>
                <a:ea typeface="Times New Roman"/>
                <a:cs typeface="Times New Roman"/>
              </a:rPr>
              <a:t> </a:t>
            </a:r>
            <a:r>
              <a:rPr lang="ru-RU" sz="2400" dirty="0">
                <a:latin typeface="Georgia"/>
                <a:ea typeface="Times New Roman"/>
                <a:cs typeface="Times New Roman"/>
              </a:rPr>
              <a:t>можно выполнять как ручным, так и машинным способом. 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76" y="1709445"/>
            <a:ext cx="1967702" cy="19677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518031"/>
            <a:ext cx="2470969" cy="21591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24" y="3683809"/>
            <a:ext cx="2661752" cy="3057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00" y="3788033"/>
            <a:ext cx="1928578" cy="14464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5729" y="4979348"/>
            <a:ext cx="1583391" cy="19406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361" y="4694039"/>
            <a:ext cx="4027836" cy="2142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5" y="1831943"/>
            <a:ext cx="1931826" cy="278790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79" y="1831943"/>
            <a:ext cx="2057352" cy="277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7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9" y="1052736"/>
            <a:ext cx="5295674" cy="56166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331" y="1988840"/>
            <a:ext cx="2193843" cy="47946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07923" y="287070"/>
            <a:ext cx="5505033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Georgia" panose="02040502050405020303" pitchFamily="18" charset="0"/>
              </a:rPr>
              <a:t>Разновидность ручных буф</a:t>
            </a:r>
            <a:endParaRPr lang="ru-RU" sz="2800" b="1" dirty="0"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80047"/>
            <a:ext cx="1944216" cy="24324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858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3528" y="18864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Georgia"/>
                <a:ea typeface="Times New Roman"/>
                <a:cs typeface="Times New Roman"/>
              </a:rPr>
              <a:t>Складочки или </a:t>
            </a:r>
            <a:r>
              <a:rPr lang="ru-RU" sz="2400" b="1" dirty="0" err="1">
                <a:latin typeface="Georgia"/>
                <a:ea typeface="Times New Roman"/>
                <a:cs typeface="Times New Roman"/>
              </a:rPr>
              <a:t>защипы</a:t>
            </a:r>
            <a:r>
              <a:rPr lang="ru-RU" sz="2400" dirty="0">
                <a:latin typeface="Georgia"/>
                <a:ea typeface="Times New Roman"/>
                <a:cs typeface="Times New Roman"/>
              </a:rPr>
              <a:t> – многочисленные мелкие складочки расположенные близко друг к другу.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21">
            <a:off x="6736268" y="1163418"/>
            <a:ext cx="2210511" cy="36810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6142">
            <a:off x="189484" y="1157386"/>
            <a:ext cx="2132072" cy="31646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749" y="1046158"/>
            <a:ext cx="1958323" cy="55727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89" y="4316526"/>
            <a:ext cx="1914659" cy="25250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813" y="5478288"/>
            <a:ext cx="1518166" cy="11405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407023"/>
            <a:ext cx="2080596" cy="243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2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19" y="188640"/>
            <a:ext cx="82089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/>
                <a:ea typeface="Times New Roman"/>
                <a:cs typeface="Times New Roman"/>
              </a:rPr>
              <a:t>Оборки – </a:t>
            </a:r>
            <a:r>
              <a:rPr lang="ru-RU" sz="2400" dirty="0">
                <a:latin typeface="Georgia"/>
                <a:ea typeface="Times New Roman"/>
                <a:cs typeface="Times New Roman"/>
              </a:rPr>
              <a:t>очень распространённый вид отделки.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10858" y="5837872"/>
            <a:ext cx="71347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Georgia"/>
                <a:ea typeface="Times New Roman"/>
                <a:cs typeface="Times New Roman"/>
              </a:rPr>
              <a:t>Оборка</a:t>
            </a:r>
            <a:r>
              <a:rPr lang="ru-RU" sz="2400" dirty="0">
                <a:latin typeface="Georgia"/>
                <a:ea typeface="Times New Roman"/>
                <a:cs typeface="Times New Roman"/>
              </a:rPr>
              <a:t> – это полоска ткани, один срез которой собран на сборку и соединён с изделием. 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35" y="840715"/>
            <a:ext cx="2262830" cy="46765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655"/>
            <a:ext cx="2166201" cy="44756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148" y="857654"/>
            <a:ext cx="2112491" cy="47825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739" y="857655"/>
            <a:ext cx="1976597" cy="493297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038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" y="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1" y="185568"/>
            <a:ext cx="9143999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2400" b="1" dirty="0">
                <a:latin typeface="Georgia"/>
                <a:ea typeface="Times New Roman"/>
              </a:rPr>
              <a:t>Рюши</a:t>
            </a:r>
            <a:r>
              <a:rPr lang="ru-RU" sz="2400" dirty="0">
                <a:latin typeface="Georgia"/>
                <a:ea typeface="Times New Roman"/>
              </a:rPr>
              <a:t> – это узкие полоски ткани для отделки, собранные в сборку</a:t>
            </a:r>
            <a:r>
              <a:rPr lang="ru-RU" sz="2400" dirty="0">
                <a:latin typeface="Georgia"/>
                <a:ea typeface="Times New Roman"/>
                <a:cs typeface="Helvetica"/>
              </a:rPr>
              <a:t> </a:t>
            </a:r>
            <a:r>
              <a:rPr lang="ru-RU" sz="2400" dirty="0">
                <a:latin typeface="Georgia"/>
                <a:ea typeface="Times New Roman"/>
              </a:rPr>
              <a:t>или заложенные в складки посередине или по краю.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28482"/>
            <a:ext cx="2091680" cy="44220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6" y="1435323"/>
            <a:ext cx="2088232" cy="42518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906" y="1779698"/>
            <a:ext cx="2004822" cy="40975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604480"/>
            <a:ext cx="2030258" cy="41800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84" y="4653136"/>
            <a:ext cx="1424344" cy="206084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09443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188640"/>
            <a:ext cx="8406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Georgia"/>
                <a:ea typeface="Times New Roman"/>
                <a:cs typeface="Times New Roman"/>
              </a:rPr>
              <a:t>Воланы </a:t>
            </a:r>
            <a:r>
              <a:rPr lang="ru-RU" sz="2800" dirty="0">
                <a:latin typeface="Georgia"/>
                <a:ea typeface="Times New Roman"/>
                <a:cs typeface="Times New Roman"/>
              </a:rPr>
              <a:t> - выкраивают по </a:t>
            </a:r>
            <a:r>
              <a:rPr lang="ru-RU" sz="2800" dirty="0" smtClean="0">
                <a:latin typeface="Georgia"/>
                <a:ea typeface="Times New Roman"/>
                <a:cs typeface="Times New Roman"/>
              </a:rPr>
              <a:t>кругу или полукругу.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28456" y="5859776"/>
            <a:ext cx="62646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Georgia" panose="02040502050405020303" pitchFamily="18" charset="0"/>
                <a:ea typeface="Times New Roman"/>
              </a:rPr>
              <a:t>Воланы</a:t>
            </a:r>
            <a:r>
              <a:rPr lang="ru-RU" sz="2800" dirty="0">
                <a:latin typeface="Georgia" panose="02040502050405020303" pitchFamily="18" charset="0"/>
                <a:ea typeface="Times New Roman"/>
              </a:rPr>
              <a:t>, в отличие от рюшей и оборок, </a:t>
            </a:r>
            <a:r>
              <a:rPr lang="ru-RU" sz="2800" dirty="0" err="1">
                <a:latin typeface="Georgia" panose="02040502050405020303" pitchFamily="18" charset="0"/>
                <a:ea typeface="Times New Roman"/>
              </a:rPr>
              <a:t>присбаривать</a:t>
            </a:r>
            <a:r>
              <a:rPr lang="ru-RU" sz="2800" dirty="0">
                <a:latin typeface="Georgia" panose="02040502050405020303" pitchFamily="18" charset="0"/>
                <a:ea typeface="Times New Roman"/>
              </a:rPr>
              <a:t> не надо</a:t>
            </a:r>
            <a:endParaRPr lang="ru-RU" sz="2800" dirty="0"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49369"/>
            <a:ext cx="1884586" cy="59414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997" y="827435"/>
            <a:ext cx="2056936" cy="503070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056" y="1307936"/>
            <a:ext cx="2493496" cy="45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63" y="1307936"/>
            <a:ext cx="2159632" cy="455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7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44887"/>
            <a:ext cx="6696744" cy="52004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79512" y="116632"/>
            <a:ext cx="878497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2400" b="1" dirty="0">
                <a:latin typeface="Georgia" panose="02040502050405020303" pitchFamily="18" charset="0"/>
                <a:ea typeface="Times New Roman"/>
              </a:rPr>
              <a:t>Фестоны – старинное украшение </a:t>
            </a:r>
            <a:r>
              <a:rPr lang="ru-RU" sz="2400" b="1" dirty="0" smtClean="0">
                <a:latin typeface="Georgia" panose="02040502050405020303" pitchFamily="18" charset="0"/>
                <a:ea typeface="Times New Roman"/>
              </a:rPr>
              <a:t>современного </a:t>
            </a:r>
            <a:r>
              <a:rPr lang="ru-RU" sz="2400" b="1" dirty="0">
                <a:latin typeface="Georgia" panose="02040502050405020303" pitchFamily="18" charset="0"/>
                <a:ea typeface="Times New Roman"/>
              </a:rPr>
              <a:t>костюма.</a:t>
            </a:r>
            <a:endParaRPr lang="ru-RU" sz="2400" dirty="0">
              <a:latin typeface="Georgia" panose="02040502050405020303" pitchFamily="18" charset="0"/>
              <a:ea typeface="Times New Roman"/>
            </a:endParaRPr>
          </a:p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Georgia" panose="02040502050405020303" pitchFamily="18" charset="0"/>
                <a:ea typeface="Times New Roman"/>
                <a:cs typeface="Arial"/>
              </a:rPr>
              <a:t>Фестоны</a:t>
            </a:r>
            <a:r>
              <a:rPr lang="ru-RU" sz="2400" dirty="0">
                <a:latin typeface="Georgia" panose="02040502050405020303" pitchFamily="18" charset="0"/>
                <a:ea typeface="Times New Roman"/>
                <a:cs typeface="Arial"/>
              </a:rPr>
              <a:t> - это выступы зубчатой </a:t>
            </a:r>
            <a:r>
              <a:rPr lang="ru-RU" sz="2400" dirty="0" smtClean="0">
                <a:latin typeface="Georgia" panose="02040502050405020303" pitchFamily="18" charset="0"/>
                <a:ea typeface="Times New Roman"/>
                <a:cs typeface="Arial"/>
              </a:rPr>
              <a:t>каймы. </a:t>
            </a:r>
            <a:endParaRPr lang="ru-RU" sz="2400" dirty="0">
              <a:effectLst/>
              <a:latin typeface="Georgia" panose="02040502050405020303" pitchFamily="18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234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7486" y="260648"/>
            <a:ext cx="8640960" cy="1022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Georgia"/>
                <a:ea typeface="Times New Roman"/>
                <a:cs typeface="Arial"/>
              </a:rPr>
              <a:t>Наиболее популярны в одежде фестоны круглой формы. Ими украшают низ юбок и платьев, рукава, борта пальто и блузок, воротники, да что угодно! </a:t>
            </a:r>
            <a:endParaRPr lang="ru-RU" sz="1600" b="1" dirty="0">
              <a:effectLst/>
              <a:latin typeface="Times New Roman"/>
              <a:ea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545" y="1124744"/>
            <a:ext cx="2343887" cy="52565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" y="1124744"/>
            <a:ext cx="2612906" cy="55270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07089"/>
            <a:ext cx="2175823" cy="36090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402579"/>
            <a:ext cx="2215757" cy="360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8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07504" y="332656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latin typeface="Georgia" panose="02040502050405020303" pitchFamily="18" charset="0"/>
                <a:ea typeface="Times New Roman"/>
              </a:rPr>
              <a:t>Бейка </a:t>
            </a:r>
            <a:r>
              <a:rPr lang="ru-RU" sz="2400" b="1" dirty="0" smtClean="0">
                <a:latin typeface="Georgia" panose="02040502050405020303" pitchFamily="18" charset="0"/>
                <a:ea typeface="Times New Roman"/>
              </a:rPr>
              <a:t>– </a:t>
            </a:r>
            <a:r>
              <a:rPr lang="ru-RU" sz="2400" dirty="0" smtClean="0">
                <a:latin typeface="Georgia" panose="02040502050405020303" pitchFamily="18" charset="0"/>
                <a:ea typeface="Times New Roman"/>
              </a:rPr>
              <a:t>это полоска ткани, </a:t>
            </a:r>
            <a:r>
              <a:rPr lang="ru-RU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выкроенная по</a:t>
            </a:r>
            <a:r>
              <a:rPr lang="ru-RU" sz="2400" dirty="0">
                <a:solidFill>
                  <a:srgbClr val="222222"/>
                </a:solidFill>
                <a:latin typeface="Georgia" panose="02040502050405020303" pitchFamily="18" charset="0"/>
              </a:rPr>
              <a:t> </a:t>
            </a:r>
            <a:r>
              <a:rPr lang="ru-RU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косой,</a:t>
            </a:r>
            <a:r>
              <a:rPr lang="ru-RU" sz="2400" dirty="0">
                <a:solidFill>
                  <a:srgbClr val="222222"/>
                </a:solidFill>
                <a:latin typeface="Georgia" panose="02040502050405020303" pitchFamily="18" charset="0"/>
              </a:rPr>
              <a:t> которая используется для окантовки разнообразных деталей одежды.</a:t>
            </a:r>
            <a:endParaRPr lang="ru-RU" sz="24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144" y="5229200"/>
            <a:ext cx="2052344" cy="13682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8" y="1272978"/>
            <a:ext cx="2288201" cy="48909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121" y="1272978"/>
            <a:ext cx="1844367" cy="3812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46127" flipV="1">
            <a:off x="2587467" y="2032115"/>
            <a:ext cx="2293931" cy="2293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603398"/>
            <a:ext cx="3685681" cy="2096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40" y="1988840"/>
            <a:ext cx="2234820" cy="2399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969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504" y="205189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/>
                <a:ea typeface="Times New Roman"/>
                <a:cs typeface="Times New Roman"/>
              </a:rPr>
              <a:t>Вышивка. </a:t>
            </a:r>
            <a:r>
              <a:rPr lang="ru-RU" sz="2400" dirty="0">
                <a:latin typeface="Georgia"/>
                <a:ea typeface="Times New Roman"/>
                <a:cs typeface="Times New Roman"/>
              </a:rPr>
              <a:t>Приятно выглядит одежда, украшенная вышивкой. Она бывает ручной и машинной. 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905" y="4248235"/>
            <a:ext cx="1825377" cy="24184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120" y="4206611"/>
            <a:ext cx="1636500" cy="24562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276" y="1105616"/>
            <a:ext cx="1840188" cy="30618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964" y="1121917"/>
            <a:ext cx="2041260" cy="30618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105616"/>
            <a:ext cx="2419966" cy="51358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2" y="1128132"/>
            <a:ext cx="2519799" cy="555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188640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Georgia"/>
                <a:ea typeface="Times New Roman"/>
                <a:cs typeface="Times New Roman"/>
              </a:rPr>
              <a:t>Аппликация </a:t>
            </a:r>
            <a:r>
              <a:rPr lang="ru-RU" sz="2000" dirty="0">
                <a:latin typeface="Georgia"/>
                <a:ea typeface="Times New Roman"/>
                <a:cs typeface="Times New Roman"/>
              </a:rPr>
              <a:t>Применяется для отделки женской и детской одежды. Для аппликации используют несыпучую ткань, а также кожу, замшу или </a:t>
            </a:r>
            <a:r>
              <a:rPr lang="ru-RU" sz="2000" dirty="0" smtClean="0">
                <a:latin typeface="Georgia"/>
                <a:ea typeface="Times New Roman"/>
                <a:cs typeface="Times New Roman"/>
              </a:rPr>
              <a:t>фетр. 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877" y="3683248"/>
            <a:ext cx="1934235" cy="30192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247" y="1292369"/>
            <a:ext cx="1347819" cy="2299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379" y="1305169"/>
            <a:ext cx="1673352" cy="3063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275" y="1292369"/>
            <a:ext cx="1869951" cy="28134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404" y="1210843"/>
            <a:ext cx="2016224" cy="39589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" y="1222884"/>
            <a:ext cx="1979707" cy="35584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1121">
            <a:off x="6045832" y="4440823"/>
            <a:ext cx="1418093" cy="230440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3577">
            <a:off x="1403912" y="4521922"/>
            <a:ext cx="1629293" cy="226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77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8712968" cy="907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2400" b="1" dirty="0">
                <a:latin typeface="Georgia"/>
                <a:ea typeface="Times New Roman"/>
              </a:rPr>
              <a:t>Мех</a:t>
            </a:r>
            <a:r>
              <a:rPr lang="ru-RU" sz="2400" dirty="0">
                <a:latin typeface="Georgia"/>
                <a:ea typeface="Times New Roman"/>
              </a:rPr>
              <a:t> </a:t>
            </a:r>
            <a:r>
              <a:rPr lang="ru-RU" sz="2400" dirty="0" smtClean="0">
                <a:latin typeface="Georgia"/>
                <a:ea typeface="Times New Roman"/>
              </a:rPr>
              <a:t>используется</a:t>
            </a:r>
            <a:r>
              <a:rPr lang="ru-RU" sz="2400" dirty="0">
                <a:latin typeface="Georgia"/>
                <a:ea typeface="Times New Roman"/>
              </a:rPr>
              <a:t> главным образом для отделки </a:t>
            </a:r>
            <a:endParaRPr lang="ru-RU" sz="2400" dirty="0" smtClean="0">
              <a:latin typeface="Georgia"/>
              <a:ea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2400" dirty="0" smtClean="0">
                <a:latin typeface="Georgia"/>
                <a:ea typeface="Times New Roman"/>
              </a:rPr>
              <a:t>женской</a:t>
            </a:r>
            <a:r>
              <a:rPr lang="ru-RU" sz="2400" dirty="0">
                <a:latin typeface="Georgia"/>
                <a:ea typeface="Times New Roman"/>
              </a:rPr>
              <a:t>  </a:t>
            </a:r>
            <a:r>
              <a:rPr lang="ru-RU" sz="2400" dirty="0" smtClean="0">
                <a:latin typeface="Georgia"/>
                <a:ea typeface="Times New Roman"/>
              </a:rPr>
              <a:t>и детской одежды</a:t>
            </a:r>
            <a:r>
              <a:rPr lang="ru-RU" sz="2400" dirty="0">
                <a:latin typeface="Georgia"/>
                <a:ea typeface="Times New Roman"/>
              </a:rPr>
              <a:t>. 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679" y="2539659"/>
            <a:ext cx="2059282" cy="42484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919" y="2592033"/>
            <a:ext cx="2156983" cy="4196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2431">
            <a:off x="270021" y="629411"/>
            <a:ext cx="1440160" cy="17515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76" y="2421980"/>
            <a:ext cx="2219325" cy="43338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1091">
            <a:off x="7260015" y="690382"/>
            <a:ext cx="1491652" cy="1825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418" y="1096195"/>
            <a:ext cx="1697709" cy="14434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28577"/>
            <a:ext cx="1389557" cy="13258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167" y="2438231"/>
            <a:ext cx="2192130" cy="43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3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61" y="1054569"/>
            <a:ext cx="2408566" cy="56760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168" y="1054569"/>
            <a:ext cx="2279462" cy="57178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142">
            <a:off x="2782441" y="969647"/>
            <a:ext cx="1476584" cy="24133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2376">
            <a:off x="4654912" y="1068484"/>
            <a:ext cx="1628183" cy="23827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0524">
            <a:off x="4475162" y="4028960"/>
            <a:ext cx="2114401" cy="26033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0166">
            <a:off x="2547685" y="3987546"/>
            <a:ext cx="1917154" cy="265496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86334" y="131239"/>
            <a:ext cx="8460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Georgia"/>
                <a:ea typeface="Times New Roman"/>
                <a:cs typeface="Arial"/>
              </a:rPr>
              <a:t>В применении отделок существует одно правило: необходимо соблюдать чувство меры, </a:t>
            </a:r>
            <a:r>
              <a:rPr lang="ru-RU" b="1" dirty="0">
                <a:latin typeface="Georgia"/>
                <a:ea typeface="Times New Roman"/>
                <a:cs typeface="Times New Roman"/>
              </a:rPr>
              <a:t>чтобы не «перегрузить» костюм элементами.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5249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7" y="-21049"/>
            <a:ext cx="9172065" cy="68790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87849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571625" algn="l"/>
              </a:tabLst>
            </a:pPr>
            <a:r>
              <a:rPr lang="ru-RU" sz="2000" b="1" dirty="0">
                <a:latin typeface="Georgia" panose="02040502050405020303" pitchFamily="18" charset="0"/>
                <a:ea typeface="Times New Roman"/>
                <a:cs typeface="Times New Roman"/>
              </a:rPr>
              <a:t>Искусственные </a:t>
            </a:r>
            <a:r>
              <a:rPr lang="ru-RU" sz="2000" b="1" dirty="0" smtClean="0">
                <a:latin typeface="Georgia" panose="02040502050405020303" pitchFamily="18" charset="0"/>
                <a:ea typeface="Times New Roman"/>
                <a:cs typeface="Times New Roman"/>
              </a:rPr>
              <a:t>цветы</a:t>
            </a:r>
            <a:r>
              <a:rPr lang="ru-RU" sz="2000" dirty="0">
                <a:latin typeface="Georgia" panose="02040502050405020303" pitchFamily="18" charset="0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Georgia" panose="02040502050405020303" pitchFamily="18" charset="0"/>
                <a:ea typeface="Calibri"/>
                <a:cs typeface="Times New Roman"/>
              </a:rPr>
              <a:t>украшают </a:t>
            </a:r>
            <a:r>
              <a:rPr lang="ru-RU" sz="2000" dirty="0">
                <a:latin typeface="Georgia" panose="02040502050405020303" pitchFamily="18" charset="0"/>
                <a:ea typeface="Calibri"/>
                <a:cs typeface="Times New Roman"/>
              </a:rPr>
              <a:t>одежду человека, наверное, столько же лет, веков </a:t>
            </a:r>
            <a:r>
              <a:rPr lang="ru-RU" sz="2000" dirty="0" smtClean="0">
                <a:latin typeface="Georgia" panose="02040502050405020303" pitchFamily="18" charset="0"/>
                <a:ea typeface="Calibri"/>
                <a:cs typeface="Times New Roman"/>
              </a:rPr>
              <a:t>и тысячелетий</a:t>
            </a:r>
            <a:r>
              <a:rPr lang="ru-RU" sz="2000" dirty="0">
                <a:latin typeface="Georgia" panose="02040502050405020303" pitchFamily="18" charset="0"/>
                <a:ea typeface="Calibri"/>
                <a:cs typeface="Times New Roman"/>
              </a:rPr>
              <a:t>, сколько существует сама одежда.</a:t>
            </a:r>
          </a:p>
          <a:p>
            <a:pPr algn="ctr"/>
            <a:r>
              <a:rPr lang="ru-RU" sz="2000" dirty="0" smtClean="0">
                <a:latin typeface="Georgia" panose="02040502050405020303" pitchFamily="18" charset="0"/>
                <a:ea typeface="Times New Roman"/>
                <a:cs typeface="Times New Roman"/>
              </a:rPr>
              <a:t> </a:t>
            </a:r>
            <a:endParaRPr lang="ru-RU" sz="2000" dirty="0"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56" y="980727"/>
            <a:ext cx="2032279" cy="30484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980727"/>
            <a:ext cx="1656184" cy="29089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131" y="995250"/>
            <a:ext cx="4655141" cy="30700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529" y="4121696"/>
            <a:ext cx="3096344" cy="27363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564">
            <a:off x="6804248" y="3746345"/>
            <a:ext cx="2027632" cy="30278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3281">
            <a:off x="191739" y="4147826"/>
            <a:ext cx="2492896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66" y="0"/>
            <a:ext cx="9172065" cy="68790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1522" y="260648"/>
            <a:ext cx="7992888" cy="626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latin typeface="Georgia" panose="02040502050405020303" pitchFamily="18" charset="0"/>
                <a:ea typeface="Times New Roman"/>
              </a:rPr>
              <a:t>Закрепление материала: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1600" b="1" dirty="0" smtClean="0">
                <a:latin typeface="Georgia" panose="02040502050405020303" pitchFamily="18" charset="0"/>
                <a:ea typeface="Times New Roman"/>
              </a:rPr>
              <a:t>1. </a:t>
            </a:r>
            <a:r>
              <a:rPr lang="ru-RU" sz="1600" dirty="0" smtClean="0">
                <a:latin typeface="Georgia" panose="02040502050405020303" pitchFamily="18" charset="0"/>
                <a:ea typeface="Times New Roman"/>
              </a:rPr>
              <a:t>Что </a:t>
            </a:r>
            <a:r>
              <a:rPr lang="ru-RU" sz="1600" dirty="0">
                <a:latin typeface="Georgia" panose="02040502050405020303" pitchFamily="18" charset="0"/>
                <a:ea typeface="Times New Roman"/>
              </a:rPr>
              <a:t>вы узнали и чему научились сегодня на уроке?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1600" dirty="0" smtClean="0">
                <a:latin typeface="Georgia" panose="02040502050405020303" pitchFamily="18" charset="0"/>
                <a:ea typeface="Times New Roman"/>
              </a:rPr>
              <a:t>2. Понравилось </a:t>
            </a:r>
            <a:r>
              <a:rPr lang="ru-RU" sz="1600" dirty="0">
                <a:latin typeface="Georgia" panose="02040502050405020303" pitchFamily="18" charset="0"/>
                <a:ea typeface="Times New Roman"/>
              </a:rPr>
              <a:t>ли вам декоративное оформление костюма?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1600" dirty="0" smtClean="0">
                <a:latin typeface="Georgia" panose="02040502050405020303" pitchFamily="18" charset="0"/>
                <a:ea typeface="Times New Roman"/>
              </a:rPr>
              <a:t>3. Пригодятся </a:t>
            </a:r>
            <a:r>
              <a:rPr lang="ru-RU" sz="1600" dirty="0">
                <a:latin typeface="Georgia" panose="02040502050405020303" pitchFamily="18" charset="0"/>
                <a:ea typeface="Times New Roman"/>
              </a:rPr>
              <a:t>ли вам в жизни знания, полученные сегодня?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1600" dirty="0" smtClean="0">
                <a:latin typeface="Georgia" panose="02040502050405020303" pitchFamily="18" charset="0"/>
                <a:ea typeface="Times New Roman"/>
              </a:rPr>
              <a:t>4. Какое </a:t>
            </a:r>
            <a:r>
              <a:rPr lang="ru-RU" sz="1600" dirty="0">
                <a:latin typeface="Georgia" panose="02040502050405020303" pitchFamily="18" charset="0"/>
                <a:ea typeface="Times New Roman"/>
              </a:rPr>
              <a:t>новое понятие вы узнали?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1600" dirty="0" smtClean="0">
                <a:latin typeface="Georgia" panose="02040502050405020303" pitchFamily="18" charset="0"/>
                <a:ea typeface="Times New Roman"/>
              </a:rPr>
              <a:t>5. Какие </a:t>
            </a:r>
            <a:r>
              <a:rPr lang="ru-RU" sz="1600" dirty="0">
                <a:latin typeface="Georgia" panose="02040502050405020303" pitchFamily="18" charset="0"/>
                <a:ea typeface="Times New Roman"/>
              </a:rPr>
              <a:t>отделки больше всего понравились?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endParaRPr lang="ru-RU" sz="1600" b="1" dirty="0" smtClean="0">
              <a:latin typeface="Georgia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b="1" dirty="0" smtClean="0">
                <a:latin typeface="Georgia"/>
                <a:ea typeface="Times New Roman"/>
              </a:rPr>
              <a:t>Самостоятельная </a:t>
            </a:r>
            <a:r>
              <a:rPr lang="ru-RU" sz="1600" b="1" dirty="0">
                <a:latin typeface="Georgia"/>
                <a:ea typeface="Times New Roman"/>
              </a:rPr>
              <a:t>работа:</a:t>
            </a:r>
            <a:endParaRPr lang="ru-RU" sz="16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dirty="0" smtClean="0">
                <a:latin typeface="Georgia"/>
                <a:ea typeface="Times New Roman"/>
              </a:rPr>
              <a:t>1. Объяснить </a:t>
            </a:r>
            <a:r>
              <a:rPr lang="ru-RU" sz="1600" dirty="0">
                <a:latin typeface="Georgia"/>
                <a:ea typeface="Times New Roman"/>
              </a:rPr>
              <a:t>значение пословиц об одежде;</a:t>
            </a:r>
            <a:endParaRPr lang="ru-RU" sz="16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dirty="0" smtClean="0">
                <a:latin typeface="Georgia"/>
                <a:ea typeface="Times New Roman"/>
              </a:rPr>
              <a:t>2. Рассмотреть </a:t>
            </a:r>
            <a:r>
              <a:rPr lang="ru-RU" sz="1600" dirty="0">
                <a:latin typeface="Georgia"/>
                <a:ea typeface="Times New Roman"/>
              </a:rPr>
              <a:t>образцы и определить их наименование;</a:t>
            </a:r>
            <a:endParaRPr lang="ru-RU" sz="16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dirty="0" smtClean="0">
                <a:latin typeface="Georgia"/>
                <a:ea typeface="Times New Roman"/>
              </a:rPr>
              <a:t>3. Инструктаж </a:t>
            </a:r>
            <a:r>
              <a:rPr lang="ru-RU" sz="1600" dirty="0">
                <a:latin typeface="Georgia"/>
                <a:ea typeface="Times New Roman"/>
              </a:rPr>
              <a:t>по ходу выполнения работ;</a:t>
            </a:r>
            <a:endParaRPr lang="ru-RU" sz="16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dirty="0" smtClean="0">
                <a:latin typeface="Georgia"/>
                <a:ea typeface="Times New Roman"/>
              </a:rPr>
              <a:t>4. Контроль </a:t>
            </a:r>
            <a:r>
              <a:rPr lang="ru-RU" sz="1600" dirty="0">
                <a:latin typeface="Georgia"/>
                <a:ea typeface="Times New Roman"/>
              </a:rPr>
              <a:t>за состоянием рабочего места.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b="1" dirty="0">
                <a:latin typeface="Georgia"/>
                <a:ea typeface="Times New Roman"/>
              </a:rPr>
              <a:t> 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b="1" dirty="0">
                <a:latin typeface="Georgia"/>
                <a:ea typeface="Times New Roman"/>
              </a:rPr>
              <a:t>Подведение итогов работы:</a:t>
            </a:r>
            <a:endParaRPr lang="ru-RU" sz="16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dirty="0" smtClean="0">
                <a:latin typeface="Georgia"/>
                <a:ea typeface="Times New Roman"/>
              </a:rPr>
              <a:t>1. Сообщение </a:t>
            </a:r>
            <a:r>
              <a:rPr lang="ru-RU" sz="1600" dirty="0">
                <a:latin typeface="Georgia"/>
                <a:ea typeface="Times New Roman"/>
              </a:rPr>
              <a:t>о достижении целей занятия;</a:t>
            </a:r>
            <a:endParaRPr lang="ru-RU" sz="16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dirty="0" smtClean="0">
                <a:latin typeface="Georgia"/>
                <a:ea typeface="Times New Roman"/>
              </a:rPr>
              <a:t>2. Оценка </a:t>
            </a:r>
            <a:r>
              <a:rPr lang="ru-RU" sz="1600" dirty="0">
                <a:latin typeface="Georgia"/>
                <a:ea typeface="Times New Roman"/>
              </a:rPr>
              <a:t>результатов труда;</a:t>
            </a:r>
            <a:endParaRPr lang="ru-RU" sz="16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dirty="0" smtClean="0">
                <a:latin typeface="Georgia"/>
                <a:ea typeface="Times New Roman"/>
              </a:rPr>
              <a:t>3. Уборка </a:t>
            </a:r>
            <a:r>
              <a:rPr lang="ru-RU" sz="1600" dirty="0">
                <a:latin typeface="Georgia"/>
                <a:ea typeface="Times New Roman"/>
              </a:rPr>
              <a:t>рабочих мест;</a:t>
            </a:r>
            <a:endParaRPr lang="ru-RU" sz="16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dirty="0" smtClean="0">
                <a:latin typeface="Georgia"/>
                <a:ea typeface="Times New Roman"/>
              </a:rPr>
              <a:t>4. Сообщение </a:t>
            </a:r>
            <a:r>
              <a:rPr lang="ru-RU" sz="1600" dirty="0">
                <a:latin typeface="Georgia"/>
                <a:ea typeface="Times New Roman"/>
              </a:rPr>
              <a:t>о теме следующего занятия; </a:t>
            </a:r>
            <a:endParaRPr lang="ru-RU" sz="1600" dirty="0">
              <a:latin typeface="Times New Roman"/>
              <a:ea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2400300" algn="l"/>
              </a:tabLst>
            </a:pPr>
            <a:r>
              <a:rPr lang="ru-RU" sz="1600" dirty="0" smtClean="0">
                <a:latin typeface="Georgia"/>
                <a:ea typeface="Times New Roman"/>
              </a:rPr>
              <a:t>5. Подготовка </a:t>
            </a:r>
            <a:r>
              <a:rPr lang="ru-RU" sz="1600" dirty="0">
                <a:latin typeface="Georgia"/>
                <a:ea typeface="Times New Roman"/>
              </a:rPr>
              <a:t>к следующему занятию.</a:t>
            </a:r>
            <a:endParaRPr lang="ru-RU" sz="1600" dirty="0">
              <a:latin typeface="Times New Roman"/>
              <a:ea typeface="Times New Roman"/>
            </a:endParaRPr>
          </a:p>
          <a:p>
            <a:pPr lvl="0"/>
            <a:endParaRPr lang="ru-RU" sz="1600" b="1" dirty="0" smtClean="0">
              <a:solidFill>
                <a:prstClr val="black"/>
              </a:solidFill>
              <a:latin typeface="Georgia" panose="02040502050405020303" pitchFamily="18" charset="0"/>
              <a:ea typeface="Times New Roman"/>
            </a:endParaRPr>
          </a:p>
          <a:p>
            <a:pPr lvl="0"/>
            <a:r>
              <a:rPr lang="ru-RU" sz="1600" b="1" dirty="0" smtClean="0">
                <a:solidFill>
                  <a:prstClr val="black"/>
                </a:solidFill>
                <a:latin typeface="Georgia" panose="02040502050405020303" pitchFamily="18" charset="0"/>
                <a:ea typeface="Times New Roman"/>
              </a:rPr>
              <a:t>Рефлексия.</a:t>
            </a:r>
            <a:endParaRPr lang="ru-RU" sz="1600" dirty="0">
              <a:latin typeface="Georgia" panose="02040502050405020303" pitchFamily="18" charset="0"/>
              <a:ea typeface="Times New Roman"/>
            </a:endParaRPr>
          </a:p>
          <a:p>
            <a:r>
              <a:rPr lang="ru-RU" sz="1400" dirty="0" smtClean="0">
                <a:latin typeface="Times New Roman"/>
                <a:ea typeface="Times New Roman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38603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7" y="-21050"/>
            <a:ext cx="9172065" cy="68790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37883" y="1772816"/>
            <a:ext cx="5301452" cy="258532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anose="02040502050405020303" pitchFamily="18" charset="0"/>
              </a:rPr>
              <a:t>СПАСИБО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anose="02040502050405020303" pitchFamily="18" charset="0"/>
              </a:rPr>
              <a:t>ЗА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anose="02040502050405020303" pitchFamily="18" charset="0"/>
              </a:rPr>
              <a:t>ВНИМАНИЕ!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219306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4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509</Words>
  <Application>Microsoft Office PowerPoint</Application>
  <PresentationFormat>Экран (4:3)</PresentationFormat>
  <Paragraphs>59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Николаевна</dc:creator>
  <cp:lastModifiedBy>Галина Николаевна</cp:lastModifiedBy>
  <cp:revision>50</cp:revision>
  <dcterms:created xsi:type="dcterms:W3CDTF">2019-11-29T17:06:03Z</dcterms:created>
  <dcterms:modified xsi:type="dcterms:W3CDTF">2021-02-01T23:08:37Z</dcterms:modified>
</cp:coreProperties>
</file>