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6" r:id="rId3"/>
    <p:sldId id="264" r:id="rId4"/>
    <p:sldId id="267" r:id="rId5"/>
    <p:sldId id="265" r:id="rId6"/>
    <p:sldId id="266" r:id="rId7"/>
    <p:sldId id="268" r:id="rId8"/>
    <p:sldId id="258" r:id="rId9"/>
    <p:sldId id="259" r:id="rId10"/>
    <p:sldId id="263" r:id="rId11"/>
    <p:sldId id="260" r:id="rId12"/>
    <p:sldId id="270" r:id="rId13"/>
    <p:sldId id="271" r:id="rId14"/>
    <p:sldId id="261" r:id="rId15"/>
    <p:sldId id="269" r:id="rId16"/>
    <p:sldId id="262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5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21E1A-794F-4A1A-BBD5-A524BBD57B4B}" type="datetimeFigureOut">
              <a:rPr lang="ru-RU"/>
              <a:pPr>
                <a:defRPr/>
              </a:pPr>
              <a:t>16.07.2026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70EE3-20B2-4993-A255-7B8BF38457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43909-0509-4C88-B6B4-E15B4F95232A}" type="datetimeFigureOut">
              <a:rPr lang="ru-RU"/>
              <a:pPr>
                <a:defRPr/>
              </a:pPr>
              <a:t>16.07.2026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F4073-E117-49A3-B0F2-01D5535854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8A0ED-4D38-4FFC-ACB2-A37032784D6E}" type="datetimeFigureOut">
              <a:rPr lang="ru-RU"/>
              <a:pPr>
                <a:defRPr/>
              </a:pPr>
              <a:t>16.07.2026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BE9F7-462C-43AF-865A-460457CD1C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94478-1DC7-4AB4-B6F6-D860D082997D}" type="datetimeFigureOut">
              <a:rPr lang="ru-RU"/>
              <a:pPr>
                <a:defRPr/>
              </a:pPr>
              <a:t>16.07.2026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8A918-18CC-41F8-B93B-A0B2489DAC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25677-FB07-49BF-B5E4-101DABB11BD5}" type="datetimeFigureOut">
              <a:rPr lang="ru-RU"/>
              <a:pPr>
                <a:defRPr/>
              </a:pPr>
              <a:t>16.07.2026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0CCF0-DF78-4829-B093-54B24563B0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C01F6-C75A-472E-B350-F367E8EB1C18}" type="datetimeFigureOut">
              <a:rPr lang="ru-RU"/>
              <a:pPr>
                <a:defRPr/>
              </a:pPr>
              <a:t>16.07.2026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ADDAF-C177-4414-8045-FFFC5C973E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127E7-C01D-48B2-BAEE-DE06917201E8}" type="datetimeFigureOut">
              <a:rPr lang="ru-RU"/>
              <a:pPr>
                <a:defRPr/>
              </a:pPr>
              <a:t>16.07.2026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7B7F2E-C44B-4F61-8181-1CF4FFB05B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BC070-1BE3-4152-A86D-846BAE30FE24}" type="datetimeFigureOut">
              <a:rPr lang="ru-RU"/>
              <a:pPr>
                <a:defRPr/>
              </a:pPr>
              <a:t>16.07.2026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A67A2-6F8B-4424-A9AA-6B829F41DC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5918A-6476-4B85-A95D-490BD3C6CD4D}" type="datetimeFigureOut">
              <a:rPr lang="ru-RU"/>
              <a:pPr>
                <a:defRPr/>
              </a:pPr>
              <a:t>16.07.2026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C00A1-AAC7-45AF-9118-D9243437EF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FA3F2-2378-4776-8860-38C52C4AB335}" type="datetimeFigureOut">
              <a:rPr lang="ru-RU"/>
              <a:pPr>
                <a:defRPr/>
              </a:pPr>
              <a:t>16.07.2026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690E2-849C-4A8E-9012-A0F4FD8CF5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B0BAB-7463-4165-8F0E-29D614DD798E}" type="datetimeFigureOut">
              <a:rPr lang="ru-RU"/>
              <a:pPr>
                <a:defRPr/>
              </a:pPr>
              <a:t>16.07.2026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DCDC4-91F3-45B4-90D7-46AFA4676A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FC169D-49A2-438D-83AD-57F81E9E04BC}" type="datetimeFigureOut">
              <a:rPr lang="ru-RU"/>
              <a:pPr>
                <a:defRPr/>
              </a:pPr>
              <a:t>16.07.2026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BDB9095-A3BD-46E0-ADC4-4A25B15E4A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44" r:id="rId4"/>
    <p:sldLayoutId id="2147483850" r:id="rId5"/>
    <p:sldLayoutId id="2147483845" r:id="rId6"/>
    <p:sldLayoutId id="2147483851" r:id="rId7"/>
    <p:sldLayoutId id="2147483852" r:id="rId8"/>
    <p:sldLayoutId id="2147483853" r:id="rId9"/>
    <p:sldLayoutId id="2147483846" r:id="rId10"/>
    <p:sldLayoutId id="2147483854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28728" y="3571876"/>
            <a:ext cx="7715272" cy="10715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использование 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/>
              <a:t>Су-Джок </a:t>
            </a:r>
            <a:r>
              <a:rPr lang="ru-RU" b="1" dirty="0" smtClean="0"/>
              <a:t>терапии в коррекционно-логопедической работе с дошкольниками</a:t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учитель-логопед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Масько Татьяна Ивановна</a:t>
            </a:r>
            <a:r>
              <a:rPr lang="ru-RU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Picture 7" descr="l_YozeG_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3571876"/>
            <a:ext cx="3539815" cy="20175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428604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 Black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«Центр развития ребенка № 1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 Black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Дзержинского района Волгограда»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 Black" pitchFamily="34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I:\Су-джок\0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3429675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:\Метод.объединение\0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857628"/>
            <a:ext cx="3857652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:\Метод.объединение\10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2143116"/>
            <a:ext cx="3429024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Массаж эластичным кольцом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I:\Су-джок\0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28992" y="2714620"/>
            <a:ext cx="2357455" cy="1768092"/>
          </a:xfrm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357298"/>
            <a:ext cx="3095646" cy="2321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1428736"/>
            <a:ext cx="2974434" cy="2230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:\Метод.объединение\01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4071942"/>
            <a:ext cx="3000396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:\Метод.объединение\11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3570" y="4071942"/>
            <a:ext cx="3071834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dirty="0" smtClean="0"/>
              <a:t>Работа с родителями</a:t>
            </a:r>
            <a:endParaRPr lang="ru-RU" dirty="0"/>
          </a:p>
        </p:txBody>
      </p:sp>
      <p:pic>
        <p:nvPicPr>
          <p:cNvPr id="6" name="Рисунок 5" descr="I:\Метод.объединение\04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4286256"/>
            <a:ext cx="3071834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:\Метод.объединение\04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285860"/>
            <a:ext cx="3167076" cy="2571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3" descr="I:\Метод.объединение\003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643174" y="3286124"/>
            <a:ext cx="3286148" cy="2357454"/>
          </a:xfrm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:\Метод.объединение\13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4214818"/>
            <a:ext cx="3358401" cy="244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3" descr="I:\Метод.объединение\120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57488" y="3000372"/>
            <a:ext cx="3429024" cy="2428892"/>
          </a:xfrm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dirty="0" smtClean="0"/>
              <a:t>Работа с педагогами</a:t>
            </a:r>
            <a:endParaRPr lang="ru-RU" dirty="0"/>
          </a:p>
        </p:txBody>
      </p:sp>
      <p:pic>
        <p:nvPicPr>
          <p:cNvPr id="5" name="Рисунок 4" descr="I:\Метод.объединение\12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214422"/>
            <a:ext cx="3236926" cy="2552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Достоинства Су – </a:t>
            </a:r>
            <a:r>
              <a:rPr lang="ru-RU" dirty="0" err="1" smtClean="0"/>
              <a:t>Джок</a:t>
            </a:r>
            <a:r>
              <a:rPr lang="ru-RU" dirty="0" smtClean="0"/>
              <a:t> терапии:</a:t>
            </a:r>
            <a:endParaRPr lang="ru-RU" dirty="0"/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200000"/>
              </a:lnSpc>
              <a:buFont typeface="Wingdings" pitchFamily="2" charset="2"/>
              <a:buChar char="v"/>
            </a:pPr>
            <a:r>
              <a:rPr lang="ru-RU" i="1" smtClean="0"/>
              <a:t>Высокая эффективность</a:t>
            </a:r>
            <a:r>
              <a:rPr lang="ru-RU" smtClean="0"/>
              <a:t> 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Char char="v"/>
            </a:pPr>
            <a:r>
              <a:rPr lang="ru-RU" i="1" smtClean="0"/>
              <a:t>Абсолютная безопасность</a:t>
            </a:r>
            <a:r>
              <a:rPr lang="ru-RU" smtClean="0"/>
              <a:t> 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Char char="v"/>
            </a:pPr>
            <a:r>
              <a:rPr lang="ru-RU" i="1" smtClean="0"/>
              <a:t>Универсальность </a:t>
            </a:r>
            <a:r>
              <a:rPr lang="ru-RU" smtClean="0"/>
              <a:t> 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Char char="v"/>
            </a:pPr>
            <a:r>
              <a:rPr lang="ru-RU" i="1" smtClean="0"/>
              <a:t>Простота применения</a:t>
            </a:r>
            <a:r>
              <a:rPr lang="ru-RU" smtClean="0"/>
              <a:t> </a:t>
            </a:r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85750" y="1000125"/>
            <a:ext cx="8434388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>
                <a:latin typeface="Comic Sans MS" pitchFamily="66" charset="0"/>
              </a:rPr>
              <a:t> </a:t>
            </a:r>
            <a:r>
              <a:rPr lang="ru-RU" sz="3200" b="1">
                <a:latin typeface="Comic Sans MS" pitchFamily="66" charset="0"/>
              </a:rPr>
              <a:t>Су Джок можно использовать многократно в течение дня, включая в любую непосредственно образователь-ную деятельность и различные режимные моменты в условиях ДОУ.</a:t>
            </a:r>
          </a:p>
          <a:p>
            <a:pPr algn="just"/>
            <a:r>
              <a:rPr lang="ru-RU" sz="3200" b="1">
                <a:latin typeface="Comic Sans MS" pitchFamily="66" charset="0"/>
              </a:rPr>
              <a:t> В некоторых странах этот метод входит в государственные программы не только здравоохранения, но и образования.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571480"/>
            <a:ext cx="8458200" cy="214314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Использование Су – </a:t>
            </a:r>
            <a:r>
              <a:rPr lang="ru-RU" dirty="0" err="1" smtClean="0"/>
              <a:t>Джок</a:t>
            </a:r>
            <a:r>
              <a:rPr lang="ru-RU" dirty="0" smtClean="0"/>
              <a:t> терапии способствует коррекции речевых нарушений у детей. </a:t>
            </a: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2500313"/>
            <a:ext cx="5984875" cy="314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6"/>
          <p:cNvSpPr>
            <a:spLocks noChangeArrowheads="1"/>
          </p:cNvSpPr>
          <p:nvPr/>
        </p:nvSpPr>
        <p:spPr bwMode="auto">
          <a:xfrm>
            <a:off x="1428750" y="1785938"/>
            <a:ext cx="7072313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ja-JP" sz="2800" b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>
                <a:latin typeface="Times New Roman" pitchFamily="18" charset="0"/>
                <a:ea typeface="HGｺﾞｼｯｸE"/>
                <a:cs typeface="Times New Roman" pitchFamily="18" charset="0"/>
              </a:rPr>
              <a:t>азвитие тонких движений</a:t>
            </a:r>
            <a:r>
              <a:rPr lang="ru-RU" sz="2800">
                <a:latin typeface="Times New Roman" pitchFamily="18" charset="0"/>
                <a:ea typeface="HGｺﾞｼｯｸE"/>
                <a:cs typeface="Times New Roman" pitchFamily="18" charset="0"/>
              </a:rPr>
              <a:t> пальцев рук  и  </a:t>
            </a:r>
            <a:r>
              <a:rPr lang="ru-RU" sz="2800" b="1">
                <a:latin typeface="Times New Roman" pitchFamily="18" charset="0"/>
                <a:ea typeface="HGｺﾞｼｯｸE"/>
                <a:cs typeface="Times New Roman" pitchFamily="18" charset="0"/>
              </a:rPr>
              <a:t>стимуляция систем соответствия </a:t>
            </a:r>
            <a:r>
              <a:rPr lang="ru-RU" sz="2800">
                <a:latin typeface="Times New Roman" pitchFamily="18" charset="0"/>
                <a:ea typeface="HGｺﾞｼｯｸE"/>
                <a:cs typeface="Times New Roman" pitchFamily="18" charset="0"/>
              </a:rPr>
              <a:t>положительно  влияет на функционирование речевых зон коры головного мозга и,</a:t>
            </a:r>
            <a:br>
              <a:rPr lang="ru-RU" sz="2800">
                <a:latin typeface="Times New Roman" pitchFamily="18" charset="0"/>
                <a:ea typeface="HGｺﾞｼｯｸE"/>
                <a:cs typeface="Times New Roman" pitchFamily="18" charset="0"/>
              </a:rPr>
            </a:br>
            <a:r>
              <a:rPr lang="ru-RU" sz="2800">
                <a:latin typeface="Times New Roman" pitchFamily="18" charset="0"/>
                <a:ea typeface="HGｺﾞｼｯｸE"/>
                <a:cs typeface="Times New Roman" pitchFamily="18" charset="0"/>
              </a:rPr>
              <a:t> </a:t>
            </a:r>
            <a:r>
              <a:rPr lang="ru-RU" sz="2800" b="1">
                <a:latin typeface="Times New Roman" pitchFamily="18" charset="0"/>
                <a:ea typeface="HGｺﾞｼｯｸE"/>
                <a:cs typeface="Times New Roman" pitchFamily="18" charset="0"/>
              </a:rPr>
              <a:t>таким образом</a:t>
            </a:r>
            <a:r>
              <a:rPr lang="ru-RU" sz="2800">
                <a:latin typeface="Times New Roman" pitchFamily="18" charset="0"/>
                <a:ea typeface="HGｺﾞｼｯｸE"/>
                <a:cs typeface="Times New Roman" pitchFamily="18" charset="0"/>
              </a:rPr>
              <a:t>, активно влияет на исправлении речи детей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7"/>
          <p:cNvSpPr txBox="1">
            <a:spLocks noChangeArrowheads="1"/>
          </p:cNvSpPr>
          <p:nvPr/>
        </p:nvSpPr>
        <p:spPr bwMode="auto">
          <a:xfrm>
            <a:off x="914400" y="914400"/>
            <a:ext cx="76962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latin typeface="Comic Sans MS" pitchFamily="66" charset="0"/>
              </a:rPr>
              <a:t>Су Джок  - это современное направление акупунктуры (стимулирования биологически активных точек), которое объединяет древние знания восточной и последние достижения европейской медицины. </a:t>
            </a:r>
          </a:p>
        </p:txBody>
      </p:sp>
      <p:sp>
        <p:nvSpPr>
          <p:cNvPr id="12291" name="Text Box 8"/>
          <p:cNvSpPr txBox="1">
            <a:spLocks noChangeArrowheads="1"/>
          </p:cNvSpPr>
          <p:nvPr/>
        </p:nvSpPr>
        <p:spPr bwMode="auto">
          <a:xfrm>
            <a:off x="990600" y="2895600"/>
            <a:ext cx="762000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latin typeface="Comic Sans MS" pitchFamily="66" charset="0"/>
              </a:rPr>
              <a:t>Создателем метода Су Джок  является корейский профессор Пак Чже Ву.</a:t>
            </a:r>
          </a:p>
          <a:p>
            <a:pPr algn="ctr">
              <a:spcBef>
                <a:spcPct val="50000"/>
              </a:spcBef>
            </a:pPr>
            <a:endParaRPr lang="ru-RU" sz="2000" b="1">
              <a:latin typeface="Comic Sans MS" pitchFamily="66" charset="0"/>
            </a:endParaRPr>
          </a:p>
        </p:txBody>
      </p:sp>
      <p:pic>
        <p:nvPicPr>
          <p:cNvPr id="12292" name="Picture 6" descr="су джок в цве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4114800"/>
            <a:ext cx="297180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9" descr="img29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4057650"/>
            <a:ext cx="23622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Text Box 10"/>
          <p:cNvSpPr txBox="1">
            <a:spLocks noChangeArrowheads="1"/>
          </p:cNvSpPr>
          <p:nvPr/>
        </p:nvSpPr>
        <p:spPr bwMode="auto">
          <a:xfrm>
            <a:off x="1752600" y="3810000"/>
            <a:ext cx="236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Comic Sans MS" pitchFamily="66" charset="0"/>
              </a:rPr>
              <a:t>СУ - кисть</a:t>
            </a:r>
          </a:p>
        </p:txBody>
      </p:sp>
      <p:sp>
        <p:nvSpPr>
          <p:cNvPr id="12295" name="Text Box 11"/>
          <p:cNvSpPr txBox="1">
            <a:spLocks noChangeArrowheads="1"/>
          </p:cNvSpPr>
          <p:nvPr/>
        </p:nvSpPr>
        <p:spPr bwMode="auto">
          <a:xfrm>
            <a:off x="6324600" y="3733800"/>
            <a:ext cx="1981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Comic Sans MS" pitchFamily="66" charset="0"/>
              </a:rPr>
              <a:t> ДЖОК - стопа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img3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857250"/>
            <a:ext cx="7391400" cy="528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Су Джок 007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1066800" y="609600"/>
            <a:ext cx="4241800" cy="31813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219200" y="3962400"/>
            <a:ext cx="37338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latin typeface="Comic Sans MS" pitchFamily="66" charset="0"/>
              </a:rPr>
              <a:t>На пальцах рук  расположено множество акупунктурных точек, массируя которые можно воздействовать на внутренние органы</a:t>
            </a:r>
            <a:r>
              <a:rPr lang="ru-RU" sz="2400" b="1">
                <a:latin typeface="Comic Sans MS" pitchFamily="66" charset="0"/>
              </a:rPr>
              <a:t>.</a:t>
            </a:r>
          </a:p>
        </p:txBody>
      </p:sp>
      <p:pic>
        <p:nvPicPr>
          <p:cNvPr id="4" name="Picture 5" descr="img288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57800" y="2971800"/>
            <a:ext cx="3352800" cy="3351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1371600" y="990600"/>
            <a:ext cx="64770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latin typeface="Comic Sans MS" pitchFamily="66" charset="0"/>
              </a:rPr>
              <a:t>Стимуляция точек на кистях рук массажерами эффективно лечит  многие заболевания, оздоравливает работу всех органов,  заменяет общий массаж тела, способствует повышению тонуса, работоспособности и оказывает общее профилактическое действие.</a:t>
            </a:r>
          </a:p>
        </p:txBody>
      </p:sp>
      <p:pic>
        <p:nvPicPr>
          <p:cNvPr id="15363" name="Picture 7" descr="l_YozeG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3810000"/>
            <a:ext cx="4038600" cy="230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928688" y="642938"/>
            <a:ext cx="762000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latin typeface="Comic Sans MS" pitchFamily="66" charset="0"/>
              </a:rPr>
              <a:t>Су Джок - терапия  благотворно влияет не только на общий организм, но и  на речевую активность ребенка</a:t>
            </a:r>
            <a:r>
              <a:rPr lang="ru-RU"/>
              <a:t>.  </a:t>
            </a:r>
          </a:p>
          <a:p>
            <a:pPr algn="ctr">
              <a:spcBef>
                <a:spcPct val="50000"/>
              </a:spcBef>
            </a:pPr>
            <a:r>
              <a:rPr lang="ru-RU" sz="2400" b="1">
                <a:latin typeface="Comic Sans MS" pitchFamily="66" charset="0"/>
              </a:rPr>
              <a:t>Известно, что речь – это результат согласованной деятельности многих областей головного мозга. Анатомически речевая область расположена рядом с двигательной и формируется под влиянием импульсов, поступающих от пальцев рук. Поэтому, массажируя их, ребенок развивает не только пальчиковую моторику, ловкость и координацию движений, но и активизирует словарь, развивает чувство ритма, речь, в целом.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3"/>
          <p:cNvSpPr>
            <a:spLocks noChangeArrowheads="1"/>
          </p:cNvSpPr>
          <p:nvPr/>
        </p:nvSpPr>
        <p:spPr bwMode="auto">
          <a:xfrm>
            <a:off x="571500" y="857250"/>
            <a:ext cx="8286750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2800" b="1">
                <a:latin typeface="Franklin Gothic Book"/>
              </a:rPr>
              <a:t>Цель:</a:t>
            </a:r>
            <a:r>
              <a:rPr lang="ru-RU" sz="2800">
                <a:latin typeface="Franklin Gothic Book"/>
              </a:rPr>
              <a:t> скорректировать речевые нарушения у детей с помощью использования Су – Джок терапии</a:t>
            </a:r>
          </a:p>
          <a:p>
            <a:pPr>
              <a:lnSpc>
                <a:spcPct val="90000"/>
              </a:lnSpc>
            </a:pPr>
            <a:r>
              <a:rPr lang="ru-RU" sz="2800" b="1">
                <a:latin typeface="Franklin Gothic Book"/>
              </a:rPr>
              <a:t>Задачи:</a:t>
            </a:r>
            <a:r>
              <a:rPr lang="ru-RU" sz="2800">
                <a:latin typeface="Franklin Gothic Book"/>
              </a:rPr>
              <a:t> </a:t>
            </a:r>
          </a:p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ru-RU" sz="2800">
                <a:latin typeface="Franklin Gothic Book"/>
              </a:rPr>
              <a:t>Воздействовать на биологически активные точки по системе Су-Джок</a:t>
            </a:r>
          </a:p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ru-RU" sz="2800">
                <a:latin typeface="Franklin Gothic Book"/>
              </a:rPr>
              <a:t> Стимулировать речевые зоны коры головного мозга</a:t>
            </a:r>
          </a:p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ru-RU" sz="2800">
                <a:latin typeface="Franklin Gothic Book"/>
              </a:rPr>
              <a:t>Повысить уровень компетентности педагогов и родителей в вопросах коррекции речевых нарушений у детей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Приемы Су –</a:t>
            </a:r>
            <a:r>
              <a:rPr lang="ru-RU" dirty="0" err="1" smtClean="0"/>
              <a:t>Джок</a:t>
            </a:r>
            <a:r>
              <a:rPr lang="ru-RU" dirty="0" smtClean="0"/>
              <a:t> терапии:</a:t>
            </a:r>
            <a:endParaRPr lang="ru-RU" dirty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Wingdings" pitchFamily="2" charset="2"/>
              <a:buChar char="v"/>
            </a:pPr>
            <a:r>
              <a:rPr lang="ru-RU" i="1" smtClean="0"/>
              <a:t>Массаж специальным шариком</a:t>
            </a:r>
            <a:r>
              <a:rPr lang="ru-RU" smtClean="0"/>
              <a:t> </a:t>
            </a:r>
          </a:p>
        </p:txBody>
      </p:sp>
      <p:pic>
        <p:nvPicPr>
          <p:cNvPr id="1026" name="Picture 2" descr="I:\Су-джок\0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4214818"/>
            <a:ext cx="3238522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214554"/>
            <a:ext cx="3048021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2071678"/>
            <a:ext cx="3119459" cy="2339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179</TotalTime>
  <Words>336</Words>
  <Application>Microsoft Office PowerPoint</Application>
  <PresentationFormat>Экран (4:3)</PresentationFormat>
  <Paragraphs>31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использование   Су-Джок терапии в коррекционно-логопедической работе с дошкольниками                                                 учитель-логопед                                                                                Масько Татьяна Ивановна                                       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Приемы Су –Джок терапии:</vt:lpstr>
      <vt:lpstr>Слайд 10</vt:lpstr>
      <vt:lpstr>Массаж эластичным кольцом </vt:lpstr>
      <vt:lpstr>Работа с родителями</vt:lpstr>
      <vt:lpstr>Работа с педагогами</vt:lpstr>
      <vt:lpstr>Достоинства Су – Джок терапии:</vt:lpstr>
      <vt:lpstr>Слайд 15</vt:lpstr>
      <vt:lpstr>Использование Су – Джок терапии способствует коррекции речевых нарушений у детей.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Коррекционно-логопедическая работа с использованием  Су-Джок терапии.                                                    учитель-логопед МБДОУ детский сад                                          общеразвивающего вида № 33  Масько Т.И.</dc:title>
  <dc:creator>1</dc:creator>
  <cp:lastModifiedBy>днс</cp:lastModifiedBy>
  <cp:revision>22</cp:revision>
  <dcterms:created xsi:type="dcterms:W3CDTF">2012-04-06T17:51:01Z</dcterms:created>
  <dcterms:modified xsi:type="dcterms:W3CDTF">2026-07-16T19:13:06Z</dcterms:modified>
</cp:coreProperties>
</file>