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6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F2AE3-3C5B-4BF6-93E5-A79512BEB8A5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9BB88-7DE1-4FF3-978E-0EB30BF4959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B79FB761-FEF1-4E0F-9407-7B2009F13AE2}" type="datetime1">
              <a:rPr lang="ru-RU" smtClean="0"/>
              <a:t>25.05.2026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016A4-AD48-438A-A46C-D507D1E133D4}" type="datetime1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71F5-E445-45D2-9999-CD81A3F6A85D}" type="datetime1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79B4637-A5BE-4188-A701-DA6F28C34ADC}" type="datetime1">
              <a:rPr lang="ru-RU" smtClean="0"/>
              <a:t>25.05.2026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AC6A49A3-D131-44A0-930E-DFAD5ACCBCDB}" type="datetime1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BA882-AE6C-4BAB-ADE1-65C27C151A7A}" type="datetime1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E426-3DCB-47B3-9448-7D5536856668}" type="datetime1">
              <a:rPr lang="ru-RU" smtClean="0"/>
              <a:t>25.05.2026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881681-2547-42F8-9944-2004567008EA}" type="datetime1">
              <a:rPr lang="ru-RU" smtClean="0"/>
              <a:t>25.05.2026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9A0C-F132-400B-8A0C-9DCA92B322E5}" type="datetime1">
              <a:rPr lang="ru-RU" smtClean="0"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62B9E00-4137-4458-B405-A97D60868CDB}" type="datetime1">
              <a:rPr lang="ru-RU" smtClean="0"/>
              <a:t>25.05.2026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741A97-B2DF-46E5-A1F5-5850029A014B}" type="datetime1">
              <a:rPr lang="ru-RU" smtClean="0"/>
              <a:t>25.05.2026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D4D958D-C22C-4556-BF20-EB1B2E18A071}" type="datetime1">
              <a:rPr lang="ru-RU" smtClean="0"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3E04B82-EE58-4B7F-8E52-1BF8CBCE94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23153" y="833390"/>
            <a:ext cx="815694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Рынок </a:t>
            </a:r>
            <a:r>
              <a:rPr lang="ru-RU" sz="44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труда: функционирование,</a:t>
            </a:r>
            <a:r>
              <a:rPr lang="ru-RU" sz="4400" b="1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4400" b="1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44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занятость </a:t>
            </a:r>
            <a:r>
              <a:rPr lang="ru-RU" sz="44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1489" y="5349416"/>
            <a:ext cx="63049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Давыдов М.Д.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 Лаврикова Н.И.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433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14366" y="1166150"/>
            <a:ext cx="86379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Формы занятости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это организационно-правовые способы, условия трудоиспользования, различающиеся нормами правового регулирования продолжительности и режимов рабочего дня, регулярностью трудовой деятельности, местом выполнения работы и статусом деятельности. </a:t>
            </a:r>
            <a:endParaRPr lang="ru-RU" sz="2400" b="0" i="0" dirty="0" smtClean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форме занятости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формальный и неформальный рынок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труда. </a:t>
            </a:r>
          </a:p>
          <a:p>
            <a:pPr algn="just"/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сектору экономики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государственный, частный и некоммерческий сектор; по формам занятости — постоянную и временную; по географическому распределению — местный, национальный и мировой рынок труда. К гибким формам занятости относятся работа на дому, гибкий график, суммированный учет рабочего времени и сжатая рабочая неделя.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77882" y="362351"/>
            <a:ext cx="3520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Формы занятости</a:t>
            </a:r>
            <a:endParaRPr lang="ru-RU" sz="32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00825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76931" y="458159"/>
            <a:ext cx="39864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28670" y="1621331"/>
            <a:ext cx="87429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Рынок труда играет очень важную роль в современной экономике. Как крайне сложный распределительный механизм, он обеспечивает соединение работников с рабочими местами. Тем самым оказывает влияние и на производительность, и на темпы роста, и на многие другие параметры экономики. Конечной целью рынка труда является удовлетворение профессионально-трудовых и жизненных интересов экономически активного населения, включая социальную защиту, и обеспечение народного хозяйства нужными ему кадрами, а также достижение максимально полной и минимально прерывной занятости.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6374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9737" y="453007"/>
            <a:ext cx="19057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sz="32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4079" y="1150687"/>
            <a:ext cx="6122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человек осуществляет трудовую деятельность, целью которой является производство экономических благ. В отличие от рынков других экономических ресурсов, работник продает только право на использование рабочей силы, получая за это доход в форме заработной платы. Рынок труда представляет собой составную часть структуры рыночной экономики, в которой формируется предложение и спрос на рабочую силу. На рынок труда положительно влияют развитие экономики, развитие профессиональной культуры в обществе, а также развитие общественных отношений.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042" y="1753508"/>
            <a:ext cx="3947145" cy="33688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74296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3431" y="429533"/>
            <a:ext cx="10072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0F1115"/>
                </a:solidFill>
                <a:effectLst/>
                <a:latin typeface="quote-cjk-patch"/>
              </a:rPr>
              <a:t>Основные компоненты и субъекты рынка труда</a:t>
            </a:r>
            <a:endParaRPr lang="ru-RU" sz="3200" b="1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3431" y="1267378"/>
            <a:ext cx="782854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компонентами рынка труда являются биржи труда, центры подготовки кадров, фонд занятости, коммерческие центры бизнеса, государственный фонд содействия предпринимательству, пенсионный фонд и т.п. В роли субъектов спроса и предложения труда выступают юридические и физические лица: нуждающиеся в рабочей силе, предлагающие рабочую силу, а также выполняющие посреднические и консультационные функции. Для эффективного функционирования рынка требуются юридические нормы, экономические программы, трехсторонние соглашения, коллективные договоры, а также инфраструктура рынка труда и альтернативные виды деятельности.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1553" y="1267378"/>
            <a:ext cx="3753853" cy="28153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13166" y="3588275"/>
            <a:ext cx="3515430" cy="24275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59502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0213" y="206395"/>
            <a:ext cx="9137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спроса и предложения на рынке труда</a:t>
            </a:r>
            <a:endParaRPr lang="ru-RU" sz="32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213" y="997565"/>
            <a:ext cx="766812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Главными факторами рыночного спроса на ресурсы труда являются: уровень цен на ресурсы труда, спрос на товары и услуги, созданные при посредстве ресурсов труда, цены и объемы предлагаемых ресурсов-заменителей, а также технологические изменения, влияющие на предельный продукт труда. Главными факторами предложения трудовых услуг выступают: количество и желание работников продавать свои трудовые услуги, естественный прирост и миграция трудоспособного населения, альтернативная стоимость трудовых услуг, возможность иных источников получения дохода кроме заработной платы. Существуют три типа конъюнктуры рынка труда: дефицитная, избыточная и равновесная.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75202" y="1408733"/>
            <a:ext cx="3124768" cy="2080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65629" y="3676162"/>
            <a:ext cx="3500638" cy="1858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65718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07129" y="311077"/>
            <a:ext cx="4377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рынка труда</a:t>
            </a:r>
            <a:endParaRPr lang="ru-RU" sz="32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8602" y="1206929"/>
            <a:ext cx="97436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Функциями рынка труда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организация встречи между работодателями и работниками; регулирование заработной платы и условий труда; распределение рабочей силы между отраслями и секторами экономики; создание и поддержание занятости; развитие человеческого капитала; решение социальных проблем, таких как бедность, безработица и неравенство. </a:t>
            </a:r>
            <a:endParaRPr lang="ru-RU" sz="2400" b="0" i="0" dirty="0" smtClean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0" i="0" dirty="0" smtClean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Целями </a:t>
            </a:r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существования рынка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труда выступают удовлетворение трудовых и жизненных интересов населения, а также максимальное достижение занятости с учетом потребностей сотрудников в неполной рабочей неделе, гибком графике и т.д. Конечной целью рынка труда является удовлетворение профессионально-трудовых и жизненных интересов экономически активного населения и обеспечение народного хозяйства нужными кадрами.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0955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4590" y="423546"/>
            <a:ext cx="9480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Концептуальные подходы к анализу рынка труда</a:t>
            </a:r>
            <a:endParaRPr lang="ru-RU" sz="32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4589" y="1431867"/>
            <a:ext cx="81249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Классическая концепция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исходит из того, что полная занятость есть норма рыночной экономики, поэтому государство не должно вмешиваться в проблемы рынка труда. Сторонники данного подхода (Д. </a:t>
            </a:r>
            <a:r>
              <a:rPr lang="ru-RU" sz="2400" b="0" i="0" dirty="0" err="1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Рикардо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b="0" i="0" dirty="0" smtClean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Милль, А. Маршалл, А. </a:t>
            </a:r>
            <a:r>
              <a:rPr lang="ru-RU" sz="2400" b="0" i="0" dirty="0" err="1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Пигу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полагают, что конкуренция на рынке труда исключает вынужденную безработицу. </a:t>
            </a:r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Неоклассическая </a:t>
            </a:r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(Дж. Перри, </a:t>
            </a:r>
            <a:endParaRPr lang="ru-RU" sz="2400" b="0" i="0" dirty="0" smtClean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Фелдстайн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Р. Холл) утверждает, что безработица является добровольной, а причину безработицы усматривают в отказе работников трудиться за меньшую заработную плату. Неоклассики отрицательно относятся к установлению государством минимальной заработной платы и к профсоюзам.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50442" y="1431867"/>
            <a:ext cx="2903296" cy="43826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7278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4589" y="612844"/>
            <a:ext cx="665747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Кейнсианская концепция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(Дж. </a:t>
            </a:r>
            <a:r>
              <a:rPr lang="ru-RU" sz="2400" b="0" i="0" dirty="0" err="1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Кейнс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Р. Гордон) утверждает, что рынок труда находится в состоянии перманентного неравновесия, а полная занятость является случайностью, но не закономерностью. Сторонники этого подхода выступают за государственное регулирование рынка труда посредством увеличения либо уменьшения совокупного спроса. </a:t>
            </a:r>
            <a:endParaRPr lang="ru-RU" sz="2400" b="0" i="0" dirty="0" smtClean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Монетаристская </a:t>
            </a:r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(М. </a:t>
            </a:r>
            <a:r>
              <a:rPr lang="ru-RU" sz="2400" b="0" i="0" dirty="0" err="1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Фридмен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Ф. </a:t>
            </a:r>
            <a:r>
              <a:rPr lang="ru-RU" sz="2400" b="0" i="0" dirty="0" err="1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Кейген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Д. </a:t>
            </a:r>
            <a:r>
              <a:rPr lang="ru-RU" sz="2400" b="0" i="0" dirty="0" err="1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Майзелман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исходит из того, что обеспечить занятость можно посредством денежно-кредитной политики. </a:t>
            </a:r>
            <a:r>
              <a:rPr lang="ru-RU" sz="2400" b="0" i="0" dirty="0" err="1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Монетаристы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вводят понятие «естественной нормы безработицы», а отклонения от неё считают возможными лишь в коротком периоде времени.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66372" y="1748590"/>
            <a:ext cx="4145091" cy="30462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37646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9190" y="1431771"/>
            <a:ext cx="760272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Безработица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наличие в стране людей, составляющих часть экономически активного населения, которые способны и желают трудиться, но не могут найти работу. В зависимости от причин выделяют несколько видов безработицы: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фрикционная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(увольнение с целью поиска другой работы, рождение ребенка, переезд),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(безработица вследствие различия спроса и предложения в плане квалификации),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сезонная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сотрудники кафе на курортах в основном с мая по октябрь),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циклическая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(связана с экономическим кризисом) и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институциональная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(возникает вследствие неграмотного регулирования рынка труда).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9190" y="314414"/>
            <a:ext cx="57106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Безработица: понятие и виды</a:t>
            </a:r>
            <a:endParaRPr lang="ru-RU" sz="32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60956" y="1025713"/>
            <a:ext cx="2543927" cy="24032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3825" y="3350867"/>
            <a:ext cx="3658188" cy="3019808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91960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5683" y="853702"/>
            <a:ext cx="916014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 населения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это степень участия трудоспособного населения в деятельности, связанной с удовлетворением общественных и личных потребностей, как правило, приносящей трудовой доход. Различают полную, рациональную и эффективную занятость. </a:t>
            </a:r>
            <a:endParaRPr lang="ru-RU" sz="2400" b="0" i="0" dirty="0" smtClean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0" i="0" dirty="0" smtClean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это состояние экономики, при котором число вакансий соответствует числу безработных или превышает его.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Рациональная занятость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обоснована с учетом половозрастной и образовательной структуры, режимов воспроизводства населения и его размещения по территории. </a:t>
            </a:r>
            <a:endParaRPr lang="ru-RU" sz="2400" b="0" i="0" dirty="0" smtClean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Эффективная </a:t>
            </a:r>
            <a:r>
              <a:rPr lang="ru-RU" sz="2400" b="0" i="0" u="sng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 </a:t>
            </a:r>
            <a:r>
              <a:rPr lang="ru-RU" sz="2400" b="0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высокий уровень производительности труда и достойный заработок.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2975" y="264226"/>
            <a:ext cx="9245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 населения: понятие и виды занятости</a:t>
            </a:r>
            <a:endParaRPr lang="ru-RU" sz="3200" b="1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04B82-EE58-4B7F-8E52-1BF8CBCE944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35740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69</TotalTime>
  <Words>973</Words>
  <Application>Microsoft Office PowerPoint</Application>
  <PresentationFormat>Произвольный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14</cp:revision>
  <dcterms:created xsi:type="dcterms:W3CDTF">2026-05-22T14:57:41Z</dcterms:created>
  <dcterms:modified xsi:type="dcterms:W3CDTF">2026-05-25T09:31:47Z</dcterms:modified>
</cp:coreProperties>
</file>