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79" r:id="rId7"/>
    <p:sldId id="281" r:id="rId8"/>
    <p:sldId id="263" r:id="rId9"/>
    <p:sldId id="268" r:id="rId10"/>
    <p:sldId id="264" r:id="rId11"/>
    <p:sldId id="269" r:id="rId12"/>
    <p:sldId id="265" r:id="rId13"/>
    <p:sldId id="270" r:id="rId14"/>
    <p:sldId id="266" r:id="rId15"/>
    <p:sldId id="271" r:id="rId16"/>
    <p:sldId id="267" r:id="rId17"/>
    <p:sldId id="272" r:id="rId18"/>
    <p:sldId id="273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79C0E46-EA46-4401-A45E-E6EB564A02CF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53FDE50-108F-4543-A619-E427CD4AB8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zitop-165\Documents\Downloads\family-with-exaggerated-reactions-yellow-background_116547-105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8424936" cy="7920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Учимся строить отношения с подростками /тренинг для родителей/</a:t>
            </a:r>
            <a:endParaRPr lang="ru-RU" sz="2400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40352" y="6165304"/>
            <a:ext cx="1296144" cy="57606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Bookman Old Style" pitchFamily="18" charset="0"/>
              </a:rPr>
              <a:t>2026</a:t>
            </a:r>
            <a:endParaRPr lang="ru-RU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Ситуация 2 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(конфликт интересов)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316288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Bookman Old Style" pitchFamily="18" charset="0"/>
              </a:rPr>
              <a:t>Подросток хочет потратить все карманные деньги на новую игровую приставку, игнорируя просьбы помочь семье с покупкой бытовой техники. Родители категорически запрещают трату.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99992" y="1600200"/>
            <a:ext cx="453650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Bookman Old Style" pitchFamily="18" charset="0"/>
              </a:rPr>
              <a:t>Как научить подростка финансовой грамотности?</a:t>
            </a:r>
          </a:p>
          <a:p>
            <a:r>
              <a:rPr lang="ru-RU" dirty="0" smtClean="0">
                <a:latin typeface="Bookman Old Style" pitchFamily="18" charset="0"/>
              </a:rPr>
              <a:t>Какие существуют  способы компромисса в подобных ситуациях?</a:t>
            </a:r>
          </a:p>
          <a:p>
            <a:r>
              <a:rPr lang="ru-RU" dirty="0" smtClean="0">
                <a:latin typeface="Bookman Old Style" pitchFamily="18" charset="0"/>
              </a:rPr>
              <a:t>Как объяснить важность семейных приоритетов?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Пути решения 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640960" cy="4495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Открыто обсудить семейный бюджет;</a:t>
            </a:r>
          </a:p>
          <a:p>
            <a:r>
              <a:rPr lang="ru-RU" sz="3200" dirty="0" smtClean="0">
                <a:latin typeface="Bookman Old Style" pitchFamily="18" charset="0"/>
              </a:rPr>
              <a:t>Предложить накопительную систему;</a:t>
            </a:r>
          </a:p>
          <a:p>
            <a:r>
              <a:rPr lang="ru-RU" sz="3200" dirty="0" smtClean="0">
                <a:latin typeface="Bookman Old Style" pitchFamily="18" charset="0"/>
              </a:rPr>
              <a:t>Рассмотреть возможность частичной оплаты;</a:t>
            </a:r>
          </a:p>
          <a:p>
            <a:r>
              <a:rPr lang="ru-RU" sz="3200" dirty="0" smtClean="0">
                <a:latin typeface="Bookman Old Style" pitchFamily="18" charset="0"/>
              </a:rPr>
              <a:t>Найти альтернативные способы заработка;</a:t>
            </a:r>
          </a:p>
          <a:p>
            <a:r>
              <a:rPr lang="ru-RU" sz="3200" dirty="0" smtClean="0">
                <a:latin typeface="Bookman Old Style" pitchFamily="18" charset="0"/>
              </a:rPr>
              <a:t>Научить планировать расходы. </a:t>
            </a:r>
            <a:endParaRPr lang="ru-RU" sz="3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Ситуация 3 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(проблемы с учёбой)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4172272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Bookman Old Style" pitchFamily="18" charset="0"/>
              </a:rPr>
              <a:t>Подросток получает плохие оценки, родители узнают об этом от классного руководителя. При попытке обсудить ситуацию подросток закрывается и обвиняет родителей в недоверии.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99992" y="1600200"/>
            <a:ext cx="4536504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Bookman Old Style" pitchFamily="18" charset="0"/>
              </a:rPr>
              <a:t>Как правильно обсуждать учебные проблемы?</a:t>
            </a:r>
          </a:p>
          <a:p>
            <a:r>
              <a:rPr lang="ru-RU" dirty="0" smtClean="0">
                <a:latin typeface="Bookman Old Style" pitchFamily="18" charset="0"/>
              </a:rPr>
              <a:t>Какие существуют  способы мотивации к учёбе?</a:t>
            </a:r>
          </a:p>
          <a:p>
            <a:r>
              <a:rPr lang="ru-RU" dirty="0" smtClean="0">
                <a:latin typeface="Bookman Old Style" pitchFamily="18" charset="0"/>
              </a:rPr>
              <a:t>Как избежать конфликта при обсуждении оценок?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Пути решения 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856984" cy="45259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Спокойно провести беседу без упрёков;</a:t>
            </a:r>
          </a:p>
          <a:p>
            <a:r>
              <a:rPr lang="ru-RU" sz="3200" dirty="0" smtClean="0">
                <a:latin typeface="Bookman Old Style" pitchFamily="18" charset="0"/>
              </a:rPr>
              <a:t>Выявить причины снижения успеваемости;</a:t>
            </a:r>
          </a:p>
          <a:p>
            <a:r>
              <a:rPr lang="ru-RU" sz="3200" dirty="0" smtClean="0">
                <a:latin typeface="Bookman Old Style" pitchFamily="18" charset="0"/>
              </a:rPr>
              <a:t>Составить совместный план улучшения;</a:t>
            </a:r>
          </a:p>
          <a:p>
            <a:r>
              <a:rPr lang="ru-RU" sz="3200" dirty="0" smtClean="0">
                <a:latin typeface="Bookman Old Style" pitchFamily="18" charset="0"/>
              </a:rPr>
              <a:t>Обеспечить поддержку, а не контроль;</a:t>
            </a:r>
          </a:p>
          <a:p>
            <a:r>
              <a:rPr lang="ru-RU" sz="3200" dirty="0" smtClean="0">
                <a:latin typeface="Bookman Old Style" pitchFamily="18" charset="0"/>
              </a:rPr>
              <a:t>Найти мотивацию через интересы подростка. </a:t>
            </a:r>
            <a:endParaRPr lang="ru-RU" sz="3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Ситуация 4 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(общение со сверстниками)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600200"/>
            <a:ext cx="4464496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Bookman Old Style" pitchFamily="18" charset="0"/>
              </a:rPr>
              <a:t>Родители узнают, что их подросток общается с компанией, имеющей сомнительную репутацию. Они запрещают любые контакты, что приводит к конфликту.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4008" y="1600200"/>
            <a:ext cx="4392488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Bookman Old Style" pitchFamily="18" charset="0"/>
              </a:rPr>
              <a:t>Как определить грань между здоровым контролем и </a:t>
            </a:r>
            <a:r>
              <a:rPr lang="ru-RU" dirty="0" err="1" smtClean="0">
                <a:latin typeface="Bookman Old Style" pitchFamily="18" charset="0"/>
              </a:rPr>
              <a:t>гиперопекой</a:t>
            </a:r>
            <a:r>
              <a:rPr lang="ru-RU" dirty="0" smtClean="0">
                <a:latin typeface="Bookman Old Style" pitchFamily="18" charset="0"/>
              </a:rPr>
              <a:t>?</a:t>
            </a:r>
          </a:p>
          <a:p>
            <a:r>
              <a:rPr lang="ru-RU" dirty="0" smtClean="0">
                <a:latin typeface="Bookman Old Style" pitchFamily="18" charset="0"/>
              </a:rPr>
              <a:t>Какие существуют  способы влияния на выбор друзей?</a:t>
            </a:r>
          </a:p>
          <a:p>
            <a:r>
              <a:rPr lang="ru-RU" dirty="0" smtClean="0">
                <a:latin typeface="Bookman Old Style" pitchFamily="18" charset="0"/>
              </a:rPr>
              <a:t>Как выстроить диалог о безопасном поведении?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Пути решения 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12968" cy="4525963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Установить доверительные отношения;</a:t>
            </a:r>
          </a:p>
          <a:p>
            <a:r>
              <a:rPr lang="ru-RU" sz="3200" dirty="0" smtClean="0">
                <a:latin typeface="Bookman Old Style" pitchFamily="18" charset="0"/>
              </a:rPr>
              <a:t>Обсудить критерии «хорошей» компании;</a:t>
            </a:r>
          </a:p>
          <a:p>
            <a:r>
              <a:rPr lang="ru-RU" sz="3200" dirty="0" smtClean="0">
                <a:latin typeface="Bookman Old Style" pitchFamily="18" charset="0"/>
              </a:rPr>
              <a:t>Предложить альтернативные занятия;</a:t>
            </a:r>
          </a:p>
          <a:p>
            <a:r>
              <a:rPr lang="ru-RU" sz="3200" dirty="0" smtClean="0">
                <a:latin typeface="Bookman Old Style" pitchFamily="18" charset="0"/>
              </a:rPr>
              <a:t>Контролировать без давления;</a:t>
            </a:r>
          </a:p>
          <a:p>
            <a:r>
              <a:rPr lang="ru-RU" sz="3200" dirty="0" smtClean="0">
                <a:latin typeface="Bookman Old Style" pitchFamily="18" charset="0"/>
              </a:rPr>
              <a:t>Познакомить с позитивными примерами. </a:t>
            </a:r>
            <a:endParaRPr lang="ru-RU" sz="3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Ситуация 5 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(первая любовь)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4176464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Bookman Old Style" pitchFamily="18" charset="0"/>
              </a:rPr>
              <a:t>Подросток проводит много времени с объектом симпатии, пренебрегая учёбой и домашними обязанностями. Родители выражают недовольство, но подросток реагирует агрессивно.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99992" y="1600200"/>
            <a:ext cx="4536504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Bookman Old Style" pitchFamily="18" charset="0"/>
              </a:rPr>
              <a:t>Как поддержать подростка в первой влюблённости?</a:t>
            </a:r>
          </a:p>
          <a:p>
            <a:r>
              <a:rPr lang="ru-RU" dirty="0" smtClean="0">
                <a:latin typeface="Bookman Old Style" pitchFamily="18" charset="0"/>
              </a:rPr>
              <a:t>Как совместить личные отношения с обязанностями?</a:t>
            </a:r>
          </a:p>
          <a:p>
            <a:r>
              <a:rPr lang="ru-RU" dirty="0" smtClean="0">
                <a:latin typeface="Bookman Old Style" pitchFamily="18" charset="0"/>
              </a:rPr>
              <a:t>Какие существуют способы обсуждения границ в отношениях?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Пути решения 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712968" cy="45259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ookman Old Style" pitchFamily="18" charset="0"/>
              </a:rPr>
              <a:t>Проявить внимание и </a:t>
            </a:r>
            <a:r>
              <a:rPr lang="ru-RU" sz="3200" dirty="0" err="1" smtClean="0">
                <a:latin typeface="Bookman Old Style" pitchFamily="18" charset="0"/>
              </a:rPr>
              <a:t>эмпатию</a:t>
            </a:r>
            <a:r>
              <a:rPr lang="ru-RU" sz="3200" dirty="0" smtClean="0">
                <a:latin typeface="Bookman Old Style" pitchFamily="18" charset="0"/>
              </a:rPr>
              <a:t> (сопереживание);</a:t>
            </a:r>
          </a:p>
          <a:p>
            <a:r>
              <a:rPr lang="ru-RU" sz="3200" dirty="0" smtClean="0">
                <a:latin typeface="Bookman Old Style" pitchFamily="18" charset="0"/>
              </a:rPr>
              <a:t>Обсудить границы и ответственность;</a:t>
            </a:r>
          </a:p>
          <a:p>
            <a:r>
              <a:rPr lang="ru-RU" sz="3200" dirty="0" smtClean="0">
                <a:latin typeface="Bookman Old Style" pitchFamily="18" charset="0"/>
              </a:rPr>
              <a:t>Помочь сбалансировать приоритеты;</a:t>
            </a:r>
          </a:p>
          <a:p>
            <a:r>
              <a:rPr lang="ru-RU" sz="3200" dirty="0" smtClean="0">
                <a:latin typeface="Bookman Old Style" pitchFamily="18" charset="0"/>
              </a:rPr>
              <a:t>Не запрещать отношения, а направлять;</a:t>
            </a:r>
          </a:p>
          <a:p>
            <a:r>
              <a:rPr lang="ru-RU" sz="3200" dirty="0" smtClean="0">
                <a:latin typeface="Bookman Old Style" pitchFamily="18" charset="0"/>
              </a:rPr>
              <a:t>Быть готовым поддержать в случае проблем. </a:t>
            </a:r>
            <a:endParaRPr lang="ru-RU" sz="3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Bookman Old Style" pitchFamily="18" charset="0"/>
              </a:rPr>
              <a:t>Общие принципы решения конфликтов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435280" cy="5112568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Bookman Old Style" pitchFamily="18" charset="0"/>
              </a:rPr>
              <a:t>Формирование доверия через честность и уважение;</a:t>
            </a:r>
          </a:p>
          <a:p>
            <a:r>
              <a:rPr lang="ru-RU" sz="3000" dirty="0" smtClean="0">
                <a:latin typeface="Bookman Old Style" pitchFamily="18" charset="0"/>
              </a:rPr>
              <a:t>Поиск компромиссов вместо диктата;</a:t>
            </a:r>
          </a:p>
          <a:p>
            <a:r>
              <a:rPr lang="ru-RU" sz="3000" dirty="0" smtClean="0">
                <a:latin typeface="Bookman Old Style" pitchFamily="18" charset="0"/>
              </a:rPr>
              <a:t>Активное слушание без оценок;</a:t>
            </a:r>
          </a:p>
          <a:p>
            <a:r>
              <a:rPr lang="ru-RU" sz="3000" dirty="0" smtClean="0">
                <a:latin typeface="Bookman Old Style" pitchFamily="18" charset="0"/>
              </a:rPr>
              <a:t>Совместное принятие решений;</a:t>
            </a:r>
          </a:p>
          <a:p>
            <a:r>
              <a:rPr lang="ru-RU" sz="3000" dirty="0" smtClean="0">
                <a:latin typeface="Bookman Old Style" pitchFamily="18" charset="0"/>
              </a:rPr>
              <a:t>Уважение личных границ подростка;</a:t>
            </a:r>
          </a:p>
          <a:p>
            <a:r>
              <a:rPr lang="ru-RU" sz="3000" dirty="0" smtClean="0">
                <a:latin typeface="Bookman Old Style" pitchFamily="18" charset="0"/>
              </a:rPr>
              <a:t>Проявление интереса к жизни ребёнка;</a:t>
            </a:r>
          </a:p>
          <a:p>
            <a:r>
              <a:rPr lang="ru-RU" sz="3000" dirty="0" smtClean="0">
                <a:latin typeface="Bookman Old Style" pitchFamily="18" charset="0"/>
              </a:rPr>
              <a:t>Использование личного примера вместо нотаций.</a:t>
            </a:r>
          </a:p>
          <a:p>
            <a:pPr>
              <a:buNone/>
            </a:pPr>
            <a:endParaRPr lang="ru-RU" sz="3000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endParaRPr lang="ru-RU" sz="3000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endParaRPr lang="ru-RU" sz="3000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endParaRPr lang="ru-RU" sz="3000" dirty="0" smtClean="0">
              <a:latin typeface="Bookman Old Style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latin typeface="Bookman Old Style" pitchFamily="18" charset="0"/>
              </a:rPr>
              <a:t>Выводы</a:t>
            </a:r>
            <a:endParaRPr lang="ru-RU" sz="6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640960" cy="4853136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latin typeface="Bookman Old Style" pitchFamily="18" charset="0"/>
              </a:rPr>
              <a:t>Любые конфликты решаемы при наличии желания обеих сторон;</a:t>
            </a:r>
          </a:p>
          <a:p>
            <a:r>
              <a:rPr lang="ru-RU" sz="3200" dirty="0" smtClean="0">
                <a:latin typeface="Bookman Old Style" pitchFamily="18" charset="0"/>
              </a:rPr>
              <a:t>Важно сохранять открытость в общении;</a:t>
            </a:r>
          </a:p>
          <a:p>
            <a:r>
              <a:rPr lang="ru-RU" sz="3200" dirty="0" smtClean="0">
                <a:latin typeface="Bookman Old Style" pitchFamily="18" charset="0"/>
              </a:rPr>
              <a:t>Необходимо давать подростку право на самостоятельность;</a:t>
            </a:r>
          </a:p>
          <a:p>
            <a:r>
              <a:rPr lang="ru-RU" sz="3200" dirty="0" smtClean="0">
                <a:latin typeface="Bookman Old Style" pitchFamily="18" charset="0"/>
              </a:rPr>
              <a:t>Запреты часто приводят к обратному эффекту;</a:t>
            </a:r>
          </a:p>
          <a:p>
            <a:r>
              <a:rPr lang="ru-RU" sz="3200" dirty="0" smtClean="0">
                <a:latin typeface="Bookman Old Style" pitchFamily="18" charset="0"/>
              </a:rPr>
              <a:t>Ключевое значение имеет сохранение доверительных отношений.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zitop-165\Documents\Downloads\happy-family-hugging-mom-dad-son-heart-symbol-with-handshappy-parents-embracing-their-adopted-son_348404-1253.jpg"/>
          <p:cNvPicPr>
            <a:picLocks noChangeAspect="1" noChangeArrowheads="1"/>
          </p:cNvPicPr>
          <p:nvPr/>
        </p:nvPicPr>
        <p:blipFill>
          <a:blip r:embed="rId2" cstate="print"/>
          <a:srcRect b="10101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Bookman Old Style" pitchFamily="18" charset="0"/>
              </a:rPr>
              <a:t>«Нет, не рождаются трудными дети, просто им вовремя не помогли»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/С</a:t>
            </a:r>
            <a:r>
              <a:rPr lang="ru-RU" i="1" dirty="0" smtClean="0">
                <a:solidFill>
                  <a:srgbClr val="0070C0"/>
                </a:solidFill>
                <a:latin typeface="Bookman Old Style" pitchFamily="18" charset="0"/>
              </a:rPr>
              <a:t>.Давидович – белорусский поэт, художник, общественный деятель/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zitop-165\Documents\Downloads\1be333006046e1dae6f3ad6de63dd5b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Напутствие родителям</a:t>
            </a:r>
            <a:endParaRPr lang="ru-RU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4797152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Bookman Old Style" pitchFamily="18" charset="0"/>
              </a:rPr>
              <a:t>Терпения и мудрости в общении с детьми;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Bookman Old Style" pitchFamily="18" charset="0"/>
              </a:rPr>
              <a:t>Находить правильные решения в сложных ситуациях;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Bookman Old Style" pitchFamily="18" charset="0"/>
              </a:rPr>
              <a:t>Сохранять гармонию в семье.</a:t>
            </a:r>
            <a:endParaRPr lang="ru-RU" sz="2800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zitop-165\Documents\Downloads\family-design-white-background-design-element-illustration-silhouette-happy-family_991720-742.jpg"/>
          <p:cNvPicPr>
            <a:picLocks noChangeAspect="1" noChangeArrowheads="1"/>
          </p:cNvPicPr>
          <p:nvPr/>
        </p:nvPicPr>
        <p:blipFill>
          <a:blip r:embed="rId2" cstate="print"/>
          <a:srcRect l="2415" t="3370" r="2180" b="339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62507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Bookman Old Style" pitchFamily="18" charset="0"/>
              </a:rPr>
              <a:t>«Ребёнка можно сравнить с зеркалом: он отражает любовь, но не начинает любить первым.</a:t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>Если детей одаривают любовью, они возвращают её.</a:t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>Если им ничего не даётся, им нечего возвращать».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latin typeface="Bookman Old Style" pitchFamily="18" charset="0"/>
              </a:rPr>
              <a:t>/С</a:t>
            </a:r>
            <a:r>
              <a:rPr lang="ru-RU" sz="3200" i="1" dirty="0" smtClean="0">
                <a:latin typeface="Bookman Old Style" pitchFamily="18" charset="0"/>
              </a:rPr>
              <a:t>.Соловейчик  – советский и российский публицист, преподаватель, теоретик педагогики, журналист/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Актуальность темы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latin typeface="Bookman Old Style" pitchFamily="18" charset="0"/>
              </a:rPr>
              <a:t>Подростковый возраст </a:t>
            </a:r>
            <a:r>
              <a:rPr lang="ru-RU" sz="2800" dirty="0" smtClean="0">
                <a:latin typeface="Bookman Old Style" pitchFamily="18" charset="0"/>
              </a:rPr>
              <a:t>– это период, когда особенно важно сохранить доверительные отношения и найти правильный подход к своему ребёнку.</a:t>
            </a:r>
          </a:p>
          <a:p>
            <a:r>
              <a:rPr lang="ru-RU" sz="2800" dirty="0" smtClean="0">
                <a:latin typeface="Bookman Old Style" pitchFamily="18" charset="0"/>
              </a:rPr>
              <a:t>Подростки начинают активно стремиться к самостоятельности, формируется их личность и система ценностей.</a:t>
            </a:r>
          </a:p>
          <a:p>
            <a:r>
              <a:rPr lang="ru-RU" sz="2800" b="1" i="1" dirty="0" smtClean="0">
                <a:latin typeface="Bookman Old Style" pitchFamily="18" charset="0"/>
              </a:rPr>
              <a:t>Наша задача </a:t>
            </a:r>
            <a:r>
              <a:rPr lang="ru-RU" sz="2800" dirty="0" smtClean="0">
                <a:latin typeface="Bookman Old Style" pitchFamily="18" charset="0"/>
              </a:rPr>
              <a:t>– помочь им пройти этот путь, не потеряв взаимопонимания. </a:t>
            </a:r>
            <a:endParaRPr lang="ru-RU" sz="28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Цель тренинга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Bookman Old Style" pitchFamily="18" charset="0"/>
              </a:rPr>
              <a:t>Освоить практические инструменты построения здоровых отношений с подростком;</a:t>
            </a:r>
          </a:p>
          <a:p>
            <a:r>
              <a:rPr lang="ru-RU" dirty="0" smtClean="0">
                <a:latin typeface="Bookman Old Style" pitchFamily="18" charset="0"/>
              </a:rPr>
              <a:t>Научиться предотвращать и разрешать конфликтные ситуации;</a:t>
            </a:r>
          </a:p>
          <a:p>
            <a:r>
              <a:rPr lang="ru-RU" dirty="0" smtClean="0">
                <a:latin typeface="Bookman Old Style" pitchFamily="18" charset="0"/>
              </a:rPr>
              <a:t>Сформировать единый подход к воспитанию в семье.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Bookman Old Style" pitchFamily="18" charset="0"/>
              </a:rPr>
              <a:t>Актуальность выбора ситуаций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856984" cy="518457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Bookman Old Style" pitchFamily="18" charset="0"/>
              </a:rPr>
              <a:t>По данным исследования Российской академии образования (РАО), отношения с родителями остаются одной из ключевых проблем для российских подростков (25% опрошенных отметили сложности в этой сфере).</a:t>
            </a:r>
          </a:p>
          <a:p>
            <a:r>
              <a:rPr lang="ru-RU" sz="2400" dirty="0" smtClean="0">
                <a:latin typeface="Bookman Old Style" pitchFamily="18" charset="0"/>
              </a:rPr>
              <a:t>Около 43% подростков не делятся переживаниями с родителями из-за страха осуждения и непонимания.</a:t>
            </a:r>
          </a:p>
          <a:p>
            <a:r>
              <a:rPr lang="ru-RU" sz="2400" dirty="0" smtClean="0">
                <a:latin typeface="Bookman Old Style" pitchFamily="18" charset="0"/>
              </a:rPr>
              <a:t>Конфликты между подростками и родителями часто связаны с различиями в восприятии жизненных ценностей, ожиданий и норм.</a:t>
            </a:r>
          </a:p>
          <a:p>
            <a:r>
              <a:rPr lang="ru-RU" sz="2400" dirty="0" smtClean="0">
                <a:latin typeface="Bookman Old Style" pitchFamily="18" charset="0"/>
              </a:rPr>
              <a:t>В подростковом возрасте происходит кризис идентичности, стремление к самостоятельности и переоценка отношений с близкими, что неизбежно приводит к напряжённости в семье.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Bookman Old Style" pitchFamily="18" charset="0"/>
              </a:rPr>
              <a:t>Обоснование выбора конкретных  ситуаций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8712968" cy="4680520"/>
          </a:xfrm>
        </p:spPr>
        <p:txBody>
          <a:bodyPr>
            <a:normAutofit lnSpcReduction="10000"/>
          </a:bodyPr>
          <a:lstStyle/>
          <a:p>
            <a:r>
              <a:rPr lang="ru-RU" sz="2400" b="1" i="1" dirty="0" smtClean="0">
                <a:latin typeface="Bookman Old Style" pitchFamily="18" charset="0"/>
              </a:rPr>
              <a:t>Нарушение доверия (опоздание домой) </a:t>
            </a:r>
            <a:r>
              <a:rPr lang="ru-RU" sz="2400" dirty="0" smtClean="0">
                <a:latin typeface="Bookman Old Style" pitchFamily="18" charset="0"/>
              </a:rPr>
              <a:t>Стремление подростков к самостоятельности и независимости часто приводит к столкновению с родительскими ожиданиями и правилами. Недостаток доверия и чрезмерный контроль со стороны родителей, по результатам исследований, одна из основных причин скрытности и конфликтов.</a:t>
            </a:r>
          </a:p>
          <a:p>
            <a:r>
              <a:rPr lang="ru-RU" sz="2400" b="1" i="1" dirty="0" smtClean="0">
                <a:latin typeface="Bookman Old Style" pitchFamily="18" charset="0"/>
              </a:rPr>
              <a:t>Конфликт интересов (трата денег на игровую приставку)</a:t>
            </a:r>
          </a:p>
          <a:p>
            <a:pPr>
              <a:buNone/>
            </a:pPr>
            <a:r>
              <a:rPr lang="ru-RU" sz="2400" dirty="0">
                <a:latin typeface="Bookman Old Style" pitchFamily="18" charset="0"/>
              </a:rPr>
              <a:t> </a:t>
            </a:r>
            <a:r>
              <a:rPr lang="ru-RU" sz="2400" dirty="0" smtClean="0">
                <a:latin typeface="Bookman Old Style" pitchFamily="18" charset="0"/>
              </a:rPr>
              <a:t>   Подростки часто стремятся к самостоятельности в принятии решений, что вступает в противоречие с мнением родителей. </a:t>
            </a:r>
            <a:endParaRPr lang="ru-RU" sz="24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Bookman Old Style" pitchFamily="18" charset="0"/>
              </a:rPr>
              <a:t>Обоснование выбора </a:t>
            </a:r>
            <a:br>
              <a:rPr lang="ru-RU" sz="3600" b="1" dirty="0" smtClean="0">
                <a:latin typeface="Bookman Old Style" pitchFamily="18" charset="0"/>
              </a:rPr>
            </a:br>
            <a:r>
              <a:rPr lang="ru-RU" sz="3600" b="1" dirty="0" smtClean="0">
                <a:latin typeface="Bookman Old Style" pitchFamily="18" charset="0"/>
              </a:rPr>
              <a:t>конкретных ситуаций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8856984" cy="5184576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i="1" dirty="0" smtClean="0">
                <a:latin typeface="Bookman Old Style" pitchFamily="18" charset="0"/>
              </a:rPr>
              <a:t>Проблемы с учёбой </a:t>
            </a:r>
          </a:p>
          <a:p>
            <a:pPr>
              <a:buNone/>
            </a:pPr>
            <a:r>
              <a:rPr lang="ru-RU" sz="2400" b="1" i="1" dirty="0">
                <a:latin typeface="Bookman Old Style" pitchFamily="18" charset="0"/>
              </a:rPr>
              <a:t> </a:t>
            </a:r>
            <a:r>
              <a:rPr lang="ru-RU" sz="2400" b="1" i="1" dirty="0" smtClean="0">
                <a:latin typeface="Bookman Old Style" pitchFamily="18" charset="0"/>
              </a:rPr>
              <a:t>   </a:t>
            </a:r>
            <a:r>
              <a:rPr lang="ru-RU" sz="2400" dirty="0" smtClean="0">
                <a:latin typeface="Bookman Old Style" pitchFamily="18" charset="0"/>
              </a:rPr>
              <a:t>Снижение мотивации к учёбе может быть связано с возрастными особенностями, конфликтами в школе, </a:t>
            </a:r>
            <a:r>
              <a:rPr lang="ru-RU" sz="2400" dirty="0" err="1" smtClean="0">
                <a:latin typeface="Bookman Old Style" pitchFamily="18" charset="0"/>
              </a:rPr>
              <a:t>гиперопекой</a:t>
            </a:r>
            <a:r>
              <a:rPr lang="ru-RU" sz="2400" dirty="0" smtClean="0">
                <a:latin typeface="Bookman Old Style" pitchFamily="18" charset="0"/>
              </a:rPr>
              <a:t> родителей, личностными особенностями подростка или стрессом в семье. Стремление подростков к самостоятельности и независимости часто приводит к столкновению с родительскими ожиданиями и правилами. Недостаток доверия и чрезмерный контроль со стороны родителей, по результатам исследований, одна из основных причин скрытности и конфликтов.</a:t>
            </a:r>
          </a:p>
          <a:p>
            <a:r>
              <a:rPr lang="ru-RU" sz="2400" b="1" i="1" dirty="0" smtClean="0">
                <a:latin typeface="Bookman Old Style" pitchFamily="18" charset="0"/>
              </a:rPr>
              <a:t>Общение со сверстниками (сомнительная компания)</a:t>
            </a:r>
          </a:p>
          <a:p>
            <a:pPr>
              <a:buNone/>
            </a:pPr>
            <a:r>
              <a:rPr lang="ru-RU" sz="2400" dirty="0">
                <a:latin typeface="Bookman Old Style" pitchFamily="18" charset="0"/>
              </a:rPr>
              <a:t> </a:t>
            </a:r>
            <a:r>
              <a:rPr lang="ru-RU" sz="2400" dirty="0" smtClean="0">
                <a:latin typeface="Bookman Old Style" pitchFamily="18" charset="0"/>
              </a:rPr>
              <a:t>   Общение с </a:t>
            </a:r>
            <a:r>
              <a:rPr lang="ru-RU" sz="2400" dirty="0" err="1" smtClean="0">
                <a:latin typeface="Bookman Old Style" pitchFamily="18" charset="0"/>
              </a:rPr>
              <a:t>ровестниками</a:t>
            </a:r>
            <a:r>
              <a:rPr lang="ru-RU" sz="2400" dirty="0" smtClean="0">
                <a:latin typeface="Bookman Old Style" pitchFamily="18" charset="0"/>
              </a:rPr>
              <a:t> в подростковом возрасте становится приоритетным, а влияние </a:t>
            </a:r>
            <a:r>
              <a:rPr lang="ru-RU" sz="2400" dirty="0" err="1" smtClean="0">
                <a:latin typeface="Bookman Old Style" pitchFamily="18" charset="0"/>
              </a:rPr>
              <a:t>референтной</a:t>
            </a:r>
            <a:r>
              <a:rPr lang="ru-RU" sz="2400" dirty="0" smtClean="0">
                <a:latin typeface="Bookman Old Style" pitchFamily="18" charset="0"/>
              </a:rPr>
              <a:t> группы – значимым. Беспокойство родителей по поводу общения их ребёнка может приводить к конфликтам из-за различий в восприятии рисков и авторитетов.</a:t>
            </a:r>
          </a:p>
          <a:p>
            <a:r>
              <a:rPr lang="ru-RU" sz="2400" b="1" i="1" dirty="0" smtClean="0">
                <a:latin typeface="Bookman Old Style" pitchFamily="18" charset="0"/>
              </a:rPr>
              <a:t>Первая любовь </a:t>
            </a:r>
            <a:r>
              <a:rPr lang="ru-RU" sz="2400" i="1" dirty="0" smtClean="0">
                <a:latin typeface="Bookman Old Style" pitchFamily="18" charset="0"/>
              </a:rPr>
              <a:t>–</a:t>
            </a:r>
            <a:r>
              <a:rPr lang="ru-RU" sz="2400" b="1" i="1" dirty="0" smtClean="0">
                <a:latin typeface="Bookman Old Style" pitchFamily="18" charset="0"/>
              </a:rPr>
              <a:t> </a:t>
            </a:r>
            <a:r>
              <a:rPr lang="ru-RU" sz="2400" dirty="0" smtClean="0">
                <a:latin typeface="Bookman Old Style" pitchFamily="18" charset="0"/>
              </a:rPr>
              <a:t>естественный этап взросления, который может сопровождаться изменением приоритетов и перераспределением времени. Эмоциональная вовлечённость в отношения иногда приводит к снижению внимания к обязанностям, что вызывает непонимание и недовольство у родителей.</a:t>
            </a:r>
            <a:endParaRPr lang="ru-RU" sz="2400" dirty="0" smtClean="0">
              <a:latin typeface="Bookman Old Style" pitchFamily="18" charset="0"/>
            </a:endParaRPr>
          </a:p>
          <a:p>
            <a:pPr>
              <a:buNone/>
            </a:pPr>
            <a:endParaRPr lang="ru-RU" sz="2400" dirty="0">
              <a:latin typeface="Bookman Old Style" pitchFamily="18" charset="0"/>
            </a:endParaRPr>
          </a:p>
          <a:p>
            <a:pPr>
              <a:buNone/>
            </a:pPr>
            <a:endParaRPr lang="ru-RU" sz="2400" dirty="0" smtClean="0">
              <a:latin typeface="Bookman Old Style" pitchFamily="18" charset="0"/>
            </a:endParaRPr>
          </a:p>
          <a:p>
            <a:pPr>
              <a:buNone/>
            </a:pPr>
            <a:endParaRPr lang="ru-RU" sz="2400" dirty="0" smtClean="0">
              <a:latin typeface="Bookman Old Style" pitchFamily="18" charset="0"/>
            </a:endParaRPr>
          </a:p>
          <a:p>
            <a:pPr>
              <a:buNone/>
            </a:pPr>
            <a:endParaRPr lang="ru-RU" sz="24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568952" cy="65293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Bookman Old Style" pitchFamily="18" charset="0"/>
              </a:rPr>
              <a:t>Ситуация 1 </a:t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>(нарушение доверия)</a:t>
            </a:r>
            <a:br>
              <a:rPr lang="ru-RU" sz="4000" b="1" dirty="0" smtClean="0">
                <a:latin typeface="Bookman Old Style" pitchFamily="18" charset="0"/>
              </a:rPr>
            </a:br>
            <a:endParaRPr lang="ru-RU" sz="4000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600200"/>
            <a:ext cx="4392488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Bookman Old Style" pitchFamily="18" charset="0"/>
              </a:rPr>
              <a:t>Подросток приходит домой позже оговоренного времени. Родители встречают его гневной тирадой: «Опять опоздал! Совсем распустился! Теперь будешь наказан!» Подросток хлопает дверью своей комнаты и отказывается общаться.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4008" y="1600200"/>
            <a:ext cx="4392488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Bookman Old Style" pitchFamily="18" charset="0"/>
              </a:rPr>
              <a:t>Как правильно реагировать на нарушение договорённостей?</a:t>
            </a:r>
          </a:p>
          <a:p>
            <a:r>
              <a:rPr lang="ru-RU" dirty="0" smtClean="0">
                <a:latin typeface="Bookman Old Style" pitchFamily="18" charset="0"/>
              </a:rPr>
              <a:t>Какие альтернативные способы выражения недовольства существуют?</a:t>
            </a:r>
          </a:p>
          <a:p>
            <a:r>
              <a:rPr lang="ru-RU" dirty="0" smtClean="0">
                <a:latin typeface="Bookman Old Style" pitchFamily="18" charset="0"/>
              </a:rPr>
              <a:t>Как сохранить доверительные отношения при обсуждении правил?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Пути решения 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772816"/>
            <a:ext cx="8784976" cy="4323184"/>
          </a:xfrm>
        </p:spPr>
        <p:txBody>
          <a:bodyPr>
            <a:normAutofit fontScale="92500"/>
          </a:bodyPr>
          <a:lstStyle/>
          <a:p>
            <a:r>
              <a:rPr lang="ru-RU" sz="3200" dirty="0" smtClean="0">
                <a:latin typeface="Bookman Old Style" pitchFamily="18" charset="0"/>
              </a:rPr>
              <a:t>Нейтрально обозначить проблему без обвинений;</a:t>
            </a:r>
          </a:p>
          <a:p>
            <a:r>
              <a:rPr lang="ru-RU" sz="3200" dirty="0" smtClean="0">
                <a:latin typeface="Bookman Old Style" pitchFamily="18" charset="0"/>
              </a:rPr>
              <a:t>Выслушать причины опозданий;</a:t>
            </a:r>
          </a:p>
          <a:p>
            <a:r>
              <a:rPr lang="ru-RU" sz="3200" dirty="0" smtClean="0">
                <a:latin typeface="Bookman Old Style" pitchFamily="18" charset="0"/>
              </a:rPr>
              <a:t>Вместе искать компромиссное решение;</a:t>
            </a:r>
          </a:p>
          <a:p>
            <a:r>
              <a:rPr lang="ru-RU" sz="3200" dirty="0" smtClean="0">
                <a:latin typeface="Bookman Old Style" pitchFamily="18" charset="0"/>
              </a:rPr>
              <a:t>Установить систему сигналов о задержках;</a:t>
            </a:r>
          </a:p>
          <a:p>
            <a:r>
              <a:rPr lang="ru-RU" sz="3200" dirty="0" smtClean="0">
                <a:latin typeface="Bookman Old Style" pitchFamily="18" charset="0"/>
              </a:rPr>
              <a:t>Договориться о постепенном увеличении доверия. </a:t>
            </a:r>
            <a:endParaRPr lang="ru-RU" sz="3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227</TotalTime>
  <Words>921</Words>
  <Application>Microsoft Office PowerPoint</Application>
  <PresentationFormat>Экран (4:3)</PresentationFormat>
  <Paragraphs>106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Обычная</vt:lpstr>
      <vt:lpstr>Учимся строить отношения с подростками /тренинг для родителей/</vt:lpstr>
      <vt:lpstr>«Нет, не рождаются трудными дети, просто им вовремя не помогли»  /С.Давидович – белорусский поэт, художник, общественный деятель/ </vt:lpstr>
      <vt:lpstr>Актуальность темы</vt:lpstr>
      <vt:lpstr>Цель тренинга</vt:lpstr>
      <vt:lpstr>Актуальность выбора ситуаций</vt:lpstr>
      <vt:lpstr>Обоснование выбора конкретных  ситуаций</vt:lpstr>
      <vt:lpstr>Обоснование выбора  конкретных ситуаций</vt:lpstr>
      <vt:lpstr>Ситуация 1  (нарушение доверия) </vt:lpstr>
      <vt:lpstr>Пути решения </vt:lpstr>
      <vt:lpstr>Ситуация 2  (конфликт интересов)</vt:lpstr>
      <vt:lpstr>Пути решения </vt:lpstr>
      <vt:lpstr>Ситуация 3  (проблемы с учёбой)</vt:lpstr>
      <vt:lpstr>Пути решения </vt:lpstr>
      <vt:lpstr>Ситуация 4  (общение со сверстниками)</vt:lpstr>
      <vt:lpstr>Пути решения </vt:lpstr>
      <vt:lpstr>Ситуация 5  (первая любовь)</vt:lpstr>
      <vt:lpstr>Пути решения </vt:lpstr>
      <vt:lpstr>Общие принципы решения конфликтов</vt:lpstr>
      <vt:lpstr>Выводы</vt:lpstr>
      <vt:lpstr>Напутствие родителям</vt:lpstr>
      <vt:lpstr>«Ребёнка можно сравнить с зеркалом: он отражает любовь, но не начинает любить первым. Если детей одаривают любовью, они возвращают её. Если им ничего не даётся, им нечего возвращать».  /С.Соловейчик  – советский и российский публицист, преподаватель, теоретик педагогики, журналист/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Учимся строить отношения с подростками</dc:title>
  <dc:creator>izotop-165</dc:creator>
  <cp:lastModifiedBy>izotop-165</cp:lastModifiedBy>
  <cp:revision>26</cp:revision>
  <dcterms:created xsi:type="dcterms:W3CDTF">2026-02-19T02:17:49Z</dcterms:created>
  <dcterms:modified xsi:type="dcterms:W3CDTF">2026-02-19T06:05:45Z</dcterms:modified>
</cp:coreProperties>
</file>