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2" r:id="rId1"/>
  </p:sldMasterIdLst>
  <p:notesMasterIdLst>
    <p:notesMasterId r:id="rId11"/>
  </p:notesMasterIdLst>
  <p:sldIdLst>
    <p:sldId id="276" r:id="rId2"/>
    <p:sldId id="257" r:id="rId3"/>
    <p:sldId id="271" r:id="rId4"/>
    <p:sldId id="272" r:id="rId5"/>
    <p:sldId id="273" r:id="rId6"/>
    <p:sldId id="274" r:id="rId7"/>
    <p:sldId id="275" r:id="rId8"/>
    <p:sldId id="264" r:id="rId9"/>
    <p:sldId id="267" r:id="rId10"/>
  </p:sldIdLst>
  <p:sldSz cx="9144000" cy="5143500" type="screen16x9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Wingdings 2" pitchFamily="18" charset="2"/>
      <p:regular r:id="rId16"/>
    </p:embeddedFont>
    <p:embeddedFont>
      <p:font typeface="Bahnschrift" charset="0"/>
      <p:regular r:id="rId17"/>
      <p:bold r:id="rId18"/>
    </p:embeddedFont>
    <p:embeddedFont>
      <p:font typeface="Constantia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F932926-1CC8-4C77-A259-14CF0CE33806}">
  <a:tblStyle styleId="{7F932926-1CC8-4C77-A259-14CF0CE338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4A209F9-0C85-475E-A329-9FECAA2D3F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90" y="-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4477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>
            <a:off x="309563" y="0"/>
            <a:ext cx="8534400" cy="510779"/>
          </a:xfrm>
          <a:prstGeom prst="parallelogram">
            <a:avLst>
              <a:gd name="adj" fmla="val 1001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0" dirty="0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>
            <a:off x="1" y="0"/>
            <a:ext cx="688975" cy="510779"/>
          </a:xfrm>
          <a:prstGeom prst="parallelogram">
            <a:avLst>
              <a:gd name="adj" fmla="val 1001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0" dirty="0">
              <a:solidFill>
                <a:prstClr val="white"/>
              </a:solidFill>
            </a:endParaRPr>
          </a:p>
        </p:txBody>
      </p:sp>
      <p:sp>
        <p:nvSpPr>
          <p:cNvPr id="5" name="Параллелограмм 4"/>
          <p:cNvSpPr/>
          <p:nvPr userDrawn="1"/>
        </p:nvSpPr>
        <p:spPr>
          <a:xfrm>
            <a:off x="8455026" y="0"/>
            <a:ext cx="688975" cy="510779"/>
          </a:xfrm>
          <a:prstGeom prst="parallelogram">
            <a:avLst>
              <a:gd name="adj" fmla="val 1001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0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89488" y="1"/>
            <a:ext cx="7811844" cy="351762"/>
          </a:xfrm>
          <a:prstGeom prst="rect">
            <a:avLst/>
          </a:prstGeom>
        </p:spPr>
        <p:txBody>
          <a:bodyPr lIns="0" tIns="135000" rIns="0" bIns="0" rtlCol="0" anchor="t">
            <a:sp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0161495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58140" y="853523"/>
            <a:ext cx="7980218" cy="2162809"/>
          </a:xfrm>
          <a:prstGeom prst="rect">
            <a:avLst/>
          </a:prstGeom>
        </p:spPr>
        <p:txBody>
          <a:bodyPr vert="horz" lIns="68579" tIns="80998" rIns="68579" bIns="34289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</a:rPr>
              <a:t>Роль философских знаний 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о человеке и обществе в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формировании мировоззрения и 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профессиональных качеств 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военнослужащего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1"/>
          <p:cNvSpPr txBox="1">
            <a:spLocks/>
          </p:cNvSpPr>
          <p:nvPr/>
        </p:nvSpPr>
        <p:spPr>
          <a:xfrm>
            <a:off x="4845132" y="3289465"/>
            <a:ext cx="3740727" cy="14205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Докладчик: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Лапсарь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А. А.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2000" i="1" kern="1200" dirty="0" smtClean="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rPr>
              <a:t>Научный руководитель: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Лаврикова Н.И.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219" y="546189"/>
            <a:ext cx="90007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АКТУАЛЬНОСТЬ ТЕМЫ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Философия формирует целостное мировоззрение, необходимое для </a:t>
            </a:r>
            <a:r>
              <a:rPr lang="ru-RU" dirty="0" smtClean="0"/>
              <a:t>принятия ответственных профессиональных решений в условиях стресса и неопределённости. Понимание природы человека и общества помогает военнослужащему осознавать свою роль,             миссию и моральную ответственность. Философские знания развивают критическое мышление, этические ориентиры и стратегическое видение качества выполненной задачи, важные для командира </a:t>
            </a:r>
          </a:p>
          <a:p>
            <a:pPr algn="just"/>
            <a:r>
              <a:rPr lang="ru-RU" dirty="0" smtClean="0"/>
              <a:t>и подчинённого.В эпоху гибридных угроз и информационных войн мировоззрение становится элементом национальной безопасности.</a:t>
            </a:r>
          </a:p>
          <a:p>
            <a:pPr algn="just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Целью сообщения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показать влияние философских знаний на формирование мировоззрения и профессиональных качеств военнослужащих..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46318" y="2854810"/>
            <a:ext cx="65280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Задачи</a:t>
            </a:r>
            <a:r>
              <a:rPr lang="en-US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Рассмотреть </a:t>
            </a:r>
            <a:r>
              <a:rPr lang="ru-RU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ключевые философские концепции о природе человека и устройстве </a:t>
            </a:r>
            <a: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общества.</a:t>
            </a:r>
          </a:p>
          <a:p>
            <a:pPr marL="228600" indent="-228600">
              <a:buFont typeface="+mj-lt"/>
              <a:buAutoNum type="arabicPeriod"/>
            </a:pPr>
            <a: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Проанализировать </a:t>
            </a:r>
            <a:r>
              <a:rPr lang="ru-RU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их связь с военной этикой, дисциплиной и кодексом </a:t>
            </a:r>
            <a: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чести.</a:t>
            </a:r>
          </a:p>
          <a:p>
            <a:pPr marL="228600" indent="-228600">
              <a:buFont typeface="+mj-lt"/>
              <a:buAutoNum type="arabicPeriod"/>
            </a:pPr>
            <a: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Показать </a:t>
            </a:r>
            <a:r>
              <a:rPr lang="ru-RU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практическое применение философских идей в системе военной подготовки и </a:t>
            </a:r>
            <a: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воспитания.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Обозначить </a:t>
            </a:r>
            <a:r>
              <a:rPr lang="ru-RU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пути интеграции философии </a:t>
            </a:r>
            <a: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профессиональное развитие военнослужащих.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79" y="2926700"/>
            <a:ext cx="2181421" cy="206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8"/>
          <p:cNvSpPr txBox="1">
            <a:spLocks noGrp="1"/>
          </p:cNvSpPr>
          <p:nvPr/>
        </p:nvSpPr>
        <p:spPr bwMode="auto">
          <a:xfrm>
            <a:off x="8297863" y="4862514"/>
            <a:ext cx="1889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4290" rIns="0" bIns="3429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FontAwesome"/>
                <a:cs typeface="FontAwesome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FontAwesome"/>
                <a:cs typeface="FontAwesome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FontAwesome"/>
                <a:cs typeface="FontAwesome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FontAwesome"/>
                <a:cs typeface="FontAwesome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FontAwesome"/>
                <a:cs typeface="FontAwesome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DF47AFCB-6C2B-43F6-8AAE-CEFEF75A0F95}" type="slidenum">
              <a:rPr lang="ru-RU" altLang="ru-RU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9401" y="-80963"/>
            <a:ext cx="8269288" cy="505650"/>
          </a:xfrm>
        </p:spPr>
        <p:txBody>
          <a:bodyPr/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Мировоззрение: определение и структура</a:t>
            </a:r>
            <a:endParaRPr lang="ru-RU" sz="2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2504" y="697750"/>
            <a:ext cx="5382022" cy="13003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Мировоззрение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система взглядов на мир, место человека в нём, смысл жизни и деятельности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военнослужащего мировоззрение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основа морально‑психологической устойчивости.</a:t>
            </a:r>
          </a:p>
          <a:p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253" y="1887604"/>
            <a:ext cx="5177641" cy="154657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Компоненты:</a:t>
            </a:r>
            <a:endParaRPr lang="en-US" sz="16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Познавательный (знания)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Ценностно‑нормативный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(идеалы,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нормы)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Эмоционально‑волевой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(убеждения,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чувства)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Практический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готовность действовать)</a:t>
            </a:r>
          </a:p>
          <a:p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vsluh.ru/upload/iblock/aa7/ue7sctq5b3gw1wta2870cbfjnb9wkvis.jpeg"/>
          <p:cNvPicPr>
            <a:picLocks noChangeAspect="1" noChangeArrowheads="1"/>
          </p:cNvPicPr>
          <p:nvPr/>
        </p:nvPicPr>
        <p:blipFill>
          <a:blip r:embed="rId2"/>
          <a:srcRect t="17829"/>
          <a:stretch>
            <a:fillRect/>
          </a:stretch>
        </p:blipFill>
        <p:spPr bwMode="auto">
          <a:xfrm>
            <a:off x="337894" y="3241965"/>
            <a:ext cx="3802485" cy="17575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097980" y="1489899"/>
            <a:ext cx="3046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rgbClr val="0000FF"/>
                </a:solidFill>
              </a:rPr>
              <a:t>Вильгельм </a:t>
            </a:r>
            <a:r>
              <a:rPr lang="ru-RU" sz="1200" b="1" dirty="0" err="1" smtClean="0">
                <a:solidFill>
                  <a:srgbClr val="0000FF"/>
                </a:solidFill>
              </a:rPr>
              <a:t>Дильтей</a:t>
            </a:r>
            <a:r>
              <a:rPr lang="ru-RU" sz="1200" dirty="0" smtClean="0"/>
              <a:t>  - </a:t>
            </a:r>
          </a:p>
          <a:p>
            <a:pPr algn="r"/>
            <a:r>
              <a:rPr lang="ru-RU" sz="1200" dirty="0" smtClean="0"/>
              <a:t>представитель философии жизни</a:t>
            </a:r>
            <a:endParaRPr lang="ru-RU" sz="1200" dirty="0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l="12175" r="11402" b="19818"/>
          <a:stretch>
            <a:fillRect/>
          </a:stretch>
        </p:blipFill>
        <p:spPr bwMode="auto">
          <a:xfrm>
            <a:off x="5522702" y="629391"/>
            <a:ext cx="913726" cy="131816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472052" y="669659"/>
            <a:ext cx="26719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i="1" dirty="0" smtClean="0"/>
              <a:t>Знание жизни отличается от научного знания и представляет собой «строго определённую </a:t>
            </a:r>
            <a:r>
              <a:rPr lang="ru-RU" sz="1000" b="1" i="1" dirty="0" smtClean="0">
                <a:solidFill>
                  <a:schemeClr val="accent5">
                    <a:lumMod val="75000"/>
                  </a:schemeClr>
                </a:solidFill>
              </a:rPr>
              <a:t>систему отношений</a:t>
            </a:r>
            <a:r>
              <a:rPr lang="ru-RU" sz="1000" i="1" dirty="0" smtClean="0"/>
              <a:t>, в которой наше Я связано с другими людьми и предметами внешнего мира»</a:t>
            </a:r>
            <a:endParaRPr lang="ru-RU" sz="10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07678" y="3046410"/>
            <a:ext cx="2636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rgbClr val="0000FF"/>
                </a:solidFill>
              </a:rPr>
              <a:t>Иван Иванович Лапшин</a:t>
            </a:r>
            <a:r>
              <a:rPr lang="ru-RU" sz="1200" dirty="0" smtClean="0"/>
              <a:t> - представитель неокантианства</a:t>
            </a:r>
            <a:endParaRPr lang="ru-RU" sz="1200" dirty="0"/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4"/>
          <a:srcRect l="54279" r="19690" b="37581"/>
          <a:stretch>
            <a:fillRect/>
          </a:stretch>
        </p:blipFill>
        <p:spPr bwMode="auto">
          <a:xfrm>
            <a:off x="5522026" y="2153931"/>
            <a:ext cx="914400" cy="130179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460177" y="2034478"/>
            <a:ext cx="26838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i="1" dirty="0" smtClean="0">
                <a:solidFill>
                  <a:schemeClr val="accent5">
                    <a:lumMod val="75000"/>
                  </a:schemeClr>
                </a:solidFill>
              </a:rPr>
              <a:t>Системность мировоззрения </a:t>
            </a:r>
            <a:r>
              <a:rPr lang="ru-RU" sz="1000" i="1" dirty="0" smtClean="0"/>
              <a:t>и свобода от внутренних противоречий достигаются путём значительных усилий мысли, многолетнего изучения законов познающего духа и действительности</a:t>
            </a:r>
            <a:endParaRPr lang="ru-RU" sz="10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614555" y="3805587"/>
            <a:ext cx="25294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i="1" dirty="0" smtClean="0">
                <a:solidFill>
                  <a:schemeClr val="accent5">
                    <a:lumMod val="75000"/>
                  </a:schemeClr>
                </a:solidFill>
              </a:rPr>
              <a:t>Мировоззрение средних веков </a:t>
            </a:r>
            <a:r>
              <a:rPr lang="ru-RU" sz="1000" i="1" dirty="0" smtClean="0"/>
              <a:t>было по преимуществу теологическим</a:t>
            </a:r>
            <a:endParaRPr lang="ru-RU" sz="10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519552" y="4233098"/>
            <a:ext cx="2624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rgbClr val="0000FF"/>
                </a:solidFill>
              </a:rPr>
              <a:t>Фридрих Энгельс</a:t>
            </a:r>
            <a:r>
              <a:rPr lang="ru-RU" sz="1200" dirty="0" smtClean="0"/>
              <a:t> -</a:t>
            </a:r>
          </a:p>
          <a:p>
            <a:pPr algn="r"/>
            <a:r>
              <a:rPr lang="ru-RU" sz="1200" dirty="0" smtClean="0"/>
              <a:t>один из основоположников марксизма</a:t>
            </a:r>
            <a:endParaRPr lang="ru-RU" sz="1200" dirty="0"/>
          </a:p>
        </p:txBody>
      </p:sp>
      <p:pic>
        <p:nvPicPr>
          <p:cNvPr id="1032" name="Picture 8" descr="https://yastatic.net/naydex/yandex-search/dUeM11980/cffd4dF4_UwM/bt_ljIkKZ0uquwl9x6pR60zh2vz0qHUYktmx-A2BzqE0bvB-WgK2uYPIMDX2TA489DOHBFIaaBhLPiVAiQzeP4q-d15P-KUpbKm7_1V44f-44Krr9y"/>
          <p:cNvPicPr>
            <a:picLocks noChangeAspect="1" noChangeArrowheads="1"/>
          </p:cNvPicPr>
          <p:nvPr/>
        </p:nvPicPr>
        <p:blipFill>
          <a:blip r:embed="rId5">
            <a:lum bright="3000"/>
          </a:blip>
          <a:srcRect l="10059" r="14659" b="17937"/>
          <a:stretch>
            <a:fillRect/>
          </a:stretch>
        </p:blipFill>
        <p:spPr bwMode="auto">
          <a:xfrm>
            <a:off x="5533901" y="3676938"/>
            <a:ext cx="902525" cy="1310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89783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9401" y="-80963"/>
            <a:ext cx="8269288" cy="505650"/>
          </a:xfrm>
        </p:spPr>
        <p:txBody>
          <a:bodyPr/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Философские концепции человека</a:t>
            </a:r>
            <a:endParaRPr lang="ru-RU" sz="2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033153"/>
            <a:ext cx="5308270" cy="20082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00FF"/>
                </a:solidFill>
              </a:rPr>
              <a:t>Античность:</a:t>
            </a:r>
            <a:r>
              <a:rPr lang="ru-RU" sz="1800" dirty="0">
                <a:solidFill>
                  <a:schemeClr val="tx1"/>
                </a:solidFill>
              </a:rPr>
              <a:t> человек как часть Космоса (Платон, Аристотель)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00FF"/>
                </a:solidFill>
              </a:rPr>
              <a:t>эпоха Средневековья: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человек как образ и подобие Бога (Августин, Фома Аквинский)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00FF"/>
                </a:solidFill>
              </a:rPr>
              <a:t>Новое время</a:t>
            </a:r>
            <a:r>
              <a:rPr lang="ru-RU" sz="1800" dirty="0">
                <a:solidFill>
                  <a:schemeClr val="tx1"/>
                </a:solidFill>
              </a:rPr>
              <a:t>: человек‑разум (Декарт, Кант)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00FF"/>
                </a:solidFill>
              </a:rPr>
              <a:t>XX век</a:t>
            </a:r>
            <a:r>
              <a:rPr lang="ru-RU" sz="1800" dirty="0">
                <a:solidFill>
                  <a:schemeClr val="tx1"/>
                </a:solidFill>
              </a:rPr>
              <a:t>: человек как существо, делающее выбор (экзистенциализм: Сартр, Камю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rcRect t="14332"/>
          <a:stretch>
            <a:fillRect/>
          </a:stretch>
        </p:blipFill>
        <p:spPr>
          <a:xfrm>
            <a:off x="5597280" y="1151906"/>
            <a:ext cx="3135986" cy="157166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5632" y="4638548"/>
            <a:ext cx="8918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  Платон       Аристотель       Августин   Фома Аквинский    Декарт        Кант            Сартр        Камю</a:t>
            </a:r>
            <a:endParaRPr lang="ru-RU" b="1" dirty="0"/>
          </a:p>
        </p:txBody>
      </p:sp>
      <p:pic>
        <p:nvPicPr>
          <p:cNvPr id="30731" name="Picture 11" descr="Picture background"/>
          <p:cNvPicPr>
            <a:picLocks noChangeAspect="1" noChangeArrowheads="1"/>
          </p:cNvPicPr>
          <p:nvPr/>
        </p:nvPicPr>
        <p:blipFill>
          <a:blip r:embed="rId3"/>
          <a:srcRect l="3061" r="12736" b="64893"/>
          <a:stretch>
            <a:fillRect/>
          </a:stretch>
        </p:blipFill>
        <p:spPr bwMode="auto">
          <a:xfrm>
            <a:off x="166253" y="3206339"/>
            <a:ext cx="2481583" cy="135378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0" y="55006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Философские концепции человека разнообразны и отражают разные подходы к пониманию его сущности, места в мире и роли в обществе. Они формировались в разные исторические периоды и в разных культурных контекстах.</a:t>
            </a:r>
            <a:endParaRPr lang="ru-RU" sz="1200" b="1" dirty="0"/>
          </a:p>
        </p:txBody>
      </p:sp>
      <p:pic>
        <p:nvPicPr>
          <p:cNvPr id="30733" name="Picture 13" descr="Picture background"/>
          <p:cNvPicPr>
            <a:picLocks noChangeAspect="1" noChangeArrowheads="1"/>
          </p:cNvPicPr>
          <p:nvPr/>
        </p:nvPicPr>
        <p:blipFill>
          <a:blip r:embed="rId4"/>
          <a:srcRect l="13007" t="14257" r="33504" b="3603"/>
          <a:stretch>
            <a:fillRect/>
          </a:stretch>
        </p:blipFill>
        <p:spPr bwMode="auto">
          <a:xfrm>
            <a:off x="2743200" y="3206338"/>
            <a:ext cx="1199408" cy="1353787"/>
          </a:xfrm>
          <a:prstGeom prst="rect">
            <a:avLst/>
          </a:prstGeom>
          <a:noFill/>
        </p:spPr>
      </p:pic>
      <p:pic>
        <p:nvPicPr>
          <p:cNvPr id="30735" name="Picture 15" descr="Picture background"/>
          <p:cNvPicPr>
            <a:picLocks noChangeAspect="1" noChangeArrowheads="1"/>
          </p:cNvPicPr>
          <p:nvPr/>
        </p:nvPicPr>
        <p:blipFill>
          <a:blip r:embed="rId5"/>
          <a:srcRect t="1681" r="10112" b="3314"/>
          <a:stretch>
            <a:fillRect/>
          </a:stretch>
        </p:blipFill>
        <p:spPr bwMode="auto">
          <a:xfrm>
            <a:off x="3940948" y="3206338"/>
            <a:ext cx="1236694" cy="1353787"/>
          </a:xfrm>
          <a:prstGeom prst="rect">
            <a:avLst/>
          </a:prstGeom>
          <a:noFill/>
        </p:spPr>
      </p:pic>
      <p:pic>
        <p:nvPicPr>
          <p:cNvPr id="30737" name="Picture 17" descr="Picture background"/>
          <p:cNvPicPr>
            <a:picLocks noChangeAspect="1" noChangeArrowheads="1"/>
          </p:cNvPicPr>
          <p:nvPr/>
        </p:nvPicPr>
        <p:blipFill>
          <a:blip r:embed="rId6"/>
          <a:srcRect l="23414" r="52848" b="36041"/>
          <a:stretch>
            <a:fillRect/>
          </a:stretch>
        </p:blipFill>
        <p:spPr bwMode="auto">
          <a:xfrm>
            <a:off x="5296395" y="3204180"/>
            <a:ext cx="902525" cy="1367820"/>
          </a:xfrm>
          <a:prstGeom prst="rect">
            <a:avLst/>
          </a:prstGeom>
          <a:noFill/>
        </p:spPr>
      </p:pic>
      <p:pic>
        <p:nvPicPr>
          <p:cNvPr id="30739" name="Picture 19" descr="Picture background"/>
          <p:cNvPicPr>
            <a:picLocks noChangeAspect="1" noChangeArrowheads="1"/>
          </p:cNvPicPr>
          <p:nvPr/>
        </p:nvPicPr>
        <p:blipFill>
          <a:blip r:embed="rId7"/>
          <a:srcRect l="10805"/>
          <a:stretch>
            <a:fillRect/>
          </a:stretch>
        </p:blipFill>
        <p:spPr bwMode="auto">
          <a:xfrm>
            <a:off x="6187044" y="3202823"/>
            <a:ext cx="914400" cy="1369177"/>
          </a:xfrm>
          <a:prstGeom prst="rect">
            <a:avLst/>
          </a:prstGeom>
          <a:noFill/>
        </p:spPr>
      </p:pic>
      <p:pic>
        <p:nvPicPr>
          <p:cNvPr id="30743" name="Picture 23" descr="Picture background"/>
          <p:cNvPicPr>
            <a:picLocks noChangeAspect="1" noChangeArrowheads="1"/>
          </p:cNvPicPr>
          <p:nvPr/>
        </p:nvPicPr>
        <p:blipFill>
          <a:blip r:embed="rId8"/>
          <a:srcRect l="25495" r="40652" b="23809"/>
          <a:stretch>
            <a:fillRect/>
          </a:stretch>
        </p:blipFill>
        <p:spPr bwMode="auto">
          <a:xfrm>
            <a:off x="7184572" y="3200749"/>
            <a:ext cx="1056903" cy="1371251"/>
          </a:xfrm>
          <a:prstGeom prst="rect">
            <a:avLst/>
          </a:prstGeom>
          <a:noFill/>
        </p:spPr>
      </p:pic>
      <p:pic>
        <p:nvPicPr>
          <p:cNvPr id="30745" name="Picture 25" descr="Picture background"/>
          <p:cNvPicPr>
            <a:picLocks noChangeAspect="1" noChangeArrowheads="1"/>
          </p:cNvPicPr>
          <p:nvPr/>
        </p:nvPicPr>
        <p:blipFill>
          <a:blip r:embed="rId9"/>
          <a:srcRect l="38594" t="3436" r="9735" b="28728"/>
          <a:stretch>
            <a:fillRect/>
          </a:stretch>
        </p:blipFill>
        <p:spPr bwMode="auto">
          <a:xfrm>
            <a:off x="8182098" y="3194462"/>
            <a:ext cx="819398" cy="1377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21084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9401" y="-80963"/>
            <a:ext cx="8269288" cy="444095"/>
          </a:xfrm>
        </p:spPr>
        <p:txBody>
          <a:bodyPr/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 Взгляды философов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уроки для военной службы</a:t>
            </a:r>
            <a:endParaRPr lang="ru-RU" sz="20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00" y="843148"/>
            <a:ext cx="5146675" cy="42550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Платон («Государство»)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воины‑стражи как опора идеального государства, воспитываемые в духе добродетели и дисциплины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Т.Гоббс</a:t>
            </a:r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(«Левиафан»)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необходимость сильной власти для предотвращения «войны всех против всех», приоритет порядка и безопасности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Ж.-Ж. Руссо</a:t>
            </a:r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(«Об общественном договоре»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): гражданская добродетель и общая воля — основа легитимности власти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долга перед Отечеством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Г.Гегель</a:t>
            </a:r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(«Философия права»)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государство как воплощение нравственной идеи, служение которому — высшая форма самореализации личности.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2" name="Picture 8" descr="Picture background"/>
          <p:cNvPicPr>
            <a:picLocks noChangeAspect="1" noChangeArrowheads="1"/>
          </p:cNvPicPr>
          <p:nvPr/>
        </p:nvPicPr>
        <p:blipFill>
          <a:blip r:embed="rId2"/>
          <a:srcRect t="1975"/>
          <a:stretch>
            <a:fillRect/>
          </a:stretch>
        </p:blipFill>
        <p:spPr bwMode="auto">
          <a:xfrm>
            <a:off x="5426864" y="629392"/>
            <a:ext cx="1674580" cy="228006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1754" name="AutoShape 10" descr="Левиафан. С комментариями и иллюстрациями | Гоббс Томас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6" name="Picture 12" descr="Picture background"/>
          <p:cNvPicPr>
            <a:picLocks noChangeAspect="1" noChangeArrowheads="1"/>
          </p:cNvPicPr>
          <p:nvPr/>
        </p:nvPicPr>
        <p:blipFill>
          <a:blip r:embed="rId3"/>
          <a:srcRect l="13351" r="14110"/>
          <a:stretch>
            <a:fillRect/>
          </a:stretch>
        </p:blipFill>
        <p:spPr bwMode="auto">
          <a:xfrm>
            <a:off x="7303325" y="639933"/>
            <a:ext cx="1448790" cy="221014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1758" name="Picture 14" descr="Picture background"/>
          <p:cNvPicPr>
            <a:picLocks noChangeAspect="1" noChangeArrowheads="1"/>
          </p:cNvPicPr>
          <p:nvPr/>
        </p:nvPicPr>
        <p:blipFill>
          <a:blip r:embed="rId4"/>
          <a:srcRect l="27589" r="28419"/>
          <a:stretch>
            <a:fillRect/>
          </a:stretch>
        </p:blipFill>
        <p:spPr bwMode="auto">
          <a:xfrm>
            <a:off x="5557651" y="2887579"/>
            <a:ext cx="1520043" cy="225592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1760" name="Picture 16" descr="Picture background"/>
          <p:cNvPicPr>
            <a:picLocks noChangeAspect="1" noChangeArrowheads="1"/>
          </p:cNvPicPr>
          <p:nvPr/>
        </p:nvPicPr>
        <p:blipFill>
          <a:blip r:embed="rId5"/>
          <a:srcRect l="27866" r="27607"/>
          <a:stretch>
            <a:fillRect/>
          </a:stretch>
        </p:blipFill>
        <p:spPr bwMode="auto">
          <a:xfrm>
            <a:off x="7306410" y="2897578"/>
            <a:ext cx="1400054" cy="224592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0074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9401" y="-80963"/>
            <a:ext cx="8269288" cy="444095"/>
          </a:xfrm>
        </p:spPr>
        <p:txBody>
          <a:bodyPr/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Особенности мировоззрения воина</a:t>
            </a:r>
            <a:endParaRPr lang="ru-RU" sz="20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380932"/>
            <a:ext cx="5452755" cy="376256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Ключевые </a:t>
            </a:r>
            <a:r>
              <a:rPr lang="ru-RU" sz="1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элементы: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Патриотизм и верность Отечеству</a:t>
            </a: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— любовь к Родине, готовность её защищать.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Чувство долга и дисциплины</a:t>
            </a: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— осознание ответственности перед государством и обществом.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Готовность к самопожертвованию</a:t>
            </a: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— способность поставить интересы общества выше личных.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Коллективизм и товарищество</a:t>
            </a: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— взаимовыручка, сплочённость, «чувство локтя».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Понимание справедливости и законности</a:t>
            </a: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— соблюдение законов, уставов, международного гуманитарного права.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Профессиональная честь</a:t>
            </a: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— гордость за принадлежность к вооружённым силам, соблюдение кодекса чести.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ru-RU" sz="1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756" y="681587"/>
            <a:ext cx="87164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lvl="0" indent="-257175" algn="ctr"/>
            <a:r>
              <a:rPr lang="ru-RU" sz="1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Мировоззрение военнослужащего имеет специфические черты, обусловленные характером военной службы</a:t>
            </a:r>
            <a:endParaRPr lang="ru-RU" sz="15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l="4651" t="6226" r="4808" b="3361"/>
          <a:stretch>
            <a:fillRect/>
          </a:stretch>
        </p:blipFill>
        <p:spPr bwMode="auto">
          <a:xfrm>
            <a:off x="5092172" y="1330771"/>
            <a:ext cx="4006983" cy="2694963"/>
          </a:xfrm>
          <a:prstGeom prst="rect">
            <a:avLst/>
          </a:prstGeom>
          <a:noFill/>
        </p:spPr>
      </p:pic>
      <p:pic>
        <p:nvPicPr>
          <p:cNvPr id="32772" name="Picture 4" descr="Picture backgroun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2722" y="4087066"/>
            <a:ext cx="1529372" cy="1056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79128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9401" y="-80963"/>
            <a:ext cx="8269288" cy="444095"/>
          </a:xfrm>
        </p:spPr>
        <p:txBody>
          <a:bodyPr/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Какие качества развивает философия?</a:t>
            </a:r>
            <a:endParaRPr lang="ru-RU" sz="20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37324149"/>
              </p:ext>
            </p:extLst>
          </p:nvPr>
        </p:nvGraphicFramePr>
        <p:xfrm>
          <a:off x="475012" y="819397"/>
          <a:ext cx="8336478" cy="3978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793"/>
                <a:gridCol w="3431969"/>
                <a:gridCol w="3360716"/>
              </a:tblGrid>
              <a:tr h="397037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Качество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Как философия помогает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Конкретные примеры применения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</a:tr>
              <a:tr h="67225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Критическое мышление</a:t>
                      </a:r>
                    </a:p>
                  </a:txBody>
                  <a:tcPr marL="68580" marR="1143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учит анализировать ситуацию, видеть причинно‑следственные связи, </a:t>
                      </a:r>
                    </a:p>
                  </a:txBody>
                  <a:tcPr marL="114300" marR="1143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анализ 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обстановки, выявление дезинформации</a:t>
                      </a:r>
                    </a:p>
                  </a:txBody>
                  <a:tcPr marL="114300" marR="114300" marT="38100" marB="38100" anchor="ctr"/>
                </a:tc>
              </a:tr>
              <a:tr h="826078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Моральная устойчивость</a:t>
                      </a:r>
                    </a:p>
                  </a:txBody>
                  <a:tcPr marL="68580" marR="1143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даёт систему ценностей, помогает делать нравственный выбор в сложных ситуациях</a:t>
                      </a:r>
                    </a:p>
                  </a:txBody>
                  <a:tcPr marL="114300" marR="1143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соблюдение международного гуманитарного </a:t>
                      </a: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права, 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взаимодействие с гражданским населением</a:t>
                      </a:r>
                    </a:p>
                  </a:txBody>
                  <a:tcPr marL="114300" marR="114300" marT="38100" marB="38100" anchor="ctr"/>
                </a:tc>
              </a:tr>
              <a:tr h="67225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Стратегическое мышление</a:t>
                      </a:r>
                    </a:p>
                  </a:txBody>
                  <a:tcPr marL="68580" marR="1143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развивает способность видеть перспективу, планировать, учитывать </a:t>
                      </a: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последствия</a:t>
                      </a:r>
                      <a:endParaRPr lang="ru-RU" sz="12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Arial" pitchFamily="34" charset="0"/>
                          <a:cs typeface="Arial" pitchFamily="34" charset="0"/>
                        </a:rPr>
                        <a:t>планирование операций, оценка рисков, прогнозирование действий противника</a:t>
                      </a:r>
                    </a:p>
                  </a:txBody>
                  <a:tcPr marL="114300" marR="114300" marT="38100" marB="38100" anchor="ctr"/>
                </a:tc>
              </a:tr>
              <a:tr h="738351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Адаптивность</a:t>
                      </a:r>
                    </a:p>
                  </a:txBody>
                  <a:tcPr marL="68580" marR="1143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учит гибкости мышления, готовности к изменениям, способности быстро перестраиваться</a:t>
                      </a:r>
                    </a:p>
                  </a:txBody>
                  <a:tcPr marL="114300" marR="1143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действия в нестандартных ситуациях, реагирование на изменение обстановки</a:t>
                      </a:r>
                    </a:p>
                  </a:txBody>
                  <a:tcPr marL="114300" marR="114300" marT="38100" marB="38100" anchor="ctr"/>
                </a:tc>
              </a:tr>
              <a:tr h="67225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Способность к самоанализу</a:t>
                      </a:r>
                    </a:p>
                  </a:txBody>
                  <a:tcPr marL="68580" marR="1143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развивает рефлексию, осознание своих сильных и слабых сторон</a:t>
                      </a:r>
                    </a:p>
                  </a:txBody>
                  <a:tcPr marL="114300" marR="1143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анализ собственных действий, извлечение уроков из ошибок, профессиональный рост</a:t>
                      </a:r>
                    </a:p>
                  </a:txBody>
                  <a:tcPr marL="114300" marR="114300" marT="38100" marB="3810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47593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5411" y="401240"/>
            <a:ext cx="1957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Bahnschrift" panose="020B0502040204020203" pitchFamily="34" charset="0"/>
              </a:rPr>
              <a:t>Заключение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503" y="926756"/>
            <a:ext cx="9001497" cy="1780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Философия формирует целостное мировоззрение военнослужащего.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Развивает ключевые профессиональные качества: мышление, мораль, адаптивность.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Помогает осмыслить место армии в обществе и роль воина в истории.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Даёт инструменты для принятия решений в сложных ситуациях.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Необходима для подготовки современного профессионала.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5642" y="3630168"/>
            <a:ext cx="6139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«Знание философии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роскошь,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элемент боевой готовности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</a:t>
            </a:r>
            <a:endParaRPr lang="ru-RU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ir.ozone.ru/s3/multimedia-1-q/7390301102.jpg"/>
          <p:cNvPicPr>
            <a:picLocks noChangeAspect="1" noChangeArrowheads="1"/>
          </p:cNvPicPr>
          <p:nvPr/>
        </p:nvPicPr>
        <p:blipFill>
          <a:blip r:embed="rId2"/>
          <a:srcRect l="36501" t="23559" r="30603" b="34244"/>
          <a:stretch>
            <a:fillRect/>
          </a:stretch>
        </p:blipFill>
        <p:spPr bwMode="auto">
          <a:xfrm>
            <a:off x="6709558" y="2074678"/>
            <a:ext cx="2280062" cy="292483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689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9655" y="749148"/>
            <a:ext cx="5247824" cy="4123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362</TotalTime>
  <Words>474</Words>
  <Application>Microsoft Office PowerPoint</Application>
  <PresentationFormat>Экран (16:9)</PresentationFormat>
  <Paragraphs>87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Times New Roman</vt:lpstr>
      <vt:lpstr>Wingdings 2</vt:lpstr>
      <vt:lpstr>FontAwesome</vt:lpstr>
      <vt:lpstr>Wingdings</vt:lpstr>
      <vt:lpstr>Bahnschrift</vt:lpstr>
      <vt:lpstr>Constantia</vt:lpstr>
      <vt:lpstr>Поток</vt:lpstr>
      <vt:lpstr>Слайд 1</vt:lpstr>
      <vt:lpstr>Слайд 2</vt:lpstr>
      <vt:lpstr>Мировоззрение: определение и структура</vt:lpstr>
      <vt:lpstr>Философские концепции человека</vt:lpstr>
      <vt:lpstr> Взгляды философов : уроки для военной службы</vt:lpstr>
      <vt:lpstr>Особенности мировоззрения воина</vt:lpstr>
      <vt:lpstr>Какие качества развивает философия?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atemi</dc:creator>
  <cp:lastModifiedBy>User</cp:lastModifiedBy>
  <cp:revision>41</cp:revision>
  <dcterms:modified xsi:type="dcterms:W3CDTF">2026-05-15T17:03:00Z</dcterms:modified>
</cp:coreProperties>
</file>