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CFDA7-54C2-4EB9-84C4-5E534C8D114B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67C66-3AC9-4A50-88CD-56E696DDE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4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67C66-3AC9-4A50-88CD-56E696DDE3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58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67C66-3AC9-4A50-88CD-56E696DDE39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68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0435" y="1743341"/>
            <a:ext cx="59820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Применение  игровых технологий  на  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уроках 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физической  культуры 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</a:b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в  5-х классах </a:t>
            </a:r>
            <a:r>
              <a:rPr lang="en-US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МБОУ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гимназии №2</a:t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</a:b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Учитель физической культуры: </a:t>
            </a:r>
            <a:endParaRPr lang="en-US" sz="2800" dirty="0" smtClean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Баева 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Ирина В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икторовна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</a:b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МБОУ гимназия №2, город Сургут, Тюменская область, 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ХМАО-Югра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endParaRPr lang="ru-RU" sz="2800" dirty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  <a:cs typeface="Microsoft Uighur" panose="02000000000000000000" pitchFamily="2" charset="-78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  <a:cs typeface="Microsoft Uighur" panose="02000000000000000000" pitchFamily="2" charset="-78"/>
              </a:rPr>
              <a:t>2016 г</a:t>
            </a:r>
            <a:endParaRPr lang="ru-RU" sz="2000" dirty="0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025353" y="513792"/>
            <a:ext cx="66058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Playfair Display"/>
              </a:rPr>
              <a:t>Всероссийский конкурс для учителей и педагогов дополнительного образования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 smtClean="0">
                <a:solidFill>
                  <a:schemeClr val="accent5">
                    <a:lumMod val="50000"/>
                  </a:schemeClr>
                </a:solidFill>
                <a:latin typeface="Playfair Display"/>
                <a:cs typeface="Arial" panose="020B0604020202020204" pitchFamily="34" charset="0"/>
              </a:rPr>
              <a:t>«</a:t>
            </a:r>
            <a:r>
              <a:rPr kumimoji="0" lang="ru-RU" altLang="ru-RU" sz="140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Playfair Display"/>
                <a:cs typeface="Arial" panose="020B0604020202020204" pitchFamily="34" charset="0"/>
              </a:rPr>
              <a:t>Лучшая презентация к уроку»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646" y="350378"/>
            <a:ext cx="6323889" cy="134031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Бинарный урок «Решение многозначных чисел с использованием игровых технологий» </a:t>
            </a:r>
            <a:br>
              <a:rPr lang="ru-RU" sz="2800" dirty="0">
                <a:latin typeface="Monotype Corsiva" panose="03010101010201010101" pitchFamily="66" charset="0"/>
              </a:rPr>
            </a:br>
            <a:r>
              <a:rPr lang="ru-RU" sz="2800" dirty="0">
                <a:latin typeface="Monotype Corsiva" panose="03010101010201010101" pitchFamily="66" charset="0"/>
              </a:rPr>
              <a:t>в 5г </a:t>
            </a:r>
            <a:r>
              <a:rPr lang="ru-RU" sz="2800" dirty="0" err="1">
                <a:latin typeface="Monotype Corsiva" panose="03010101010201010101" pitchFamily="66" charset="0"/>
              </a:rPr>
              <a:t>кла</a:t>
            </a:r>
            <a:r>
              <a:rPr lang="en-US" sz="2800" dirty="0">
                <a:latin typeface="Monotype Corsiva" panose="03010101010201010101" pitchFamily="66" charset="0"/>
              </a:rPr>
              <a:t>c</a:t>
            </a:r>
            <a:r>
              <a:rPr lang="ru-RU" sz="2800" dirty="0">
                <a:latin typeface="Monotype Corsiva" panose="03010101010201010101" pitchFamily="66" charset="0"/>
              </a:rPr>
              <a:t>се МБОУ гимназии№2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617" y="1937656"/>
            <a:ext cx="3888335" cy="21854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59" y="4400039"/>
            <a:ext cx="3998859" cy="224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8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188" y="546931"/>
            <a:ext cx="6571717" cy="11437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Бинарный урок «Решение многозначных чисел с использованием игровых технологий» </a:t>
            </a:r>
            <a:r>
              <a:rPr lang="ru-RU" sz="3200" dirty="0" smtClean="0"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latin typeface="Monotype Corsiva" panose="03010101010201010101" pitchFamily="66" charset="0"/>
              </a:rPr>
            </a:br>
            <a:r>
              <a:rPr lang="ru-RU" sz="3200" dirty="0" smtClean="0">
                <a:latin typeface="Monotype Corsiva" panose="03010101010201010101" pitchFamily="66" charset="0"/>
              </a:rPr>
              <a:t>в </a:t>
            </a:r>
            <a:r>
              <a:rPr lang="ru-RU" sz="3200" dirty="0">
                <a:latin typeface="Monotype Corsiva" panose="03010101010201010101" pitchFamily="66" charset="0"/>
              </a:rPr>
              <a:t>5г </a:t>
            </a:r>
            <a:r>
              <a:rPr lang="ru-RU" sz="3200" dirty="0" smtClean="0">
                <a:latin typeface="Monotype Corsiva" panose="03010101010201010101" pitchFamily="66" charset="0"/>
              </a:rPr>
              <a:t>классе МБОУ гимназии №2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50" y="1909396"/>
            <a:ext cx="4116508" cy="22966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007" y="4349809"/>
            <a:ext cx="4218164" cy="237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9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5551" y="427290"/>
            <a:ext cx="6503349" cy="1263399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Бинарный урок «Решение многозначных чисел с использованием игровых технологий» </a:t>
            </a: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в </a:t>
            </a:r>
            <a:r>
              <a:rPr lang="ru-RU" sz="2800" dirty="0">
                <a:latin typeface="Monotype Corsiva" panose="03010101010201010101" pitchFamily="66" charset="0"/>
              </a:rPr>
              <a:t>5г </a:t>
            </a:r>
            <a:r>
              <a:rPr lang="ru-RU" sz="2800" dirty="0" smtClean="0">
                <a:latin typeface="Monotype Corsiva" panose="03010101010201010101" pitchFamily="66" charset="0"/>
              </a:rPr>
              <a:t>классе МБОУ гимназии №2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977" y="3012632"/>
            <a:ext cx="4587522" cy="26844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94926" y="3052014"/>
            <a:ext cx="4603673" cy="25895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5530" y="3064635"/>
            <a:ext cx="4587520" cy="25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0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386" y="376015"/>
            <a:ext cx="5643963" cy="131467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Планируемые результаты 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5-классников на уроках физической культуры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4635" y="1811709"/>
            <a:ext cx="6588807" cy="436525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dirty="0"/>
              <a:t>Осваивают универсальные умения в самостоятельной организации и проведении игр, излагают правила и условия проведения игры, взаимодействуют в парах и группах при выполнении технических действий, осваивают умения управлять эмоциями, проявляют быстроту, ловкость, моделируют технические действия, выявляют ошибки, соблюдают дисциплину и правила техники безопасности в игровой деятельности (предметные результаты)</a:t>
            </a:r>
          </a:p>
          <a:p>
            <a:pPr algn="just"/>
            <a:r>
              <a:rPr lang="ru-RU" sz="1900" dirty="0"/>
              <a:t>Объясняют свой двигательный опыт, осознают важность освоения универсальных умений связанных с выполнением игровых действий, моделируют выбор эффективных способов решения игровой ситуации, позитивно взаимодействуют со сверстниками в парах и группах, выражают свои мысли в соответствии с задачами урока, владеют специальной терминологией, организуют и проводят игру (</a:t>
            </a:r>
            <a:r>
              <a:rPr lang="ru-RU" sz="1900" dirty="0" err="1"/>
              <a:t>метапредметные</a:t>
            </a:r>
            <a:r>
              <a:rPr lang="ru-RU" sz="1900" dirty="0"/>
              <a:t> результаты)</a:t>
            </a:r>
          </a:p>
          <a:p>
            <a:endParaRPr lang="ru-RU" dirty="0"/>
          </a:p>
        </p:txBody>
      </p:sp>
      <p:pic>
        <p:nvPicPr>
          <p:cNvPr id="5" name="Picture 2" descr="http://static9.depositphotos.com/1005738/1101/v/950/depositphotos_11012850-Gold-silver-and-bronze-medal-with-ribbons-backgrou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23" y="5699297"/>
            <a:ext cx="1482905" cy="12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5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566" y="470019"/>
            <a:ext cx="5703784" cy="122067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Планируемые результаты 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5-классников на </a:t>
            </a:r>
            <a:r>
              <a:rPr lang="ru-RU" sz="3200" dirty="0" smtClean="0">
                <a:latin typeface="Monotype Corsiva" panose="03010101010201010101" pitchFamily="66" charset="0"/>
              </a:rPr>
              <a:t>уроках физической </a:t>
            </a:r>
            <a:r>
              <a:rPr lang="ru-RU" sz="3200" dirty="0">
                <a:latin typeface="Monotype Corsiva" panose="03010101010201010101" pitchFamily="66" charset="0"/>
              </a:rPr>
              <a:t>культуры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164" y="1862983"/>
            <a:ext cx="7067372" cy="3905428"/>
          </a:xfrm>
        </p:spPr>
        <p:txBody>
          <a:bodyPr>
            <a:normAutofit/>
          </a:bodyPr>
          <a:lstStyle/>
          <a:p>
            <a:pPr algn="just"/>
            <a:r>
              <a:rPr lang="ru-RU" sz="1900" dirty="0"/>
              <a:t>Организуют самостоятельную деятельность с учетом требований ее безопасности, сохраняют инвентарь и оборудование, организуют места занятий, технически правильно выполняют двигательные действия из базовых видов спорта, используют их в игровой и соревновательной деятельности, распределяют нагрузку и отдых (регулятивные УУД)</a:t>
            </a:r>
          </a:p>
          <a:p>
            <a:pPr algn="just"/>
            <a:r>
              <a:rPr lang="ru-RU" sz="1900" dirty="0"/>
              <a:t>Формируют навык систематического наблюдения за своим физическим состоянием, величиной физических нагрузок, развивают самостоятельность и личную ответственность за свои поступки, этические чувства, доброжелательность, эмоционально-нравственную отзывчивость, понимание, дисциплинированность (личностные УУД)</a:t>
            </a:r>
          </a:p>
          <a:p>
            <a:endParaRPr lang="ru-RU" dirty="0"/>
          </a:p>
        </p:txBody>
      </p:sp>
      <p:pic>
        <p:nvPicPr>
          <p:cNvPr id="5" name="Picture 2" descr="http://kujbyshevec.ru/media/k2/items/cache/f32ff9eefb43b2acec245bea9b41330e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48" y="5243756"/>
            <a:ext cx="2243479" cy="16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57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2840" y="564022"/>
            <a:ext cx="5652509" cy="11266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Результат деятельности </a:t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>
                <a:latin typeface="Monotype Corsiva" panose="03010101010201010101" pitchFamily="66" charset="0"/>
              </a:rPr>
              <a:t>5-классников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8979" y="2461189"/>
            <a:ext cx="6836636" cy="337558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900" dirty="0"/>
              <a:t>Показатели физического развития и физической подготовленности (индивидуальные и групповые)</a:t>
            </a:r>
          </a:p>
          <a:p>
            <a:pPr algn="just"/>
            <a:r>
              <a:rPr lang="ru-RU" sz="2900" dirty="0"/>
              <a:t>Участие в школьном и  муниципальном этапе соревнований «Президентские состязания» и «Президентские спортивные игры» (командные соревнования) в 2016 учебном году</a:t>
            </a:r>
          </a:p>
          <a:p>
            <a:pPr algn="just"/>
            <a:r>
              <a:rPr lang="ru-RU" sz="2900" dirty="0"/>
              <a:t>Участие в сдаче нормативов ГТО в 2016 учебном </a:t>
            </a:r>
            <a:r>
              <a:rPr lang="ru-RU" sz="2900" dirty="0" smtClean="0"/>
              <a:t>году</a:t>
            </a:r>
          </a:p>
          <a:p>
            <a:pPr algn="just"/>
            <a:r>
              <a:rPr lang="ru-RU" sz="2900" dirty="0"/>
              <a:t>Участие в бинарных уроках МБОУ гимназии №2  в рамках реализации  проектов: РОСНАНО «Школьная Лига», «Школа на ладони»</a:t>
            </a:r>
          </a:p>
          <a:p>
            <a:pPr algn="just"/>
            <a:endParaRPr lang="ru-RU" sz="2600" dirty="0" smtClean="0"/>
          </a:p>
          <a:p>
            <a:pPr algn="just"/>
            <a:endParaRPr lang="ru-RU" sz="2200" dirty="0" smtClean="0"/>
          </a:p>
          <a:p>
            <a:pPr marL="0" indent="0" algn="just">
              <a:buNone/>
            </a:pPr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5" name="Picture 8" descr="http://olimp.kcbux.ru/Raznoe/gto/znachok-gto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35" y="4974275"/>
            <a:ext cx="1139255" cy="11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nno-terra.ru/sites/default/files/images/1_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8" y="4968928"/>
            <a:ext cx="1122560" cy="112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xn--27-3lc9c.xn--p1ai/wp-content/uploads/2014/01/press_r_54139E71-3870-4E26-84BE-409C1BA1469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28" y="4931859"/>
            <a:ext cx="1159629" cy="115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08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59821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378" y="752030"/>
            <a:ext cx="5831971" cy="150406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Критерии оценивания, применяемых игровых технологий на уроках физической культуры 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в 5-х классах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4616" y="2879933"/>
            <a:ext cx="6973369" cy="329703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Суммарные показатели полноты и глубины освоения программы, выраженные в баллах по пятибалльной шкале.</a:t>
            </a:r>
          </a:p>
          <a:p>
            <a:pPr algn="just"/>
            <a:r>
              <a:rPr lang="ru-RU" sz="2000" dirty="0"/>
              <a:t>Оценка выполняет две функции – обратную связь и подкрепление (поощрение). От этого зависит эффективность обучения. Осуществляя информационную и регулирующую обратную связь, оценка должна ориентировать учащегося на успех, содействовать развитию его самооценки.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494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7562" y="452927"/>
            <a:ext cx="5797787" cy="123776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Рекомендации </a:t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>по формированию действия оценки: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3898" y="1965533"/>
            <a:ext cx="6481451" cy="4211430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Учитель ставит перед учащимися задачу оценивания своей деятельности;</a:t>
            </a:r>
          </a:p>
          <a:p>
            <a:pPr algn="just"/>
            <a:r>
              <a:rPr lang="ru-RU" sz="2000" dirty="0"/>
              <a:t>Необходимо объективировать для учащегося функции оценивания – объективировать его изменения в учебной деятельности, развивать самооценку, мотивацию саморазвития;</a:t>
            </a:r>
          </a:p>
          <a:p>
            <a:pPr algn="just"/>
            <a:r>
              <a:rPr lang="ru-RU" sz="2000" dirty="0"/>
              <a:t>Предметом оценивания должны стать учебные действия учащегося (игровые) и их результаты, способы действия (игровые), способы учебного сотрудничества (в группах) (ретроспективная оценка) и собственные возможности осуществления деятельности (прогностическая оценка)</a:t>
            </a:r>
          </a:p>
        </p:txBody>
      </p:sp>
    </p:spTree>
    <p:extLst>
      <p:ext uri="{BB962C8B-B14F-4D97-AF65-F5344CB8AC3E}">
        <p14:creationId xmlns:p14="http://schemas.microsoft.com/office/powerpoint/2010/main" val="2295344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7382" y="273466"/>
            <a:ext cx="5737967" cy="113659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Список </a:t>
            </a:r>
            <a:r>
              <a:rPr lang="ru-RU" sz="3600" dirty="0" smtClean="0">
                <a:latin typeface="Monotype Corsiva" panose="03010101010201010101" pitchFamily="66" charset="0"/>
              </a:rPr>
              <a:t>литературы</a:t>
            </a:r>
            <a:r>
              <a:rPr lang="ru-RU" sz="3600" dirty="0">
                <a:latin typeface="Monotype Corsiva" panose="03010101010201010101" pitchFamily="66" charset="0"/>
              </a:rPr>
              <a:t>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0255" y="1256232"/>
            <a:ext cx="7024642" cy="5443672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Методическое письмо о реализации в 5 классе ФГОС ООО по предметным областям и учебным предметам в ОУ, расположенных на территории ХМАО-Югры, в 2015-2016 учебном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году, от 01.04.2015г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реализации ФГОС ООО в 5 классе по предметной области «Физическая культура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от 01.04.2015 г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универсальных учебных действий в Ф79 основной школе : от действия к мысли. Система зада­ний : пособие для учителя / [А. Г.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Асмолов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Г. В.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Бур­менская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И. А. Володарская и др.] ; под ред. А. Г.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Асмолова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 — М.:  Просвещение,  2010.  —   159 с.  : ил.  18ВК 978-5-09-020588-7.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А.М. Кондаков, А.А. Кузнецов, М.В. Рыжаков «Примерные программы по учебным предметам. Физическая культура. 5-9 классы»,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М.:Просвещение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2011 г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А.П. Матвеев «Физическая культура 5-9 классы»,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М.:Просвещение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2015 г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Аслаханов С-А.М. Народные подвижные игры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физические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упражнения как средства повышения эффективности урока физической культуры //Теория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 физической культуры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,-1991-N12.-е43-45.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Гуревич И.А.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Соревновательно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-игровые задания //Физическая культура в школе 1991,-N9,-с. 25-27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1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808" y="384561"/>
            <a:ext cx="6498542" cy="1803162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Monotype Corsiva" panose="03010101010201010101" pitchFamily="66" charset="0"/>
              </a:rPr>
              <a:t>Спасибо за внимание!</a:t>
            </a:r>
            <a:endParaRPr lang="ru-RU" sz="4000" dirty="0"/>
          </a:p>
        </p:txBody>
      </p:sp>
      <p:pic>
        <p:nvPicPr>
          <p:cNvPr id="5" name="Picture 2" descr="http://my-new-home.ru/Projects/Rastunovo/Images/kids/soccer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9989" y="2627802"/>
            <a:ext cx="2068082" cy="31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99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3900" y="1495515"/>
            <a:ext cx="68024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рамках реализации ФГОС, приоритетной целью современного школьного образования, вместо простой передачи знаний, умений и навыков от учителя к ученику, становится развитие способности ученика самостоятельно ставить учебные цели, проектировать пути их реализации, контролировать и оценивать свои достижения, т.е. формирование умения учиться. </a:t>
            </a:r>
          </a:p>
          <a:p>
            <a:pPr algn="just"/>
            <a:r>
              <a:rPr lang="ru-RU" sz="2000" dirty="0"/>
              <a:t>Учащийся сам должен стать «архитектором» и «строителем» собственного образовательного процесса. Достижение этой цели становится возможным благодаря формированию системы УУД.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6845" y="474291"/>
            <a:ext cx="4811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Актуальность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68366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2821" y="658027"/>
            <a:ext cx="6212793" cy="124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anose="03010101010201010101" pitchFamily="66" charset="0"/>
              </a:rPr>
              <a:t>Нормативные</a:t>
            </a:r>
            <a:r>
              <a:rPr lang="en-US" sz="3600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</a:rPr>
              <a:t>документы </a:t>
            </a:r>
            <a:r>
              <a:rPr lang="ru-RU" sz="3600" dirty="0">
                <a:latin typeface="Monotype Corsiva" panose="03010101010201010101" pitchFamily="66" charset="0"/>
              </a:rPr>
              <a:t>и методическая литература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96680" y="1988648"/>
            <a:ext cx="6405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Методическое письмо о реализации в 5 классе ФГОС ООО по предметным областям и учебным предметам в ОУ, расположенных на территории ХМАО-Югры, в 2015-2016 учебном году</a:t>
            </a:r>
          </a:p>
          <a:p>
            <a:pPr algn="just"/>
            <a:r>
              <a:rPr lang="ru-RU" dirty="0"/>
              <a:t>Методические рекомендации по реализации ФГОС ООО в 5 классе по предметной области «Физическая культура»</a:t>
            </a:r>
          </a:p>
          <a:p>
            <a:pPr algn="just"/>
            <a:r>
              <a:rPr lang="ru-RU" dirty="0"/>
              <a:t>Формирование универсальных учебных действий в Ф79 основной школе : от действия к мысли. Система зада­ний : пособие для учителя / [А. Г. </a:t>
            </a:r>
            <a:r>
              <a:rPr lang="ru-RU" dirty="0" err="1"/>
              <a:t>Асмолов</a:t>
            </a:r>
            <a:r>
              <a:rPr lang="ru-RU" dirty="0"/>
              <a:t>, Г. В. </a:t>
            </a:r>
            <a:r>
              <a:rPr lang="ru-RU" dirty="0" err="1"/>
              <a:t>Бур­менская</a:t>
            </a:r>
            <a:r>
              <a:rPr lang="ru-RU" dirty="0"/>
              <a:t>, И. А. Володарская и др.] ; под ред. А. Г. </a:t>
            </a:r>
            <a:r>
              <a:rPr lang="ru-RU" dirty="0" err="1"/>
              <a:t>Асмолова</a:t>
            </a:r>
            <a:r>
              <a:rPr lang="ru-RU" dirty="0"/>
              <a:t>.  — М.  :  Просвещение,  2010.  —   159 с.  : ил.  18ВК 978-5-09-020588-7.</a:t>
            </a:r>
          </a:p>
          <a:p>
            <a:pPr algn="just"/>
            <a:r>
              <a:rPr lang="ru-RU" dirty="0"/>
              <a:t>А.М. Кондаков, А.А. Кузнецов, М.В. Рыжаков «Примерные программы по учебным предметам. Физическая культура. 5-9 классы»</a:t>
            </a:r>
          </a:p>
          <a:p>
            <a:pPr algn="just"/>
            <a:r>
              <a:rPr lang="ru-RU" dirty="0"/>
              <a:t>А.П. Матвеев «Физическая культура 5-9 классы»</a:t>
            </a:r>
          </a:p>
        </p:txBody>
      </p:sp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6269" y="1427148"/>
            <a:ext cx="664008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Технология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совокупность приемов, применяемых в каком-либо деле, мастерстве </a:t>
            </a:r>
            <a:r>
              <a:rPr lang="ru-RU" sz="2000" dirty="0">
                <a:latin typeface="Monotype Corsiva" panose="03010101010201010101" pitchFamily="66" charset="0"/>
              </a:rPr>
              <a:t>(толковый словарь)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Педагогическая технология </a:t>
            </a:r>
            <a:r>
              <a:rPr lang="ru-RU" sz="2000" dirty="0">
                <a:latin typeface="Monotype Corsiva" panose="03010101010201010101" pitchFamily="66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совокупность психолого-педагогических приемов, методов обучения, воспитательных средств. Это методический инструмент педагогического процесса  </a:t>
            </a:r>
            <a:r>
              <a:rPr lang="ru-RU" sz="2000" dirty="0">
                <a:latin typeface="Monotype Corsiva" panose="03010101010201010101" pitchFamily="66" charset="0"/>
              </a:rPr>
              <a:t>(Б.Т. Лихачев)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</a:rPr>
              <a:t>Игра</a:t>
            </a:r>
            <a:r>
              <a:rPr lang="ru-RU" sz="2000" dirty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>
                <a:latin typeface="Monotype Corsiva" panose="03010101010201010101" pitchFamily="66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форма деятельности в условных ситуациях, направленная на воссоздание и усвоение общественного опыта, фиксированного в социально закрепленных способах осуществления предметных условий.</a:t>
            </a:r>
          </a:p>
          <a:p>
            <a:pPr algn="just"/>
            <a:r>
              <a:rPr lang="ru-RU" sz="2400" dirty="0">
                <a:solidFill>
                  <a:srgbClr val="C00000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Игровые педагогические технологии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группа методов и приемов в форме различных педагогических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171860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196" y="427289"/>
            <a:ext cx="5866154" cy="99131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Возрастные особенности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5-классников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34" y="1777524"/>
            <a:ext cx="7221195" cy="5289847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Младший подростковый возраст (12-14 лет), в котором ведущей деятельностью является интимно-личностное общение со сверстниками.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Переход в 5 класс требует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 учащихся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субъектности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учебной деятельности, мотивированной активности, направленной на присвоение учебной деятельности, специфической учебной инициативы, способности к целеполаганию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смыслообразованию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учебной деятельности, компетентности в учебном сотрудничестве,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сформированности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начальных форм формально-логического интеллекта.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подростка к общению и совместной деятельности со сверстниками, желание быть в группе и иметь близких друзей, желание быть принятым, признанным, уважаемым в своей группе.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Отношения между мальчиками и девочками претерпевают изменения.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Пятиклассники начинают по-новому видеть труд собственных учителей, вклад сверстников в общую деятельность. Они находят разумные компромиссы, решают конфликтные ситуации, проявляя самокритичность, дружелюбие и уверенность в своих силах.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822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644" y="649479"/>
            <a:ext cx="5956418" cy="104120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Monotype Corsiva" panose="03010101010201010101" pitchFamily="66" charset="0"/>
              </a:rPr>
              <a:t>Цель применения игровых  технологий на уроках физической культуры в 5-х классах</a:t>
            </a:r>
            <a:br>
              <a:rPr lang="ru-RU" sz="3200" dirty="0">
                <a:latin typeface="Monotype Corsiva" panose="03010101010201010101" pitchFamily="66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8638" y="1922803"/>
            <a:ext cx="6156711" cy="4254159"/>
          </a:xfrm>
        </p:spPr>
        <p:txBody>
          <a:bodyPr/>
          <a:lstStyle/>
          <a:p>
            <a:pPr algn="just"/>
            <a:r>
              <a:rPr lang="ru-RU" sz="2000" dirty="0"/>
              <a:t>Развитие устойчивого познавательного интереса у учащихся через разнообразные игровые формы обучения.</a:t>
            </a:r>
          </a:p>
          <a:p>
            <a:endParaRPr lang="ru-RU" dirty="0"/>
          </a:p>
        </p:txBody>
      </p:sp>
      <p:pic>
        <p:nvPicPr>
          <p:cNvPr id="5" name="Picture 4" descr="http://img1.cliparto.com/pic/xl/196937/3547453-children-playing-g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7204" y="3039115"/>
            <a:ext cx="5106002" cy="33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1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555" y="282011"/>
            <a:ext cx="5985795" cy="140867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Monotype Corsiva" panose="03010101010201010101" pitchFamily="66" charset="0"/>
              </a:rPr>
              <a:t>Классификация игр </a:t>
            </a:r>
            <a:br>
              <a:rPr lang="ru-RU" sz="3600" dirty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в 5 –х классах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7544" y="1939895"/>
            <a:ext cx="6267806" cy="42370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По степени ответной реакции организма на игровую нагрузку</a:t>
            </a:r>
          </a:p>
          <a:p>
            <a:pPr algn="just"/>
            <a:r>
              <a:rPr lang="ru-RU" dirty="0"/>
              <a:t>По преобладающему виду действий и движений</a:t>
            </a:r>
          </a:p>
          <a:p>
            <a:pPr algn="just"/>
            <a:r>
              <a:rPr lang="ru-RU" dirty="0"/>
              <a:t>По преимущественному признаку физических качеств</a:t>
            </a:r>
          </a:p>
          <a:p>
            <a:pPr algn="just"/>
            <a:r>
              <a:rPr lang="ru-RU" dirty="0"/>
              <a:t>По форме организации и проведения подвижных игр</a:t>
            </a:r>
          </a:p>
          <a:p>
            <a:pPr algn="just"/>
            <a:r>
              <a:rPr lang="ru-RU" dirty="0"/>
              <a:t>Взаимосвязь подвижных игр с речевой деятельностью</a:t>
            </a:r>
          </a:p>
          <a:p>
            <a:pPr algn="just"/>
            <a:r>
              <a:rPr lang="ru-RU" dirty="0"/>
              <a:t>Взаимосвязь игр с элементарными математическими представлениями, с информацией об окружающем мире</a:t>
            </a:r>
          </a:p>
          <a:p>
            <a:pPr algn="just"/>
            <a:r>
              <a:rPr lang="ru-RU" dirty="0"/>
              <a:t>По преимущественной активизации психических процессов</a:t>
            </a:r>
          </a:p>
          <a:p>
            <a:pPr algn="just"/>
            <a:r>
              <a:rPr lang="ru-RU" dirty="0"/>
              <a:t>Сюжетные, бессюжетные, с предметами и без предметов, на местности</a:t>
            </a:r>
          </a:p>
          <a:p>
            <a:pPr algn="just"/>
            <a:r>
              <a:rPr lang="ru-RU" dirty="0"/>
              <a:t>Спортивные игры (футбол, баскетбол, волейбол, теннис и др.)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7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1529" y="1888621"/>
            <a:ext cx="67682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Игровые технологии, применяемые на уроках физической культуры в 5-х классах, позволяют в естественной и непринужденной атмосфере формировать личностные, регулятивные, познавательные и коммуникативные УУД.</a:t>
            </a:r>
          </a:p>
          <a:p>
            <a:pPr algn="just"/>
            <a:r>
              <a:rPr lang="ru-RU" dirty="0"/>
              <a:t>Игровые технологии – средство для организации учебной деятельности (учебная задача + проблемное поле)</a:t>
            </a:r>
          </a:p>
        </p:txBody>
      </p:sp>
      <p:pic>
        <p:nvPicPr>
          <p:cNvPr id="5" name="Picture 4" descr="http://get-wallpapers.ru/img/picture/Jan/05/2116a6a61f3de78905d3810c2f7a4f39/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9413" y="4133224"/>
            <a:ext cx="3457058" cy="25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15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" y="68366"/>
            <a:ext cx="913993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189" y="512748"/>
            <a:ext cx="6267806" cy="114817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Monotype Corsiva" panose="03010101010201010101" pitchFamily="66" charset="0"/>
              </a:rPr>
              <a:t>Бинарный урок «Решение многозначных чисел с использованием игровых технологий» </a:t>
            </a:r>
            <a:r>
              <a:rPr lang="ru-RU" sz="2800" dirty="0" smtClean="0">
                <a:latin typeface="Monotype Corsiva" panose="03010101010201010101" pitchFamily="66" charset="0"/>
              </a:rPr>
              <a:t/>
            </a:r>
            <a:br>
              <a:rPr lang="ru-RU" sz="2800" dirty="0" smtClean="0">
                <a:latin typeface="Monotype Corsiva" panose="03010101010201010101" pitchFamily="66" charset="0"/>
              </a:rPr>
            </a:br>
            <a:r>
              <a:rPr lang="ru-RU" sz="2800" dirty="0" smtClean="0">
                <a:latin typeface="Monotype Corsiva" panose="03010101010201010101" pitchFamily="66" charset="0"/>
              </a:rPr>
              <a:t>в </a:t>
            </a:r>
            <a:r>
              <a:rPr lang="ru-RU" sz="2800" dirty="0">
                <a:latin typeface="Monotype Corsiva" panose="03010101010201010101" pitchFamily="66" charset="0"/>
              </a:rPr>
              <a:t>5г </a:t>
            </a:r>
            <a:r>
              <a:rPr lang="ru-RU" sz="2800" dirty="0" err="1" smtClean="0">
                <a:latin typeface="Monotype Corsiva" panose="03010101010201010101" pitchFamily="66" charset="0"/>
              </a:rPr>
              <a:t>кла</a:t>
            </a:r>
            <a:r>
              <a:rPr lang="en-US" sz="2800" dirty="0" smtClean="0">
                <a:latin typeface="Monotype Corsiva" panose="03010101010201010101" pitchFamily="66" charset="0"/>
              </a:rPr>
              <a:t>c</a:t>
            </a:r>
            <a:r>
              <a:rPr lang="ru-RU" sz="2800" dirty="0" smtClean="0">
                <a:latin typeface="Monotype Corsiva" panose="03010101010201010101" pitchFamily="66" charset="0"/>
              </a:rPr>
              <a:t>се МБОУ гимназии№2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89" y="2105302"/>
            <a:ext cx="3753376" cy="21104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57" y="4367410"/>
            <a:ext cx="3975738" cy="223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50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</TotalTime>
  <Words>1224</Words>
  <Application>Microsoft Office PowerPoint</Application>
  <PresentationFormat>Экран (4:3)</PresentationFormat>
  <Paragraphs>76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Microsoft Uighur</vt:lpstr>
      <vt:lpstr>Monotype Corsiva</vt:lpstr>
      <vt:lpstr>Playfair Display</vt:lpstr>
      <vt:lpstr>Тема Office</vt:lpstr>
      <vt:lpstr>Всероссийский конкурс для учителей и педагогов дополнительного образования «Лучшая презентация к уроку» </vt:lpstr>
      <vt:lpstr>Презентация PowerPoint</vt:lpstr>
      <vt:lpstr>Презентация PowerPoint</vt:lpstr>
      <vt:lpstr>Презентация PowerPoint</vt:lpstr>
      <vt:lpstr>Возрастные особенности  5-классников</vt:lpstr>
      <vt:lpstr>Цель применения игровых  технологий на уроках физической культуры в 5-х классах </vt:lpstr>
      <vt:lpstr>Классификация игр  в 5 –х классах</vt:lpstr>
      <vt:lpstr>Презентация PowerPoint</vt:lpstr>
      <vt:lpstr>Бинарный урок «Решение многозначных чисел с использованием игровых технологий»  в 5г клаcсе МБОУ гимназии№2</vt:lpstr>
      <vt:lpstr>Бинарный урок «Решение многозначных чисел с использованием игровых технологий»  в 5г клаcсе МБОУ гимназии№2</vt:lpstr>
      <vt:lpstr>Бинарный урок «Решение многозначных чисел с использованием игровых технологий»  в 5г классе МБОУ гимназии №2</vt:lpstr>
      <vt:lpstr>Бинарный урок «Решение многозначных чисел с использованием игровых технологий»  в 5г классе МБОУ гимназии №2</vt:lpstr>
      <vt:lpstr>Планируемые результаты  5-классников на уроках физической культуры</vt:lpstr>
      <vt:lpstr>Планируемые результаты  5-классников на уроках физической культуры</vt:lpstr>
      <vt:lpstr>Результат деятельности  5-классников</vt:lpstr>
      <vt:lpstr>Критерии оценивания, применяемых игровых технологий на уроках физической культуры  в 5-х классах</vt:lpstr>
      <vt:lpstr>Рекомендации  по формированию действия оценки:</vt:lpstr>
      <vt:lpstr>Список литературы: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Иришка</cp:lastModifiedBy>
  <cp:revision>32</cp:revision>
  <dcterms:created xsi:type="dcterms:W3CDTF">2013-11-19T05:52:05Z</dcterms:created>
  <dcterms:modified xsi:type="dcterms:W3CDTF">2016-02-06T11:16:29Z</dcterms:modified>
</cp:coreProperties>
</file>