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79" r:id="rId4"/>
    <p:sldId id="271" r:id="rId5"/>
    <p:sldId id="278" r:id="rId6"/>
    <p:sldId id="286" r:id="rId7"/>
    <p:sldId id="285" r:id="rId8"/>
    <p:sldId id="257" r:id="rId9"/>
    <p:sldId id="260" r:id="rId10"/>
    <p:sldId id="261" r:id="rId11"/>
    <p:sldId id="263" r:id="rId12"/>
    <p:sldId id="272" r:id="rId13"/>
    <p:sldId id="273" r:id="rId14"/>
    <p:sldId id="274" r:id="rId15"/>
    <p:sldId id="275" r:id="rId16"/>
    <p:sldId id="267" r:id="rId17"/>
    <p:sldId id="262" r:id="rId18"/>
    <p:sldId id="270" r:id="rId19"/>
    <p:sldId id="264" r:id="rId20"/>
    <p:sldId id="269" r:id="rId21"/>
    <p:sldId id="265" r:id="rId22"/>
    <p:sldId id="268" r:id="rId23"/>
    <p:sldId id="276" r:id="rId24"/>
    <p:sldId id="277" r:id="rId25"/>
    <p:sldId id="280" r:id="rId26"/>
    <p:sldId id="282" r:id="rId27"/>
    <p:sldId id="281" r:id="rId28"/>
    <p:sldId id="284" r:id="rId29"/>
    <p:sldId id="28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13.03.2026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13.03.2026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836712"/>
            <a:ext cx="7558608" cy="1944217"/>
          </a:xfrm>
        </p:spPr>
        <p:txBody>
          <a:bodyPr>
            <a:noAutofit/>
          </a:bodyPr>
          <a:lstStyle/>
          <a:p>
            <a:r>
              <a:rPr lang="ru-RU" sz="3200" dirty="0" smtClean="0">
                <a:solidFill>
                  <a:srgbClr val="C00000"/>
                </a:solidFill>
                <a:latin typeface="Times New Roman" pitchFamily="18" charset="0"/>
                <a:cs typeface="Times New Roman" pitchFamily="18" charset="0"/>
              </a:rPr>
              <a:t>Работа педагога и детей по подготовке к празднованию Дня </a:t>
            </a:r>
            <a:r>
              <a:rPr lang="ru-RU" sz="3200" dirty="0" smtClean="0">
                <a:solidFill>
                  <a:srgbClr val="C00000"/>
                </a:solidFill>
                <a:latin typeface="Times New Roman" pitchFamily="18" charset="0"/>
                <a:cs typeface="Times New Roman" pitchFamily="18" charset="0"/>
              </a:rPr>
              <a:t>Победы</a:t>
            </a:r>
            <a:br>
              <a:rPr lang="ru-RU" sz="3200" dirty="0" smtClean="0">
                <a:solidFill>
                  <a:srgbClr val="C00000"/>
                </a:solidFill>
                <a:latin typeface="Times New Roman" pitchFamily="18" charset="0"/>
                <a:cs typeface="Times New Roman" pitchFamily="18" charset="0"/>
              </a:rPr>
            </a:br>
            <a:r>
              <a:rPr lang="ru-RU" sz="3200" dirty="0" smtClean="0">
                <a:solidFill>
                  <a:srgbClr val="C00000"/>
                </a:solidFill>
                <a:latin typeface="Times New Roman" pitchFamily="18" charset="0"/>
                <a:cs typeface="Times New Roman" pitchFamily="18" charset="0"/>
              </a:rPr>
              <a:t>«</a:t>
            </a:r>
            <a:r>
              <a:rPr lang="ru-RU" sz="3200" smtClean="0">
                <a:solidFill>
                  <a:srgbClr val="C00000"/>
                </a:solidFill>
                <a:latin typeface="Times New Roman" pitchFamily="18" charset="0"/>
                <a:cs typeface="Times New Roman" pitchFamily="18" charset="0"/>
              </a:rPr>
              <a:t>Страницы истории»</a:t>
            </a:r>
            <a:endParaRPr lang="ru-RU" sz="3200"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2924944"/>
            <a:ext cx="6440760" cy="2713856"/>
          </a:xfrm>
        </p:spPr>
        <p:txBody>
          <a:bodyPr/>
          <a:lstStyle/>
          <a:p>
            <a:r>
              <a:rPr lang="ru-RU" dirty="0" smtClean="0">
                <a:solidFill>
                  <a:schemeClr val="tx1"/>
                </a:solidFill>
                <a:latin typeface="Times New Roman" pitchFamily="18" charset="0"/>
                <a:cs typeface="Times New Roman" pitchFamily="18" charset="0"/>
              </a:rPr>
              <a:t>Составила: </a:t>
            </a:r>
            <a:r>
              <a:rPr lang="ru-RU" dirty="0" err="1" smtClean="0">
                <a:solidFill>
                  <a:schemeClr val="tx1"/>
                </a:solidFill>
                <a:latin typeface="Times New Roman" pitchFamily="18" charset="0"/>
                <a:cs typeface="Times New Roman" pitchFamily="18" charset="0"/>
              </a:rPr>
              <a:t>Шарипова</a:t>
            </a:r>
            <a:r>
              <a:rPr lang="ru-RU" dirty="0" smtClean="0">
                <a:solidFill>
                  <a:schemeClr val="tx1"/>
                </a:solidFill>
                <a:latin typeface="Times New Roman" pitchFamily="18" charset="0"/>
                <a:cs typeface="Times New Roman" pitchFamily="18" charset="0"/>
              </a:rPr>
              <a:t> Д.Р</a:t>
            </a:r>
          </a:p>
          <a:p>
            <a:r>
              <a:rPr lang="ru-RU" dirty="0" smtClean="0">
                <a:solidFill>
                  <a:schemeClr val="tx1"/>
                </a:solidFill>
                <a:latin typeface="Times New Roman" pitchFamily="18" charset="0"/>
                <a:cs typeface="Times New Roman" pitchFamily="18" charset="0"/>
              </a:rPr>
              <a:t>Воспитатель дошкольной группы </a:t>
            </a:r>
            <a:r>
              <a:rPr lang="ru-RU" smtClean="0">
                <a:solidFill>
                  <a:schemeClr val="tx1"/>
                </a:solidFill>
                <a:latin typeface="Times New Roman" pitchFamily="18" charset="0"/>
                <a:cs typeface="Times New Roman" pitchFamily="18" charset="0"/>
              </a:rPr>
              <a:t>МОБУ Никитинской </a:t>
            </a:r>
            <a:r>
              <a:rPr lang="ru-RU" dirty="0" smtClean="0">
                <a:solidFill>
                  <a:schemeClr val="tx1"/>
                </a:solidFill>
                <a:latin typeface="Times New Roman" pitchFamily="18" charset="0"/>
                <a:cs typeface="Times New Roman" pitchFamily="18" charset="0"/>
              </a:rPr>
              <a:t>СОШ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07704" y="5164086"/>
            <a:ext cx="5486400" cy="641177"/>
          </a:xfrm>
        </p:spPr>
        <p:txBody>
          <a:bodyPr/>
          <a:lstStyle/>
          <a:p>
            <a:pPr algn="ctr"/>
            <a:r>
              <a:rPr lang="ru-RU" dirty="0" smtClean="0">
                <a:latin typeface="Times New Roman" pitchFamily="18" charset="0"/>
                <a:cs typeface="Times New Roman" pitchFamily="18" charset="0"/>
              </a:rPr>
              <a:t>Мухаметов Басыр </a:t>
            </a:r>
            <a:r>
              <a:rPr lang="ru-RU" dirty="0" err="1" smtClean="0">
                <a:latin typeface="Times New Roman" pitchFamily="18" charset="0"/>
                <a:cs typeface="Times New Roman" pitchFamily="18" charset="0"/>
              </a:rPr>
              <a:t>Искакович</a:t>
            </a:r>
            <a:endParaRPr lang="ru-RU" dirty="0">
              <a:latin typeface="Times New Roman" pitchFamily="18" charset="0"/>
              <a:cs typeface="Times New Roman" pitchFamily="18" charset="0"/>
            </a:endParaRPr>
          </a:p>
        </p:txBody>
      </p:sp>
      <p:sp>
        <p:nvSpPr>
          <p:cNvPr id="5" name="Рисунок 4"/>
          <p:cNvSpPr>
            <a:spLocks noGrp="1"/>
          </p:cNvSpPr>
          <p:nvPr>
            <p:ph type="pic" idx="1"/>
          </p:nvPr>
        </p:nvSpPr>
        <p:spPr/>
      </p:sp>
      <p:sp>
        <p:nvSpPr>
          <p:cNvPr id="6" name="Текст 5"/>
          <p:cNvSpPr>
            <a:spLocks noGrp="1"/>
          </p:cNvSpPr>
          <p:nvPr>
            <p:ph type="body" sz="half" idx="2"/>
          </p:nvPr>
        </p:nvSpPr>
        <p:spPr>
          <a:xfrm>
            <a:off x="1828800" y="5733256"/>
            <a:ext cx="5486400" cy="804862"/>
          </a:xfrm>
        </p:spPr>
        <p:txBody>
          <a:bodyPr/>
          <a:lstStyle/>
          <a:p>
            <a:pPr algn="ctr"/>
            <a:r>
              <a:rPr lang="ru-RU" dirty="0" smtClean="0">
                <a:latin typeface="Times New Roman" pitchFamily="18" charset="0"/>
                <a:cs typeface="Times New Roman" pitchFamily="18" charset="0"/>
              </a:rPr>
              <a:t>Родился в селе Никитино .Ушел 1941ом воевать. Похоронен в деревне </a:t>
            </a:r>
            <a:r>
              <a:rPr lang="ru-RU" dirty="0" err="1" smtClean="0">
                <a:latin typeface="Times New Roman" pitchFamily="18" charset="0"/>
                <a:cs typeface="Times New Roman" pitchFamily="18" charset="0"/>
              </a:rPr>
              <a:t>Чернышево</a:t>
            </a:r>
            <a:r>
              <a:rPr lang="ru-RU" dirty="0" smtClean="0">
                <a:latin typeface="Times New Roman" pitchFamily="18" charset="0"/>
                <a:cs typeface="Times New Roman" pitchFamily="18" charset="0"/>
              </a:rPr>
              <a:t> Калужской области.</a:t>
            </a:r>
            <a:endParaRPr lang="ru-RU" dirty="0">
              <a:latin typeface="Times New Roman" pitchFamily="18" charset="0"/>
              <a:cs typeface="Times New Roman" pitchFamily="18" charset="0"/>
            </a:endParaRPr>
          </a:p>
        </p:txBody>
      </p:sp>
      <p:pic>
        <p:nvPicPr>
          <p:cNvPr id="5123" name="Picture 3" descr="G:\Мухаметов Басыр Искакович погиб.jpg"/>
          <p:cNvPicPr>
            <a:picLocks noChangeAspect="1" noChangeArrowheads="1"/>
          </p:cNvPicPr>
          <p:nvPr/>
        </p:nvPicPr>
        <p:blipFill>
          <a:blip r:embed="rId2" cstate="print"/>
          <a:srcRect/>
          <a:stretch>
            <a:fillRect/>
          </a:stretch>
        </p:blipFill>
        <p:spPr bwMode="auto">
          <a:xfrm>
            <a:off x="2707611" y="332656"/>
            <a:ext cx="3728778" cy="51125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latin typeface="Times New Roman" pitchFamily="18" charset="0"/>
                <a:cs typeface="Times New Roman" pitchFamily="18" charset="0"/>
              </a:rPr>
              <a:t>Сулейманов </a:t>
            </a:r>
            <a:r>
              <a:rPr lang="ru-RU" dirty="0" err="1" smtClean="0">
                <a:latin typeface="Times New Roman" pitchFamily="18" charset="0"/>
                <a:cs typeface="Times New Roman" pitchFamily="18" charset="0"/>
              </a:rPr>
              <a:t>Равкат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Хайрутдинович</a:t>
            </a:r>
            <a:endParaRPr lang="ru-RU" dirty="0">
              <a:latin typeface="Times New Roman" pitchFamily="18" charset="0"/>
              <a:cs typeface="Times New Roman" pitchFamily="18" charset="0"/>
            </a:endParaRPr>
          </a:p>
        </p:txBody>
      </p:sp>
      <p:sp>
        <p:nvSpPr>
          <p:cNvPr id="6" name="Текст 5"/>
          <p:cNvSpPr>
            <a:spLocks noGrp="1"/>
          </p:cNvSpPr>
          <p:nvPr>
            <p:ph type="body" sz="half" idx="2"/>
          </p:nvPr>
        </p:nvSpPr>
        <p:spPr>
          <a:xfrm>
            <a:off x="1763688" y="5373216"/>
            <a:ext cx="5486400" cy="804862"/>
          </a:xfrm>
        </p:spPr>
        <p:txBody>
          <a:bodyPr>
            <a:normAutofit/>
          </a:bodyPr>
          <a:lstStyle/>
          <a:p>
            <a:r>
              <a:rPr lang="ru-RU" dirty="0" smtClean="0">
                <a:latin typeface="Times New Roman" pitchFamily="18" charset="0"/>
                <a:cs typeface="Times New Roman" pitchFamily="18" charset="0"/>
              </a:rPr>
              <a:t>Родился в с.Никитино 1925году.Не воевал т.к. была </a:t>
            </a:r>
            <a:r>
              <a:rPr lang="ru-RU" dirty="0" err="1" smtClean="0">
                <a:latin typeface="Times New Roman" pitchFamily="18" charset="0"/>
                <a:cs typeface="Times New Roman" pitchFamily="18" charset="0"/>
              </a:rPr>
              <a:t>бронь</a:t>
            </a:r>
            <a:r>
              <a:rPr lang="ru-RU" dirty="0" smtClean="0">
                <a:latin typeface="Times New Roman" pitchFamily="18" charset="0"/>
                <a:cs typeface="Times New Roman" pitchFamily="18" charset="0"/>
              </a:rPr>
              <a:t>. Работал во время войны в городе Челябинске на заводе .Умер 1974году.Имеет медаль «За освоение целинных земель». Часть информации утеряна.  </a:t>
            </a:r>
            <a:endParaRPr lang="ru-RU" dirty="0">
              <a:latin typeface="Times New Roman" pitchFamily="18" charset="0"/>
              <a:cs typeface="Times New Roman" pitchFamily="18" charset="0"/>
            </a:endParaRPr>
          </a:p>
        </p:txBody>
      </p:sp>
      <p:pic>
        <p:nvPicPr>
          <p:cNvPr id="7171" name="Picture 3" descr="C:\Documents and Settings\Администратор\Рабочий стол\Новая папка (3)\P1230908.JPG"/>
          <p:cNvPicPr>
            <a:picLocks noGrp="1" noChangeAspect="1" noChangeArrowheads="1"/>
          </p:cNvPicPr>
          <p:nvPr>
            <p:ph type="pic" idx="1"/>
          </p:nvPr>
        </p:nvPicPr>
        <p:blipFill rotWithShape="1">
          <a:blip r:embed="rId2" cstate="print"/>
          <a:srcRect l="29020" t="24999" r="33480" b="12223"/>
          <a:stretch/>
        </p:blipFill>
        <p:spPr bwMode="auto">
          <a:xfrm>
            <a:off x="2555776" y="260648"/>
            <a:ext cx="3785200" cy="47525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74638"/>
            <a:ext cx="8291264" cy="418058"/>
          </a:xfrm>
        </p:spPr>
        <p:txBody>
          <a:bodyPr>
            <a:normAutofit/>
          </a:bodyPr>
          <a:lstStyle/>
          <a:p>
            <a:r>
              <a:rPr lang="ru-RU" sz="2000" dirty="0" smtClean="0">
                <a:latin typeface="Times New Roman" pitchFamily="18" charset="0"/>
                <a:cs typeface="Times New Roman" pitchFamily="18" charset="0"/>
              </a:rPr>
              <a:t>Фотографии однополчан, сослуживцев, из альбома Шарипова З.М.</a:t>
            </a:r>
            <a:endParaRPr lang="ru-RU" sz="2000" dirty="0">
              <a:latin typeface="Times New Roman" pitchFamily="18" charset="0"/>
              <a:cs typeface="Times New Roman" pitchFamily="18" charset="0"/>
            </a:endParaRPr>
          </a:p>
        </p:txBody>
      </p:sp>
      <p:sp>
        <p:nvSpPr>
          <p:cNvPr id="5" name="Текст 4"/>
          <p:cNvSpPr>
            <a:spLocks noGrp="1"/>
          </p:cNvSpPr>
          <p:nvPr>
            <p:ph type="body" idx="1"/>
          </p:nvPr>
        </p:nvSpPr>
        <p:spPr>
          <a:xfrm>
            <a:off x="539552" y="692696"/>
            <a:ext cx="3957836" cy="2232248"/>
          </a:xfrm>
        </p:spPr>
        <p:txBody>
          <a:bodyPr/>
          <a:lstStyle/>
          <a:p>
            <a:endParaRPr lang="ru-RU" dirty="0"/>
          </a:p>
        </p:txBody>
      </p:sp>
      <p:sp>
        <p:nvSpPr>
          <p:cNvPr id="6" name="Содержимое 5"/>
          <p:cNvSpPr>
            <a:spLocks noGrp="1"/>
          </p:cNvSpPr>
          <p:nvPr>
            <p:ph sz="half" idx="2"/>
          </p:nvPr>
        </p:nvSpPr>
        <p:spPr>
          <a:xfrm>
            <a:off x="467544" y="3068959"/>
            <a:ext cx="4029844" cy="3057203"/>
          </a:xfrm>
        </p:spPr>
        <p:txBody>
          <a:bodyPr/>
          <a:lstStyle/>
          <a:p>
            <a:endParaRPr lang="ru-RU" dirty="0"/>
          </a:p>
        </p:txBody>
      </p:sp>
      <p:sp>
        <p:nvSpPr>
          <p:cNvPr id="7" name="Текст 6"/>
          <p:cNvSpPr>
            <a:spLocks noGrp="1"/>
          </p:cNvSpPr>
          <p:nvPr>
            <p:ph type="body" sz="quarter" idx="3"/>
          </p:nvPr>
        </p:nvSpPr>
        <p:spPr>
          <a:xfrm>
            <a:off x="4860032" y="836712"/>
            <a:ext cx="3600400" cy="1512168"/>
          </a:xfrm>
        </p:spPr>
        <p:txBody>
          <a:bodyPr>
            <a:normAutofit/>
          </a:bodyPr>
          <a:lstStyle/>
          <a:p>
            <a:pPr algn="ctr"/>
            <a:r>
              <a:rPr lang="ru-RU" sz="2000" b="0" dirty="0" smtClean="0">
                <a:latin typeface="Times New Roman" pitchFamily="18" charset="0"/>
                <a:cs typeface="Times New Roman" pitchFamily="18" charset="0"/>
              </a:rPr>
              <a:t>Надписи на обратной стороне</a:t>
            </a:r>
          </a:p>
          <a:p>
            <a:pPr algn="ctr"/>
            <a:r>
              <a:rPr lang="ru-RU" sz="2000" b="0" dirty="0" smtClean="0">
                <a:latin typeface="Times New Roman" pitchFamily="18" charset="0"/>
                <a:cs typeface="Times New Roman" pitchFamily="18" charset="0"/>
              </a:rPr>
              <a:t>отсутствуют</a:t>
            </a:r>
            <a:endParaRPr lang="ru-RU" sz="2000" b="0" dirty="0">
              <a:latin typeface="Times New Roman" pitchFamily="18" charset="0"/>
              <a:cs typeface="Times New Roman" pitchFamily="18" charset="0"/>
            </a:endParaRPr>
          </a:p>
        </p:txBody>
      </p:sp>
      <p:sp>
        <p:nvSpPr>
          <p:cNvPr id="8" name="Содержимое 7"/>
          <p:cNvSpPr>
            <a:spLocks noGrp="1"/>
          </p:cNvSpPr>
          <p:nvPr>
            <p:ph sz="quarter" idx="4"/>
          </p:nvPr>
        </p:nvSpPr>
        <p:spPr>
          <a:xfrm>
            <a:off x="4355976" y="3068959"/>
            <a:ext cx="4330825" cy="2736305"/>
          </a:xfrm>
        </p:spPr>
        <p:txBody>
          <a:bodyPr/>
          <a:lstStyle/>
          <a:p>
            <a:endParaRPr lang="ru-RU" dirty="0"/>
          </a:p>
        </p:txBody>
      </p:sp>
      <p:pic>
        <p:nvPicPr>
          <p:cNvPr id="1026" name="Picture 2" descr="G:\однополчанен ШариповаЗ.М..jpg"/>
          <p:cNvPicPr>
            <a:picLocks noChangeAspect="1" noChangeArrowheads="1"/>
          </p:cNvPicPr>
          <p:nvPr/>
        </p:nvPicPr>
        <p:blipFill>
          <a:blip r:embed="rId2" cstate="print"/>
          <a:srcRect/>
          <a:stretch>
            <a:fillRect/>
          </a:stretch>
        </p:blipFill>
        <p:spPr bwMode="auto">
          <a:xfrm>
            <a:off x="5364088" y="2636912"/>
            <a:ext cx="2510408" cy="3471424"/>
          </a:xfrm>
          <a:prstGeom prst="rect">
            <a:avLst/>
          </a:prstGeom>
          <a:noFill/>
        </p:spPr>
      </p:pic>
      <p:pic>
        <p:nvPicPr>
          <p:cNvPr id="1027" name="Picture 3" descr="G:\одпол 2.JPG"/>
          <p:cNvPicPr>
            <a:picLocks noChangeAspect="1" noChangeArrowheads="1"/>
          </p:cNvPicPr>
          <p:nvPr/>
        </p:nvPicPr>
        <p:blipFill>
          <a:blip r:embed="rId3" cstate="print"/>
          <a:srcRect/>
          <a:stretch>
            <a:fillRect/>
          </a:stretch>
        </p:blipFill>
        <p:spPr bwMode="auto">
          <a:xfrm>
            <a:off x="899592" y="1268760"/>
            <a:ext cx="3633533" cy="48449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sz="2000" dirty="0" smtClean="0">
                <a:latin typeface="Times New Roman" pitchFamily="18" charset="0"/>
                <a:cs typeface="Times New Roman" pitchFamily="18" charset="0"/>
              </a:rPr>
              <a:t>Шарипов </a:t>
            </a:r>
            <a:r>
              <a:rPr lang="ru-RU" sz="2000" dirty="0" err="1" smtClean="0">
                <a:latin typeface="Times New Roman" pitchFamily="18" charset="0"/>
                <a:cs typeface="Times New Roman" pitchFamily="18" charset="0"/>
              </a:rPr>
              <a:t>Зия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Маннафович</a:t>
            </a:r>
            <a:r>
              <a:rPr lang="ru-RU" sz="2000" dirty="0" smtClean="0">
                <a:latin typeface="Times New Roman" pitchFamily="18" charset="0"/>
                <a:cs typeface="Times New Roman" pitchFamily="18" charset="0"/>
              </a:rPr>
              <a:t> и его сослуживцы</a:t>
            </a:r>
            <a:endParaRPr lang="ru-RU" sz="2000" dirty="0">
              <a:latin typeface="Times New Roman" pitchFamily="18" charset="0"/>
              <a:cs typeface="Times New Roman" pitchFamily="18" charset="0"/>
            </a:endParaRPr>
          </a:p>
        </p:txBody>
      </p:sp>
      <p:pic>
        <p:nvPicPr>
          <p:cNvPr id="2050" name="Picture 2" descr="G:\Шарипов.JPG"/>
          <p:cNvPicPr>
            <a:picLocks noGrp="1" noChangeAspect="1" noChangeArrowheads="1"/>
          </p:cNvPicPr>
          <p:nvPr>
            <p:ph sz="half" idx="1"/>
          </p:nvPr>
        </p:nvPicPr>
        <p:blipFill>
          <a:blip r:embed="rId2" cstate="print"/>
          <a:srcRect/>
          <a:stretch>
            <a:fillRect/>
          </a:stretch>
        </p:blipFill>
        <p:spPr bwMode="auto">
          <a:xfrm>
            <a:off x="779264" y="1600200"/>
            <a:ext cx="3394472" cy="4525963"/>
          </a:xfrm>
          <a:prstGeom prst="rect">
            <a:avLst/>
          </a:prstGeom>
          <a:noFill/>
        </p:spPr>
      </p:pic>
      <p:pic>
        <p:nvPicPr>
          <p:cNvPr id="2051" name="Picture 3" descr="G:\Шарипов З.М..JPG"/>
          <p:cNvPicPr>
            <a:picLocks noGrp="1" noChangeAspect="1" noChangeArrowheads="1"/>
          </p:cNvPicPr>
          <p:nvPr>
            <p:ph sz="half" idx="2"/>
          </p:nvPr>
        </p:nvPicPr>
        <p:blipFill>
          <a:blip r:embed="rId3" cstate="print"/>
          <a:srcRect/>
          <a:stretch>
            <a:fillRect/>
          </a:stretch>
        </p:blipFill>
        <p:spPr bwMode="auto">
          <a:xfrm>
            <a:off x="4716016" y="1600200"/>
            <a:ext cx="3648720"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19256" cy="720080"/>
          </a:xfrm>
        </p:spPr>
        <p:txBody>
          <a:bodyPr>
            <a:normAutofit fontScale="90000"/>
          </a:bodyPr>
          <a:lstStyle/>
          <a:p>
            <a:r>
              <a:rPr lang="ru-RU" sz="2200" dirty="0" smtClean="0">
                <a:latin typeface="Times New Roman" pitchFamily="18" charset="0"/>
                <a:cs typeface="Times New Roman" pitchFamily="18" charset="0"/>
              </a:rPr>
              <a:t>Запись на обратной стороне : «Лучшему другу </a:t>
            </a:r>
            <a:r>
              <a:rPr lang="ru-RU" sz="2200" dirty="0" err="1" smtClean="0">
                <a:latin typeface="Times New Roman" pitchFamily="18" charset="0"/>
                <a:cs typeface="Times New Roman" pitchFamily="18" charset="0"/>
              </a:rPr>
              <a:t>Шарипову</a:t>
            </a:r>
            <a:r>
              <a:rPr lang="ru-RU" sz="2200" dirty="0" smtClean="0">
                <a:latin typeface="Times New Roman" pitchFamily="18" charset="0"/>
                <a:cs typeface="Times New Roman" pitchFamily="18" charset="0"/>
              </a:rPr>
              <a:t> З.М. от Абзелилова М. (Крылов, Григорьевской, Абзелилов)»</a:t>
            </a:r>
            <a:r>
              <a:rPr lang="ru-RU" dirty="0" smtClean="0"/>
              <a:t/>
            </a:r>
            <a:br>
              <a:rPr lang="ru-RU" dirty="0" smtClean="0"/>
            </a:br>
            <a:endParaRPr lang="ru-RU" dirty="0"/>
          </a:p>
        </p:txBody>
      </p:sp>
      <p:pic>
        <p:nvPicPr>
          <p:cNvPr id="3074" name="Picture 2" descr="G:\rSx92oReyXs.jpg"/>
          <p:cNvPicPr>
            <a:picLocks noGrp="1" noChangeAspect="1" noChangeArrowheads="1"/>
          </p:cNvPicPr>
          <p:nvPr>
            <p:ph sz="half" idx="1"/>
          </p:nvPr>
        </p:nvPicPr>
        <p:blipFill>
          <a:blip r:embed="rId2" cstate="print"/>
          <a:srcRect/>
          <a:stretch>
            <a:fillRect/>
          </a:stretch>
        </p:blipFill>
        <p:spPr bwMode="auto">
          <a:xfrm>
            <a:off x="467544" y="1124744"/>
            <a:ext cx="4556368" cy="3388069"/>
          </a:xfrm>
          <a:prstGeom prst="rect">
            <a:avLst/>
          </a:prstGeom>
          <a:noFill/>
        </p:spPr>
      </p:pic>
      <p:pic>
        <p:nvPicPr>
          <p:cNvPr id="3075" name="Picture 3" descr="G:\Шарипов З.М. в Варшаве.jpg"/>
          <p:cNvPicPr>
            <a:picLocks noGrp="1" noChangeAspect="1" noChangeArrowheads="1"/>
          </p:cNvPicPr>
          <p:nvPr>
            <p:ph sz="half" idx="2"/>
          </p:nvPr>
        </p:nvPicPr>
        <p:blipFill>
          <a:blip r:embed="rId3" cstate="print"/>
          <a:srcRect/>
          <a:stretch>
            <a:fillRect/>
          </a:stretch>
        </p:blipFill>
        <p:spPr bwMode="auto">
          <a:xfrm>
            <a:off x="4427984" y="3284984"/>
            <a:ext cx="4038600" cy="30022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67543" y="274637"/>
            <a:ext cx="8219257" cy="202035"/>
          </a:xfrm>
        </p:spPr>
        <p:txBody>
          <a:bodyPr>
            <a:normAutofit fontScale="90000"/>
          </a:bodyPr>
          <a:lstStyle/>
          <a:p>
            <a:r>
              <a:rPr lang="ru-RU" sz="3200" dirty="0" smtClean="0"/>
              <a:t>Фото с альбома</a:t>
            </a:r>
            <a:endParaRPr lang="ru-RU" sz="3200" dirty="0"/>
          </a:p>
        </p:txBody>
      </p:sp>
      <p:sp>
        <p:nvSpPr>
          <p:cNvPr id="9" name="Текст 8"/>
          <p:cNvSpPr>
            <a:spLocks noGrp="1"/>
          </p:cNvSpPr>
          <p:nvPr>
            <p:ph type="body" idx="1"/>
          </p:nvPr>
        </p:nvSpPr>
        <p:spPr>
          <a:xfrm>
            <a:off x="467543" y="620689"/>
            <a:ext cx="4101852" cy="792087"/>
          </a:xfrm>
        </p:spPr>
        <p:txBody>
          <a:bodyPr>
            <a:normAutofit/>
          </a:bodyPr>
          <a:lstStyle/>
          <a:p>
            <a:pPr algn="ctr"/>
            <a:r>
              <a:rPr lang="ru-RU" sz="2000" b="0" dirty="0" smtClean="0">
                <a:latin typeface="Times New Roman" pitchFamily="18" charset="0"/>
                <a:cs typeface="Times New Roman" pitchFamily="18" charset="0"/>
              </a:rPr>
              <a:t>Макаев Ибятулла </a:t>
            </a:r>
            <a:r>
              <a:rPr lang="ru-RU" sz="2000" b="0" dirty="0" err="1" smtClean="0">
                <a:latin typeface="Times New Roman" pitchFamily="18" charset="0"/>
                <a:cs typeface="Times New Roman" pitchFamily="18" charset="0"/>
              </a:rPr>
              <a:t>Губайдулович</a:t>
            </a:r>
            <a:r>
              <a:rPr lang="ru-RU" sz="2000" b="0" dirty="0" smtClean="0">
                <a:latin typeface="Times New Roman" pitchFamily="18" charset="0"/>
                <a:cs typeface="Times New Roman" pitchFamily="18" charset="0"/>
              </a:rPr>
              <a:t>. Кавалерист</a:t>
            </a:r>
            <a:endParaRPr lang="ru-RU" sz="2000" b="0" dirty="0">
              <a:latin typeface="Times New Roman" pitchFamily="18" charset="0"/>
              <a:cs typeface="Times New Roman" pitchFamily="18" charset="0"/>
            </a:endParaRPr>
          </a:p>
        </p:txBody>
      </p:sp>
      <p:sp>
        <p:nvSpPr>
          <p:cNvPr id="11" name="Текст 10"/>
          <p:cNvSpPr>
            <a:spLocks noGrp="1"/>
          </p:cNvSpPr>
          <p:nvPr>
            <p:ph type="body" sz="quarter" idx="3"/>
          </p:nvPr>
        </p:nvSpPr>
        <p:spPr>
          <a:xfrm>
            <a:off x="4572000" y="764705"/>
            <a:ext cx="4114801" cy="648071"/>
          </a:xfrm>
        </p:spPr>
        <p:txBody>
          <a:bodyPr>
            <a:noAutofit/>
          </a:bodyPr>
          <a:lstStyle/>
          <a:p>
            <a:pPr algn="ctr"/>
            <a:r>
              <a:rPr lang="ru-RU" sz="2000" b="0" dirty="0" smtClean="0">
                <a:latin typeface="Times New Roman" pitchFamily="18" charset="0"/>
                <a:cs typeface="Times New Roman" pitchFamily="18" charset="0"/>
              </a:rPr>
              <a:t>Фото без подписи, из альбома Шарипова З.М.</a:t>
            </a:r>
            <a:endParaRPr lang="ru-RU" sz="2000" b="0" dirty="0">
              <a:latin typeface="Times New Roman" pitchFamily="18" charset="0"/>
              <a:cs typeface="Times New Roman" pitchFamily="18" charset="0"/>
            </a:endParaRPr>
          </a:p>
        </p:txBody>
      </p:sp>
      <p:pic>
        <p:nvPicPr>
          <p:cNvPr id="4100" name="Picture 4" descr="G:\Макаев Ибятулла.jpg"/>
          <p:cNvPicPr>
            <a:picLocks noGrp="1" noChangeAspect="1" noChangeArrowheads="1"/>
          </p:cNvPicPr>
          <p:nvPr>
            <p:ph sz="half" idx="2"/>
          </p:nvPr>
        </p:nvPicPr>
        <p:blipFill>
          <a:blip r:embed="rId2" cstate="print"/>
          <a:srcRect/>
          <a:stretch>
            <a:fillRect/>
          </a:stretch>
        </p:blipFill>
        <p:spPr bwMode="auto">
          <a:xfrm>
            <a:off x="1187624" y="1700808"/>
            <a:ext cx="2808312" cy="4691209"/>
          </a:xfrm>
          <a:prstGeom prst="rect">
            <a:avLst/>
          </a:prstGeom>
          <a:noFill/>
        </p:spPr>
      </p:pic>
      <p:pic>
        <p:nvPicPr>
          <p:cNvPr id="4101" name="Picture 5" descr="G:\Однополчанин.JPG"/>
          <p:cNvPicPr>
            <a:picLocks noGrp="1" noChangeAspect="1" noChangeArrowheads="1"/>
          </p:cNvPicPr>
          <p:nvPr>
            <p:ph sz="quarter" idx="4"/>
          </p:nvPr>
        </p:nvPicPr>
        <p:blipFill>
          <a:blip r:embed="rId3" cstate="print"/>
          <a:srcRect/>
          <a:stretch>
            <a:fillRect/>
          </a:stretch>
        </p:blipFill>
        <p:spPr bwMode="auto">
          <a:xfrm>
            <a:off x="5148064" y="2132856"/>
            <a:ext cx="2963466" cy="3951288"/>
          </a:xfrm>
          <a:prstGeom prst="rect">
            <a:avLst/>
          </a:prstGeom>
          <a:noFill/>
        </p:spPr>
      </p:pic>
      <p:pic>
        <p:nvPicPr>
          <p:cNvPr id="7" name="Picture 4" descr="G:\Макаев Ибятулла.jpg"/>
          <p:cNvPicPr>
            <a:picLocks noChangeAspect="1" noChangeArrowheads="1"/>
          </p:cNvPicPr>
          <p:nvPr/>
        </p:nvPicPr>
        <p:blipFill>
          <a:blip r:embed="rId2" cstate="print"/>
          <a:srcRect/>
          <a:stretch>
            <a:fillRect/>
          </a:stretch>
        </p:blipFill>
        <p:spPr bwMode="auto">
          <a:xfrm>
            <a:off x="1259632" y="1700808"/>
            <a:ext cx="2808312" cy="46912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sz="2000" dirty="0" smtClean="0">
                <a:latin typeface="Times New Roman" pitchFamily="18" charset="0"/>
                <a:cs typeface="Times New Roman" pitchFamily="18" charset="0"/>
              </a:rPr>
              <a:t>Информация собранная детьми о родственниках воевавших в ВОВ</a:t>
            </a:r>
            <a:endParaRPr lang="ru-RU" sz="2000" dirty="0">
              <a:latin typeface="Times New Roman" pitchFamily="18" charset="0"/>
              <a:cs typeface="Times New Roman" pitchFamily="18" charset="0"/>
            </a:endParaRPr>
          </a:p>
        </p:txBody>
      </p:sp>
      <p:sp>
        <p:nvSpPr>
          <p:cNvPr id="12" name="Содержимое 11"/>
          <p:cNvSpPr>
            <a:spLocks noGrp="1"/>
          </p:cNvSpPr>
          <p:nvPr>
            <p:ph idx="1"/>
          </p:nvPr>
        </p:nvSpPr>
        <p:spPr/>
        <p:txBody>
          <a:bodyPr>
            <a:normAutofit lnSpcReduction="10000"/>
          </a:bodyPr>
          <a:lstStyle/>
          <a:p>
            <a:pPr>
              <a:buNone/>
            </a:pPr>
            <a:r>
              <a:rPr lang="ru-RU" sz="1600" dirty="0" smtClean="0">
                <a:latin typeface="Times New Roman" pitchFamily="18" charset="0"/>
                <a:cs typeface="Times New Roman" pitchFamily="18" charset="0"/>
              </a:rPr>
              <a:t>Тавтилев </a:t>
            </a:r>
            <a:r>
              <a:rPr lang="ru-RU" sz="1600" dirty="0" err="1" smtClean="0">
                <a:latin typeface="Times New Roman" pitchFamily="18" charset="0"/>
                <a:cs typeface="Times New Roman" pitchFamily="18" charset="0"/>
              </a:rPr>
              <a:t>Ганей</a:t>
            </a:r>
            <a:r>
              <a:rPr lang="ru-RU" sz="1600" dirty="0" smtClean="0">
                <a:latin typeface="Times New Roman" pitchFamily="18" charset="0"/>
                <a:cs typeface="Times New Roman" pitchFamily="18" charset="0"/>
              </a:rPr>
              <a:t> Бариевич.1925 года рождения .Родился в </a:t>
            </a:r>
            <a:r>
              <a:rPr lang="ru-RU" sz="1600" dirty="0" err="1" smtClean="0">
                <a:latin typeface="Times New Roman" pitchFamily="18" charset="0"/>
                <a:cs typeface="Times New Roman" pitchFamily="18" charset="0"/>
              </a:rPr>
              <a:t>с.Никитино</a:t>
            </a:r>
            <a:r>
              <a:rPr lang="ru-RU" sz="1600" dirty="0" smtClean="0">
                <a:latin typeface="Times New Roman" pitchFamily="18" charset="0"/>
                <a:cs typeface="Times New Roman" pitchFamily="18" charset="0"/>
              </a:rPr>
              <a:t>. Погиб и похоронен в господском дворе.1341 </a:t>
            </a:r>
            <a:r>
              <a:rPr lang="ru-RU" sz="1600" dirty="0" err="1" smtClean="0">
                <a:latin typeface="Times New Roman" pitchFamily="18" charset="0"/>
                <a:cs typeface="Times New Roman" pitchFamily="18" charset="0"/>
              </a:rPr>
              <a:t>сп</a:t>
            </a:r>
            <a:r>
              <a:rPr lang="ru-RU" sz="1600" dirty="0" smtClean="0">
                <a:latin typeface="Times New Roman" pitchFamily="18" charset="0"/>
                <a:cs typeface="Times New Roman" pitchFamily="18" charset="0"/>
              </a:rPr>
              <a:t> 319 (ст.сержант)</a:t>
            </a:r>
          </a:p>
          <a:p>
            <a:pPr>
              <a:buNone/>
            </a:pPr>
            <a:r>
              <a:rPr lang="ru-RU" sz="1600" dirty="0" smtClean="0">
                <a:latin typeface="Times New Roman" pitchFamily="18" charset="0"/>
                <a:cs typeface="Times New Roman" pitchFamily="18" charset="0"/>
              </a:rPr>
              <a:t>Макаев </a:t>
            </a:r>
            <a:r>
              <a:rPr lang="ru-RU" sz="1600" dirty="0" err="1" smtClean="0">
                <a:latin typeface="Times New Roman" pitchFamily="18" charset="0"/>
                <a:cs typeface="Times New Roman" pitchFamily="18" charset="0"/>
              </a:rPr>
              <a:t>Хайрулла</a:t>
            </a:r>
            <a:r>
              <a:rPr lang="ru-RU" sz="1600" dirty="0" smtClean="0">
                <a:latin typeface="Times New Roman" pitchFamily="18" charset="0"/>
                <a:cs typeface="Times New Roman" pitchFamily="18" charset="0"/>
              </a:rPr>
              <a:t> Ибятович .Родился в с.Никитино.1916года рождения. Пропал в блокадном Ленинграде 1942.</a:t>
            </a:r>
          </a:p>
          <a:p>
            <a:pPr>
              <a:buNone/>
            </a:pPr>
            <a:r>
              <a:rPr lang="ru-RU" sz="1600" dirty="0" err="1" smtClean="0">
                <a:latin typeface="Times New Roman" pitchFamily="18" charset="0"/>
                <a:cs typeface="Times New Roman" pitchFamily="18" charset="0"/>
              </a:rPr>
              <a:t>Мухаметов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Хоснулхак</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Искакович.Род.в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с.Никитино</a:t>
            </a:r>
            <a:r>
              <a:rPr lang="ru-RU" sz="1600" dirty="0" smtClean="0">
                <a:latin typeface="Times New Roman" pitchFamily="18" charset="0"/>
                <a:cs typeface="Times New Roman" pitchFamily="18" charset="0"/>
              </a:rPr>
              <a:t>(спустя через 73 года найдена информация, как об узнике фашистского концлагеря. </a:t>
            </a: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огиб в плену)</a:t>
            </a:r>
          </a:p>
          <a:p>
            <a:pPr>
              <a:buNone/>
            </a:pPr>
            <a:r>
              <a:rPr lang="ru-RU" sz="1600" dirty="0" smtClean="0">
                <a:latin typeface="Times New Roman" pitchFamily="18" charset="0"/>
                <a:cs typeface="Times New Roman" pitchFamily="18" charset="0"/>
              </a:rPr>
              <a:t>Мухаметов Басыр </a:t>
            </a:r>
            <a:r>
              <a:rPr lang="ru-RU" sz="1600" dirty="0" err="1" smtClean="0">
                <a:latin typeface="Times New Roman" pitchFamily="18" charset="0"/>
                <a:cs typeface="Times New Roman" pitchFamily="18" charset="0"/>
              </a:rPr>
              <a:t>Искакович</a:t>
            </a:r>
            <a:r>
              <a:rPr lang="ru-RU" sz="1600" dirty="0" smtClean="0">
                <a:latin typeface="Times New Roman" pitchFamily="18" charset="0"/>
                <a:cs typeface="Times New Roman" pitchFamily="18" charset="0"/>
              </a:rPr>
              <a:t>. Родился в с.Никитино Похоронен в </a:t>
            </a:r>
            <a:r>
              <a:rPr lang="ru-RU" sz="1600" dirty="0" err="1" smtClean="0">
                <a:latin typeface="Times New Roman" pitchFamily="18" charset="0"/>
                <a:cs typeface="Times New Roman" pitchFamily="18" charset="0"/>
              </a:rPr>
              <a:t>с.Чернышево</a:t>
            </a:r>
            <a:r>
              <a:rPr lang="ru-RU" sz="1600" dirty="0" smtClean="0">
                <a:latin typeface="Times New Roman" pitchFamily="18" charset="0"/>
                <a:cs typeface="Times New Roman" pitchFamily="18" charset="0"/>
              </a:rPr>
              <a:t> .Калужская обл.</a:t>
            </a:r>
          </a:p>
          <a:p>
            <a:pPr>
              <a:buNone/>
            </a:pPr>
            <a:r>
              <a:rPr lang="ru-RU" sz="1600" dirty="0" smtClean="0">
                <a:latin typeface="Times New Roman" pitchFamily="18" charset="0"/>
                <a:cs typeface="Times New Roman" pitchFamily="18" charset="0"/>
              </a:rPr>
              <a:t>Сулейманов </a:t>
            </a:r>
            <a:r>
              <a:rPr lang="ru-RU" sz="1600" dirty="0" err="1" smtClean="0">
                <a:latin typeface="Times New Roman" pitchFamily="18" charset="0"/>
                <a:cs typeface="Times New Roman" pitchFamily="18" charset="0"/>
              </a:rPr>
              <a:t>Хайрутдин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Гилядиевич</a:t>
            </a:r>
            <a:r>
              <a:rPr lang="ru-RU" sz="1600" dirty="0" smtClean="0">
                <a:latin typeface="Times New Roman" pitchFamily="18" charset="0"/>
                <a:cs typeface="Times New Roman" pitchFamily="18" charset="0"/>
              </a:rPr>
              <a:t>.!895 года </a:t>
            </a:r>
            <a:r>
              <a:rPr lang="ru-RU" sz="1600" dirty="0" err="1" smtClean="0">
                <a:latin typeface="Times New Roman" pitchFamily="18" charset="0"/>
                <a:cs typeface="Times New Roman" pitchFamily="18" charset="0"/>
              </a:rPr>
              <a:t>рождения.Призван</a:t>
            </a:r>
            <a:r>
              <a:rPr lang="ru-RU" sz="1600" dirty="0" smtClean="0">
                <a:latin typeface="Times New Roman" pitchFamily="18" charset="0"/>
                <a:cs typeface="Times New Roman" pitchFamily="18" charset="0"/>
              </a:rPr>
              <a:t> в 41ом.Погиб  25 мая 1943 году .</a:t>
            </a:r>
          </a:p>
          <a:p>
            <a:pPr>
              <a:buNone/>
            </a:pPr>
            <a:r>
              <a:rPr lang="ru-RU" sz="1600" dirty="0" err="1" smtClean="0">
                <a:latin typeface="Times New Roman" pitchFamily="18" charset="0"/>
                <a:cs typeface="Times New Roman" pitchFamily="18" charset="0"/>
              </a:rPr>
              <a:t>Мурзаханов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Суфиен</a:t>
            </a:r>
            <a:r>
              <a:rPr lang="ru-RU" sz="1600" dirty="0" smtClean="0">
                <a:latin typeface="Times New Roman" pitchFamily="18" charset="0"/>
                <a:cs typeface="Times New Roman" pitchFamily="18" charset="0"/>
              </a:rPr>
              <a:t> Мурзаханович.1924 года </a:t>
            </a:r>
            <a:r>
              <a:rPr lang="ru-RU" sz="1600" dirty="0" err="1" smtClean="0">
                <a:latin typeface="Times New Roman" pitchFamily="18" charset="0"/>
                <a:cs typeface="Times New Roman" pitchFamily="18" charset="0"/>
              </a:rPr>
              <a:t>рождения.Умер</a:t>
            </a:r>
            <a:r>
              <a:rPr lang="ru-RU" sz="1600" dirty="0" smtClean="0">
                <a:latin typeface="Times New Roman" pitchFamily="18" charset="0"/>
                <a:cs typeface="Times New Roman" pitchFamily="18" charset="0"/>
              </a:rPr>
              <a:t> после войны.</a:t>
            </a:r>
          </a:p>
          <a:p>
            <a:pPr>
              <a:buNone/>
            </a:pPr>
            <a:r>
              <a:rPr lang="ru-RU" sz="1600" dirty="0" err="1" smtClean="0">
                <a:latin typeface="Times New Roman" pitchFamily="18" charset="0"/>
                <a:cs typeface="Times New Roman" pitchFamily="18" charset="0"/>
              </a:rPr>
              <a:t>Галеев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Галимьян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Муллагалеевич</a:t>
            </a:r>
            <a:r>
              <a:rPr lang="ru-RU" sz="1600" dirty="0" smtClean="0">
                <a:latin typeface="Times New Roman" pitchFamily="18" charset="0"/>
                <a:cs typeface="Times New Roman" pitchFamily="18" charset="0"/>
              </a:rPr>
              <a:t> 1909 года </a:t>
            </a:r>
            <a:r>
              <a:rPr lang="ru-RU" sz="1600" dirty="0" err="1" smtClean="0">
                <a:latin typeface="Times New Roman" pitchFamily="18" charset="0"/>
                <a:cs typeface="Times New Roman" pitchFamily="18" charset="0"/>
              </a:rPr>
              <a:t>рождения.Погиб</a:t>
            </a:r>
            <a:r>
              <a:rPr lang="ru-RU" sz="1600" dirty="0" smtClean="0">
                <a:latin typeface="Times New Roman" pitchFamily="18" charset="0"/>
                <a:cs typeface="Times New Roman" pitchFamily="18" charset="0"/>
              </a:rPr>
              <a:t> 1944 </a:t>
            </a:r>
            <a:r>
              <a:rPr lang="ru-RU" sz="1600" dirty="0" err="1" smtClean="0">
                <a:latin typeface="Times New Roman" pitchFamily="18" charset="0"/>
                <a:cs typeface="Times New Roman" pitchFamily="18" charset="0"/>
              </a:rPr>
              <a:t>ом</a:t>
            </a:r>
            <a:r>
              <a:rPr lang="ru-RU" sz="1600" dirty="0" smtClean="0">
                <a:latin typeface="Times New Roman" pitchFamily="18" charset="0"/>
                <a:cs typeface="Times New Roman" pitchFamily="18" charset="0"/>
              </a:rPr>
              <a:t> под  городом Краков.</a:t>
            </a:r>
          </a:p>
          <a:p>
            <a:pPr>
              <a:buNone/>
            </a:pPr>
            <a:r>
              <a:rPr lang="ru-RU" sz="1600" dirty="0" smtClean="0">
                <a:latin typeface="Times New Roman" pitchFamily="18" charset="0"/>
                <a:cs typeface="Times New Roman" pitchFamily="18" charset="0"/>
              </a:rPr>
              <a:t>Макаев </a:t>
            </a:r>
            <a:r>
              <a:rPr lang="ru-RU" sz="1600" dirty="0" err="1" smtClean="0">
                <a:latin typeface="Times New Roman" pitchFamily="18" charset="0"/>
                <a:cs typeface="Times New Roman" pitchFamily="18" charset="0"/>
              </a:rPr>
              <a:t>Гибят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Губайдулович</a:t>
            </a:r>
            <a:r>
              <a:rPr lang="ru-RU" sz="1600" dirty="0" smtClean="0">
                <a:latin typeface="Times New Roman" pitchFamily="18" charset="0"/>
                <a:cs typeface="Times New Roman" pitchFamily="18" charset="0"/>
              </a:rPr>
              <a:t> 1905 года </a:t>
            </a:r>
            <a:r>
              <a:rPr lang="ru-RU" sz="1600" dirty="0" err="1" smtClean="0">
                <a:latin typeface="Times New Roman" pitchFamily="18" charset="0"/>
                <a:cs typeface="Times New Roman" pitchFamily="18" charset="0"/>
              </a:rPr>
              <a:t>рождения.похоронен</a:t>
            </a:r>
            <a:r>
              <a:rPr lang="ru-RU" sz="1600" dirty="0" smtClean="0">
                <a:latin typeface="Times New Roman" pitchFamily="18" charset="0"/>
                <a:cs typeface="Times New Roman" pitchFamily="18" charset="0"/>
              </a:rPr>
              <a:t> в Никитино.</a:t>
            </a:r>
          </a:p>
          <a:p>
            <a:pPr>
              <a:buNone/>
            </a:pPr>
            <a:r>
              <a:rPr lang="ru-RU" sz="1600" dirty="0" smtClean="0">
                <a:latin typeface="Times New Roman" pitchFamily="18" charset="0"/>
                <a:cs typeface="Times New Roman" pitchFamily="18" charset="0"/>
              </a:rPr>
              <a:t>Сулейманов </a:t>
            </a:r>
            <a:r>
              <a:rPr lang="ru-RU" sz="1600" dirty="0" err="1" smtClean="0">
                <a:latin typeface="Times New Roman" pitchFamily="18" charset="0"/>
                <a:cs typeface="Times New Roman" pitchFamily="18" charset="0"/>
              </a:rPr>
              <a:t>Хайрутдин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Гияшидиевич.Род.в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с.Никитино.Похоронен</a:t>
            </a:r>
            <a:r>
              <a:rPr lang="ru-RU" sz="1600" dirty="0" smtClean="0">
                <a:latin typeface="Times New Roman" pitchFamily="18" charset="0"/>
                <a:cs typeface="Times New Roman" pitchFamily="18" charset="0"/>
              </a:rPr>
              <a:t> в Никитино.</a:t>
            </a:r>
          </a:p>
          <a:p>
            <a:pPr>
              <a:buNone/>
            </a:pPr>
            <a:r>
              <a:rPr lang="ru-RU" sz="1600" dirty="0" err="1" smtClean="0">
                <a:latin typeface="Times New Roman" pitchFamily="18" charset="0"/>
                <a:cs typeface="Times New Roman" pitchFamily="18" charset="0"/>
              </a:rPr>
              <a:t>Айдапкилев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Шаукат</a:t>
            </a:r>
            <a:r>
              <a:rPr lang="ru-RU" sz="1600" dirty="0" smtClean="0">
                <a:latin typeface="Times New Roman" pitchFamily="18" charset="0"/>
                <a:cs typeface="Times New Roman" pitchFamily="18" charset="0"/>
              </a:rPr>
              <a:t> Зеналович,1920 </a:t>
            </a:r>
            <a:r>
              <a:rPr lang="ru-RU" sz="1600" dirty="0" err="1" smtClean="0">
                <a:latin typeface="Times New Roman" pitchFamily="18" charset="0"/>
                <a:cs typeface="Times New Roman" pitchFamily="18" charset="0"/>
              </a:rPr>
              <a:t>года.Погиб</a:t>
            </a:r>
            <a:r>
              <a:rPr lang="ru-RU" sz="1600" dirty="0" smtClean="0">
                <a:latin typeface="Times New Roman" pitchFamily="18" charset="0"/>
                <a:cs typeface="Times New Roman" pitchFamily="18" charset="0"/>
              </a:rPr>
              <a:t> в 1941ом.похоронен в </a:t>
            </a:r>
            <a:r>
              <a:rPr lang="ru-RU" sz="1600" dirty="0" err="1" smtClean="0">
                <a:latin typeface="Times New Roman" pitchFamily="18" charset="0"/>
                <a:cs typeface="Times New Roman" pitchFamily="18" charset="0"/>
              </a:rPr>
              <a:t>Н,П,Верхолампи.Карелия</a:t>
            </a:r>
            <a:r>
              <a:rPr lang="ru-RU" sz="1600" dirty="0" smtClean="0">
                <a:latin typeface="Times New Roman" pitchFamily="18" charset="0"/>
                <a:cs typeface="Times New Roman" pitchFamily="18" charset="0"/>
              </a:rPr>
              <a:t>.</a:t>
            </a:r>
          </a:p>
          <a:p>
            <a:pPr>
              <a:buNone/>
            </a:pPr>
            <a:r>
              <a:rPr lang="ru-RU" sz="1600" dirty="0" err="1" smtClean="0">
                <a:latin typeface="Times New Roman" pitchFamily="18" charset="0"/>
                <a:cs typeface="Times New Roman" pitchFamily="18" charset="0"/>
              </a:rPr>
              <a:t>Айдапкилев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Ахсан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Ямалеевич</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с.Никитино.Похоронен</a:t>
            </a:r>
            <a:r>
              <a:rPr lang="ru-RU" sz="1600" dirty="0" smtClean="0">
                <a:latin typeface="Times New Roman" pitchFamily="18" charset="0"/>
                <a:cs typeface="Times New Roman" pitchFamily="18" charset="0"/>
              </a:rPr>
              <a:t> в Никитино.</a:t>
            </a:r>
            <a:endParaRPr lang="ru-RU" sz="1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latin typeface="Times New Roman" pitchFamily="18" charset="0"/>
                <a:cs typeface="Times New Roman" pitchFamily="18" charset="0"/>
              </a:rPr>
              <a:t>Сулейманова </a:t>
            </a:r>
            <a:r>
              <a:rPr lang="ru-RU" dirty="0" err="1" smtClean="0">
                <a:latin typeface="Times New Roman" pitchFamily="18" charset="0"/>
                <a:cs typeface="Times New Roman" pitchFamily="18" charset="0"/>
              </a:rPr>
              <a:t>Сания</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И</a:t>
            </a:r>
            <a:r>
              <a:rPr lang="ru-RU" dirty="0" err="1" smtClean="0">
                <a:latin typeface="Times New Roman" pitchFamily="18" charset="0"/>
                <a:cs typeface="Times New Roman" pitchFamily="18" charset="0"/>
              </a:rPr>
              <a:t>бятовна</a:t>
            </a:r>
            <a:endParaRPr lang="ru-RU" dirty="0">
              <a:latin typeface="Times New Roman" pitchFamily="18" charset="0"/>
              <a:cs typeface="Times New Roman" pitchFamily="18" charset="0"/>
            </a:endParaRPr>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rmAutofit fontScale="92500" lnSpcReduction="20000"/>
          </a:bodyPr>
          <a:lstStyle/>
          <a:p>
            <a:pPr algn="ctr"/>
            <a:r>
              <a:rPr lang="ru-RU" dirty="0" smtClean="0">
                <a:latin typeface="Times New Roman" pitchFamily="18" charset="0"/>
                <a:cs typeface="Times New Roman" pitchFamily="18" charset="0"/>
              </a:rPr>
              <a:t>05.09.29 год рождения. Жила и работала в селе Урняк с 11 лет. Работала в совхозе разнорабочим. Так же работала в Медногорске на заводе . Имеет медаль «За доблестный труд в ВОВ» и др.юбилейные медали.</a:t>
            </a:r>
          </a:p>
          <a:p>
            <a:pPr algn="ctr"/>
            <a:r>
              <a:rPr lang="ru-RU" dirty="0" smtClean="0">
                <a:latin typeface="Times New Roman" pitchFamily="18" charset="0"/>
                <a:cs typeface="Times New Roman" pitchFamily="18" charset="0"/>
              </a:rPr>
              <a:t>Является Ветераном труда в ВОВ. </a:t>
            </a:r>
            <a:endParaRPr lang="ru-RU" dirty="0">
              <a:latin typeface="Times New Roman" pitchFamily="18" charset="0"/>
              <a:cs typeface="Times New Roman" pitchFamily="18" charset="0"/>
            </a:endParaRPr>
          </a:p>
        </p:txBody>
      </p:sp>
      <p:pic>
        <p:nvPicPr>
          <p:cNvPr id="6150" name="Picture 6" descr="G:\Фото0759.jpg"/>
          <p:cNvPicPr>
            <a:picLocks noChangeAspect="1" noChangeArrowheads="1"/>
          </p:cNvPicPr>
          <p:nvPr/>
        </p:nvPicPr>
        <p:blipFill>
          <a:blip r:embed="rId2" cstate="print"/>
          <a:srcRect/>
          <a:stretch>
            <a:fillRect/>
          </a:stretch>
        </p:blipFill>
        <p:spPr bwMode="auto">
          <a:xfrm>
            <a:off x="2771800" y="188640"/>
            <a:ext cx="3600400" cy="48005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490066"/>
          </a:xfrm>
        </p:spPr>
        <p:txBody>
          <a:bodyPr>
            <a:normAutofit/>
          </a:bodyPr>
          <a:lstStyle/>
          <a:p>
            <a:r>
              <a:rPr lang="ru-RU" sz="2000" dirty="0" smtClean="0">
                <a:latin typeface="Times New Roman" pitchFamily="18" charset="0"/>
                <a:cs typeface="Times New Roman" pitchFamily="18" charset="0"/>
              </a:rPr>
              <a:t>Из воспоминаний Сулеймановой </a:t>
            </a:r>
            <a:r>
              <a:rPr lang="ru-RU" sz="2000" dirty="0" err="1" smtClean="0">
                <a:latin typeface="Times New Roman" pitchFamily="18" charset="0"/>
                <a:cs typeface="Times New Roman" pitchFamily="18" charset="0"/>
              </a:rPr>
              <a:t>Сании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Ибятовны</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67544" y="908720"/>
            <a:ext cx="8219256" cy="5472608"/>
          </a:xfrm>
        </p:spPr>
        <p:txBody>
          <a:bodyPr>
            <a:normAutofit/>
          </a:bodyPr>
          <a:lstStyle/>
          <a:p>
            <a:r>
              <a:rPr lang="ru-RU" sz="1400" dirty="0" smtClean="0">
                <a:latin typeface="Times New Roman" pitchFamily="18" charset="0"/>
                <a:cs typeface="Times New Roman" pitchFamily="18" charset="0"/>
              </a:rPr>
              <a:t>Макаева Сания </a:t>
            </a:r>
            <a:r>
              <a:rPr lang="ru-RU" sz="1400" dirty="0" err="1" smtClean="0">
                <a:latin typeface="Times New Roman" pitchFamily="18" charset="0"/>
                <a:cs typeface="Times New Roman" pitchFamily="18" charset="0"/>
              </a:rPr>
              <a:t>Ибятовна</a:t>
            </a:r>
            <a:r>
              <a:rPr lang="ru-RU" sz="1400" dirty="0" smtClean="0">
                <a:latin typeface="Times New Roman" pitchFamily="18" charset="0"/>
                <a:cs typeface="Times New Roman" pitchFamily="18" charset="0"/>
              </a:rPr>
              <a:t> из тех людей которые не любят,  не рассказывают о военных годах. На столько врезалось оно в памяти как тяжелые, голодные, холодные годы. Потихоньку память стирает события из этой , не сладкой жизни.  Не было мужчин в селе, были только двое – председатель который был беспощадным человеком, грубым и властным. И участник ВОВ, которого контузило на войне и он видимо не справляясь с детьми , иногда взмахивал вилами и кричал «Немец  не смог меня убить ,и вы не убьете! Подростку </a:t>
            </a:r>
            <a:r>
              <a:rPr lang="ru-RU" sz="1400" dirty="0" err="1" smtClean="0">
                <a:latin typeface="Times New Roman" pitchFamily="18" charset="0"/>
                <a:cs typeface="Times New Roman" pitchFamily="18" charset="0"/>
              </a:rPr>
              <a:t>Сание</a:t>
            </a:r>
            <a:r>
              <a:rPr lang="ru-RU" sz="1400" dirty="0" smtClean="0">
                <a:latin typeface="Times New Roman" pitchFamily="18" charset="0"/>
                <a:cs typeface="Times New Roman" pitchFamily="18" charset="0"/>
              </a:rPr>
              <a:t>  было 12 лет, когда началась война. Отца забрали, старшего брата и родного дядю. Отец   и брат вернулись после войны, а вот дядя(Тавтилев </a:t>
            </a:r>
            <a:r>
              <a:rPr lang="ru-RU" sz="1400" dirty="0" err="1" smtClean="0">
                <a:latin typeface="Times New Roman" pitchFamily="18" charset="0"/>
                <a:cs typeface="Times New Roman" pitchFamily="18" charset="0"/>
              </a:rPr>
              <a:t>Ганей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Бариевич</a:t>
            </a:r>
            <a:r>
              <a:rPr lang="ru-RU" sz="1400" dirty="0" smtClean="0">
                <a:latin typeface="Times New Roman" pitchFamily="18" charset="0"/>
                <a:cs typeface="Times New Roman" pitchFamily="18" charset="0"/>
              </a:rPr>
              <a:t>)не вернулся. Был запрошен поиск  в газету «Красная Звезда» и ответ пришла весть о том, что похоронен в Кёнигсберге. Погиб буквально за несколько дней до Победы.</a:t>
            </a:r>
          </a:p>
          <a:p>
            <a:r>
              <a:rPr lang="ru-RU" sz="1400" dirty="0" smtClean="0">
                <a:latin typeface="Times New Roman" pitchFamily="18" charset="0"/>
                <a:cs typeface="Times New Roman" pitchFamily="18" charset="0"/>
              </a:rPr>
              <a:t>.В свои 12 лет она собирала, разгружала сено. Работала наравне со взрослыми. Не было времени на развлечение, ведь дома были еще младшие сестра и брат, она выполняла всю тяжелую работу по дому старшая сестра .Ведь нужно было  помочь и маме. Она  пасла скотину в совхозе.</a:t>
            </a:r>
          </a:p>
          <a:p>
            <a:r>
              <a:rPr lang="ru-RU" sz="1400" dirty="0" smtClean="0">
                <a:latin typeface="Times New Roman" pitchFamily="18" charset="0"/>
                <a:cs typeface="Times New Roman" pitchFamily="18" charset="0"/>
              </a:rPr>
              <a:t>Как то </a:t>
            </a:r>
            <a:r>
              <a:rPr lang="ru-RU" sz="1400" dirty="0" err="1" smtClean="0">
                <a:latin typeface="Times New Roman" pitchFamily="18" charset="0"/>
                <a:cs typeface="Times New Roman" pitchFamily="18" charset="0"/>
              </a:rPr>
              <a:t>Урняковских</a:t>
            </a:r>
            <a:r>
              <a:rPr lang="ru-RU" sz="1400" dirty="0" smtClean="0">
                <a:latin typeface="Times New Roman" pitchFamily="18" charset="0"/>
                <a:cs typeface="Times New Roman" pitchFamily="18" charset="0"/>
              </a:rPr>
              <a:t> детей погрузили и увезли работать в город Медногорск .Мама(Макаева </a:t>
            </a:r>
            <a:r>
              <a:rPr lang="ru-RU" sz="1400" dirty="0" err="1" smtClean="0">
                <a:latin typeface="Times New Roman" pitchFamily="18" charset="0"/>
                <a:cs typeface="Times New Roman" pitchFamily="18" charset="0"/>
              </a:rPr>
              <a:t>Зухра</a:t>
            </a:r>
            <a:r>
              <a:rPr lang="ru-RU" sz="1400" dirty="0" smtClean="0">
                <a:latin typeface="Times New Roman" pitchFamily="18" charset="0"/>
                <a:cs typeface="Times New Roman" pitchFamily="18" charset="0"/>
              </a:rPr>
              <a:t>) ей насушила сухарей, положила сухой корт(соленый творог) небольшим запасом. На заводе почти не кормили, условия проживания были ужасными, мыться было негде. Еда которую собрала ей мама, спасала. Но мама услышав, что дети от туда возвращаются больными, умирают от холода и голода тут же  приехала и забрала дочку домой. Позже ее двоюродная сестра(</a:t>
            </a:r>
            <a:r>
              <a:rPr lang="ru-RU" sz="1400" dirty="0" err="1" smtClean="0">
                <a:latin typeface="Times New Roman" pitchFamily="18" charset="0"/>
                <a:cs typeface="Times New Roman" pitchFamily="18" charset="0"/>
              </a:rPr>
              <a:t>Якупова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Зайтуна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вернулаь</a:t>
            </a:r>
            <a:r>
              <a:rPr lang="ru-RU" sz="1400" dirty="0" smtClean="0">
                <a:latin typeface="Times New Roman" pitchFamily="18" charset="0"/>
                <a:cs typeface="Times New Roman" pitchFamily="18" charset="0"/>
              </a:rPr>
              <a:t> от туда полумертвой. Ее два дня мама отмывала, и лечила  в бане , очень долго болела  и впоследствии сказалось все на здоровье. </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Отправляли их на волах за керосином в </a:t>
            </a:r>
            <a:r>
              <a:rPr lang="ru-RU" sz="1400" dirty="0" err="1" smtClean="0">
                <a:latin typeface="Times New Roman" pitchFamily="18" charset="0"/>
                <a:cs typeface="Times New Roman" pitchFamily="18" charset="0"/>
              </a:rPr>
              <a:t>с.Кабанкино</a:t>
            </a:r>
            <a:r>
              <a:rPr lang="ru-RU" sz="1400" dirty="0" smtClean="0">
                <a:latin typeface="Times New Roman" pitchFamily="18" charset="0"/>
                <a:cs typeface="Times New Roman" pitchFamily="18" charset="0"/>
              </a:rPr>
              <a:t>. Дороги нет совсем. Холодная весна, апрель месяц, пронизывающий на сквозь ледяной ветер. Волы не слушаются. Больно было вспоминать </a:t>
            </a:r>
            <a:r>
              <a:rPr lang="ru-RU" sz="1400" dirty="0" err="1" smtClean="0">
                <a:latin typeface="Times New Roman" pitchFamily="18" charset="0"/>
                <a:cs typeface="Times New Roman" pitchFamily="18" charset="0"/>
              </a:rPr>
              <a:t>Сание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Ибятовне</a:t>
            </a:r>
            <a:r>
              <a:rPr lang="ru-RU" sz="1400" dirty="0" smtClean="0">
                <a:latin typeface="Times New Roman" pitchFamily="18" charset="0"/>
                <a:cs typeface="Times New Roman" pitchFamily="18" charset="0"/>
              </a:rPr>
              <a:t> об этом. Они очень сильно замерзли </a:t>
            </a:r>
            <a:r>
              <a:rPr lang="ru-RU" sz="1400" dirty="0" err="1" smtClean="0">
                <a:latin typeface="Times New Roman" pitchFamily="18" charset="0"/>
                <a:cs typeface="Times New Roman" pitchFamily="18" charset="0"/>
              </a:rPr>
              <a:t>т.к</a:t>
            </a:r>
            <a:r>
              <a:rPr lang="ru-RU" sz="1400" dirty="0" smtClean="0">
                <a:latin typeface="Times New Roman" pitchFamily="18" charset="0"/>
                <a:cs typeface="Times New Roman" pitchFamily="18" charset="0"/>
              </a:rPr>
              <a:t> заблудились, сильно болели после этого. Вернулись домой ни с чем. Вот такие не сладкие у нее воспоминания. После войны она какое то время работала в совхозе ,вышла замуж и воспитывала четверых детей, вязала пуховые платки.</a:t>
            </a:r>
            <a:endParaRPr lang="ru-RU" sz="1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4715986"/>
            <a:ext cx="7286600" cy="945262"/>
          </a:xfrm>
        </p:spPr>
        <p:txBody>
          <a:bodyPr/>
          <a:lstStyle/>
          <a:p>
            <a:pPr algn="ctr"/>
            <a:r>
              <a:rPr lang="ru-RU" dirty="0" smtClean="0">
                <a:latin typeface="Times New Roman" pitchFamily="18" charset="0"/>
                <a:cs typeface="Times New Roman" pitchFamily="18" charset="0"/>
              </a:rPr>
              <a:t>Хасанова Закия </a:t>
            </a:r>
            <a:r>
              <a:rPr lang="ru-RU" dirty="0" err="1" smtClean="0">
                <a:latin typeface="Times New Roman" pitchFamily="18" charset="0"/>
                <a:cs typeface="Times New Roman" pitchFamily="18" charset="0"/>
              </a:rPr>
              <a:t>Ибятовна</a:t>
            </a:r>
            <a:endParaRPr lang="ru-RU" dirty="0">
              <a:latin typeface="Times New Roman" pitchFamily="18" charset="0"/>
              <a:cs typeface="Times New Roman" pitchFamily="18" charset="0"/>
            </a:endParaRPr>
          </a:p>
        </p:txBody>
      </p:sp>
      <p:pic>
        <p:nvPicPr>
          <p:cNvPr id="8" name="Рисунок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5000" r="25000"/>
          <a:stretch/>
        </p:blipFill>
        <p:spPr>
          <a:xfrm>
            <a:off x="2843808" y="170900"/>
            <a:ext cx="3456384" cy="5184576"/>
          </a:xfrm>
        </p:spPr>
      </p:pic>
      <p:sp>
        <p:nvSpPr>
          <p:cNvPr id="6" name="Текст 5"/>
          <p:cNvSpPr>
            <a:spLocks noGrp="1"/>
          </p:cNvSpPr>
          <p:nvPr>
            <p:ph type="body" sz="half" idx="2"/>
          </p:nvPr>
        </p:nvSpPr>
        <p:spPr>
          <a:xfrm>
            <a:off x="2123728" y="5589240"/>
            <a:ext cx="5990456" cy="720080"/>
          </a:xfrm>
        </p:spPr>
        <p:txBody>
          <a:bodyPr/>
          <a:lstStyle/>
          <a:p>
            <a:r>
              <a:rPr lang="ru-RU" dirty="0" smtClean="0">
                <a:latin typeface="Times New Roman" pitchFamily="18" charset="0"/>
                <a:cs typeface="Times New Roman" pitchFamily="18" charset="0"/>
              </a:rPr>
              <a:t>Родилась 1930 году и с 13 лет работала в селе </a:t>
            </a:r>
            <a:r>
              <a:rPr lang="ru-RU" dirty="0" err="1" smtClean="0">
                <a:latin typeface="Times New Roman" pitchFamily="18" charset="0"/>
                <a:cs typeface="Times New Roman" pitchFamily="18" charset="0"/>
              </a:rPr>
              <a:t>Урняк</a:t>
            </a:r>
            <a:r>
              <a:rPr lang="ru-RU" dirty="0" smtClean="0">
                <a:latin typeface="Times New Roman" pitchFamily="18" charset="0"/>
                <a:cs typeface="Times New Roman" pitchFamily="18" charset="0"/>
              </a:rPr>
              <a:t>, в совхозе разнорабочим .Является ветераном труда.</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dirty="0" smtClean="0">
                <a:latin typeface="Times New Roman" pitchFamily="18" charset="0"/>
                <a:cs typeface="Times New Roman" pitchFamily="18" charset="0"/>
              </a:rPr>
              <a:t>Макаев Зайнулла Ибятович</a:t>
            </a:r>
            <a:endParaRPr lang="ru-RU" dirty="0">
              <a:latin typeface="Times New Roman" pitchFamily="18" charset="0"/>
              <a:cs typeface="Times New Roman" pitchFamily="18" charset="0"/>
            </a:endParaRPr>
          </a:p>
        </p:txBody>
      </p:sp>
      <p:sp>
        <p:nvSpPr>
          <p:cNvPr id="8" name="Текст 7"/>
          <p:cNvSpPr>
            <a:spLocks noGrp="1"/>
          </p:cNvSpPr>
          <p:nvPr>
            <p:ph type="body" sz="half" idx="2"/>
          </p:nvPr>
        </p:nvSpPr>
        <p:spPr>
          <a:xfrm>
            <a:off x="1691680" y="5445224"/>
            <a:ext cx="5486400" cy="804862"/>
          </a:xfrm>
        </p:spPr>
        <p:txBody>
          <a:bodyPr>
            <a:normAutofit fontScale="92500" lnSpcReduction="10000"/>
          </a:bodyPr>
          <a:lstStyle/>
          <a:p>
            <a:r>
              <a:rPr lang="ru-RU" dirty="0" smtClean="0">
                <a:latin typeface="Times New Roman" pitchFamily="18" charset="0"/>
                <a:cs typeface="Times New Roman" pitchFamily="18" charset="0"/>
              </a:rPr>
              <a:t>Макаев Зайнулла Ибятович. Был призван 1943году, вернулся 1947ом. Воевал на Украинском, Прибалтийском и Белорусском фронте. Имел орден Отечественной войны, за Победу над Германией, медаль Жукова и другие юбилейными медалями</a:t>
            </a:r>
            <a:endParaRPr lang="ru-RU" dirty="0">
              <a:latin typeface="Times New Roman" pitchFamily="18" charset="0"/>
              <a:cs typeface="Times New Roman" pitchFamily="18" charset="0"/>
            </a:endParaRPr>
          </a:p>
        </p:txBody>
      </p:sp>
      <p:pic>
        <p:nvPicPr>
          <p:cNvPr id="2050" name="Picture 2" descr="C:\Documents and Settings\Администратор\Рабочий стол\Новая папка (3)\P1230910.JPG"/>
          <p:cNvPicPr>
            <a:picLocks noGrp="1" noChangeAspect="1" noChangeArrowheads="1"/>
          </p:cNvPicPr>
          <p:nvPr>
            <p:ph type="pic" idx="1"/>
          </p:nvPr>
        </p:nvPicPr>
        <p:blipFill>
          <a:blip r:embed="rId2" cstate="print"/>
          <a:srcRect l="21359" t="192" r="34344"/>
          <a:stretch>
            <a:fillRect/>
          </a:stretch>
        </p:blipFill>
        <p:spPr bwMode="auto">
          <a:xfrm>
            <a:off x="2360822" y="188640"/>
            <a:ext cx="3764968" cy="477178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562074"/>
          </a:xfrm>
        </p:spPr>
        <p:txBody>
          <a:bodyPr>
            <a:normAutofit/>
          </a:bodyPr>
          <a:lstStyle/>
          <a:p>
            <a:r>
              <a:rPr lang="ru-RU" sz="2000" dirty="0" smtClean="0">
                <a:latin typeface="Times New Roman" pitchFamily="18" charset="0"/>
                <a:cs typeface="Times New Roman" pitchFamily="18" charset="0"/>
              </a:rPr>
              <a:t>Из воспоминаний Хасановой </a:t>
            </a:r>
            <a:r>
              <a:rPr lang="ru-RU" sz="2000" dirty="0" err="1" smtClean="0">
                <a:latin typeface="Times New Roman" pitchFamily="18" charset="0"/>
                <a:cs typeface="Times New Roman" pitchFamily="18" charset="0"/>
              </a:rPr>
              <a:t>Закии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Ибятовны</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323528" y="980728"/>
            <a:ext cx="8363272" cy="5145435"/>
          </a:xfrm>
        </p:spPr>
        <p:txBody>
          <a:bodyPr>
            <a:normAutofit/>
          </a:bodyPr>
          <a:lstStyle/>
          <a:p>
            <a:r>
              <a:rPr lang="ru-RU" sz="1400" dirty="0" smtClean="0">
                <a:latin typeface="Times New Roman" pitchFamily="18" charset="0"/>
                <a:cs typeface="Times New Roman" pitchFamily="18" charset="0"/>
              </a:rPr>
              <a:t>Жили они в селе Урняк </a:t>
            </a:r>
            <a:r>
              <a:rPr lang="ru-RU" sz="1400" dirty="0" err="1" smtClean="0">
                <a:latin typeface="Times New Roman" pitchFamily="18" charset="0"/>
                <a:cs typeface="Times New Roman" pitchFamily="18" charset="0"/>
              </a:rPr>
              <a:t>Гавриловского</a:t>
            </a:r>
            <a:r>
              <a:rPr lang="ru-RU" sz="1400" dirty="0" smtClean="0">
                <a:latin typeface="Times New Roman" pitchFamily="18" charset="0"/>
                <a:cs typeface="Times New Roman" pitchFamily="18" charset="0"/>
              </a:rPr>
              <a:t> района. В семье </a:t>
            </a:r>
            <a:r>
              <a:rPr lang="ru-RU" sz="1400" dirty="0" err="1" smtClean="0">
                <a:latin typeface="Times New Roman" pitchFamily="18" charset="0"/>
                <a:cs typeface="Times New Roman" pitchFamily="18" charset="0"/>
              </a:rPr>
              <a:t>Макаевых</a:t>
            </a:r>
            <a:r>
              <a:rPr lang="ru-RU" sz="1400" dirty="0" smtClean="0">
                <a:latin typeface="Times New Roman" pitchFamily="18" charset="0"/>
                <a:cs typeface="Times New Roman" pitchFamily="18" charset="0"/>
              </a:rPr>
              <a:t>  было 8 человек. Приехал всадник на коне и принес дурную весть. Началась Великая Отечественная… Хасановой З.И. было 11 лет когда началась война. В семье она родилась слабым ребенком. Отца Макаева </a:t>
            </a:r>
            <a:r>
              <a:rPr lang="ru-RU" sz="1400" dirty="0" err="1" smtClean="0">
                <a:latin typeface="Times New Roman" pitchFamily="18" charset="0"/>
                <a:cs typeface="Times New Roman" pitchFamily="18" charset="0"/>
              </a:rPr>
              <a:t>Ибятуллу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Губайдуловича</a:t>
            </a:r>
            <a:r>
              <a:rPr lang="ru-RU" sz="1400" dirty="0" smtClean="0">
                <a:latin typeface="Times New Roman" pitchFamily="18" charset="0"/>
                <a:cs typeface="Times New Roman" pitchFamily="18" charset="0"/>
              </a:rPr>
              <a:t> увезли двое военных, дети  даже не успели попрощаться с ним. Увидели только с окошка как мужчины  уезжали .Так всех позабирали и остался с ними один мужчина которого контузило  в ВОВ и его поставили руководить над детьми. Работали наравне со взрослыми, старались ,уставали .Пели песни ,чтобы не спать. Одежды не было теплой, было очень холодно. После работы ждали дела еще и дома. Мама ,чтобы мы не умерли с голода приносила сусликов и варила супы ,ели и мерзлую картошку, собирали зерна на поле. И делали с него каши.</a:t>
            </a:r>
          </a:p>
          <a:p>
            <a:r>
              <a:rPr lang="ru-RU" sz="1400" dirty="0" smtClean="0">
                <a:latin typeface="Times New Roman" pitchFamily="18" charset="0"/>
                <a:cs typeface="Times New Roman" pitchFamily="18" charset="0"/>
              </a:rPr>
              <a:t>В 1943 ушел и родной дядя Макаевой З.И.Он шел по деревне и играл очень красиво на гармошке .Все </a:t>
            </a:r>
            <a:r>
              <a:rPr lang="ru-RU" sz="1400" dirty="0" err="1" smtClean="0">
                <a:latin typeface="Times New Roman" pitchFamily="18" charset="0"/>
                <a:cs typeface="Times New Roman" pitchFamily="18" charset="0"/>
              </a:rPr>
              <a:t>повыглядывали</a:t>
            </a:r>
            <a:r>
              <a:rPr lang="ru-RU" sz="1400" dirty="0" smtClean="0">
                <a:latin typeface="Times New Roman" pitchFamily="18" charset="0"/>
                <a:cs typeface="Times New Roman" pitchFamily="18" charset="0"/>
              </a:rPr>
              <a:t> ,удивлялись его игре. Так он сообщил родственникам о своем отбытии на фронт. С войны он не вернулся. Погиб. Когда пришла весть не знали как же сообщить маме .Метался папа туда и обратно. Дети тоже сидела и ждали ,что  будет. Видимо были какие то предчувствия и сердце болело, она вдруг запела песню и слова лились то ли свои, то ли она знала эту песню и  как тихое причитание . Это момент она запомнила и слова. Песня была о нестерпимой  утрате и душевной боли .</a:t>
            </a:r>
          </a:p>
          <a:p>
            <a:r>
              <a:rPr lang="ru-RU" sz="1400" dirty="0" smtClean="0">
                <a:latin typeface="Times New Roman" pitchFamily="18" charset="0"/>
                <a:cs typeface="Times New Roman" pitchFamily="18" charset="0"/>
              </a:rPr>
              <a:t>На войну ушел и старший брат Макаев Зайнулла Ибятович 1943.Служил На Украинском, Прибалтийском и Белорусских фронтах, имел ранения. Вернулись отец и брат 1947 году.</a:t>
            </a:r>
          </a:p>
          <a:p>
            <a:r>
              <a:rPr lang="ru-RU" sz="1400" dirty="0" smtClean="0">
                <a:latin typeface="Times New Roman" pitchFamily="18" charset="0"/>
                <a:cs typeface="Times New Roman" pitchFamily="18" charset="0"/>
              </a:rPr>
              <a:t>После войны Макаева </a:t>
            </a:r>
            <a:r>
              <a:rPr lang="ru-RU" sz="1400" dirty="0" err="1" smtClean="0">
                <a:latin typeface="Times New Roman" pitchFamily="18" charset="0"/>
                <a:cs typeface="Times New Roman" pitchFamily="18" charset="0"/>
              </a:rPr>
              <a:t>Закия</a:t>
            </a:r>
            <a:r>
              <a:rPr lang="ru-RU" sz="1400" dirty="0" smtClean="0">
                <a:latin typeface="Times New Roman" pitchFamily="18" charset="0"/>
                <a:cs typeface="Times New Roman" pitchFamily="18" charset="0"/>
              </a:rPr>
              <a:t> работала на почте. Ее отправили на лошади в деревню Советское и ей папа в дорогу дал овечью шкурку, а была зима. Волки были голодные и периодически догоняли повозку. Вот здесь нужно было отщипывать кусочки шерсти и выбрасывать волкам, было очень страшно. После работала пастухом, далее вязала пуховые платки. Как многие женщины села. Это многих спасло в голодные времена. </a:t>
            </a:r>
            <a:endParaRPr lang="ru-RU" sz="1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Кашубина</a:t>
            </a:r>
            <a:r>
              <a:rPr lang="ru-RU" sz="3200" dirty="0" smtClean="0">
                <a:latin typeface="Times New Roman" pitchFamily="18" charset="0"/>
                <a:cs typeface="Times New Roman" pitchFamily="18" charset="0"/>
              </a:rPr>
              <a:t> Мария Васильевна</a:t>
            </a:r>
            <a:endParaRPr lang="ru-RU" sz="3200" dirty="0">
              <a:latin typeface="Times New Roman" pitchFamily="18" charset="0"/>
              <a:cs typeface="Times New Roman" pitchFamily="18" charset="0"/>
            </a:endParaRPr>
          </a:p>
        </p:txBody>
      </p:sp>
      <p:sp>
        <p:nvSpPr>
          <p:cNvPr id="6" name="Текст 5"/>
          <p:cNvSpPr>
            <a:spLocks noGrp="1"/>
          </p:cNvSpPr>
          <p:nvPr>
            <p:ph type="body" idx="1"/>
          </p:nvPr>
        </p:nvSpPr>
        <p:spPr>
          <a:xfrm>
            <a:off x="4644008" y="1535112"/>
            <a:ext cx="4032448" cy="1389831"/>
          </a:xfrm>
        </p:spPr>
        <p:txBody>
          <a:bodyPr>
            <a:normAutofit fontScale="62500" lnSpcReduction="20000"/>
          </a:bodyPr>
          <a:lstStyle/>
          <a:p>
            <a:r>
              <a:rPr lang="ru-RU" b="0" dirty="0" smtClean="0">
                <a:latin typeface="Times New Roman" pitchFamily="18" charset="0"/>
                <a:cs typeface="Times New Roman" pitchFamily="18" charset="0"/>
              </a:rPr>
              <a:t>13.03.30.рождения.Работала в совхозе «Красная Украина» с 1942 года по 47 год в селе Черный Отрог. Имеет медаль « За доблестный труд в ВОВ », « За доблестный труд »(1986), «Победитель социалистического соревнования 1976» и другие юбилейные медали. </a:t>
            </a:r>
            <a:endParaRPr lang="ru-RU" b="0" dirty="0">
              <a:latin typeface="Times New Roman" pitchFamily="18" charset="0"/>
              <a:cs typeface="Times New Roman" pitchFamily="18" charset="0"/>
            </a:endParaRPr>
          </a:p>
        </p:txBody>
      </p:sp>
      <p:pic>
        <p:nvPicPr>
          <p:cNvPr id="9" name="Содержимое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a:off x="755576" y="1700808"/>
            <a:ext cx="3456384" cy="4608512"/>
          </a:xfrm>
        </p:spPr>
      </p:pic>
      <p:sp>
        <p:nvSpPr>
          <p:cNvPr id="13" name="Текст 12"/>
          <p:cNvSpPr>
            <a:spLocks noGrp="1"/>
          </p:cNvSpPr>
          <p:nvPr>
            <p:ph type="body" sz="quarter" idx="3"/>
          </p:nvPr>
        </p:nvSpPr>
        <p:spPr>
          <a:xfrm flipV="1">
            <a:off x="4571999" y="3645023"/>
            <a:ext cx="4114801" cy="288033"/>
          </a:xfrm>
        </p:spPr>
        <p:txBody>
          <a:bodyPr>
            <a:normAutofit fontScale="62500" lnSpcReduction="20000"/>
          </a:bodyPr>
          <a:lstStyle/>
          <a:p>
            <a:endParaRPr lang="ru-RU" dirty="0"/>
          </a:p>
        </p:txBody>
      </p:sp>
      <p:pic>
        <p:nvPicPr>
          <p:cNvPr id="15" name="Объект 1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3140968"/>
            <a:ext cx="4041775" cy="303133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286937"/>
            <a:ext cx="8291264" cy="261743"/>
          </a:xfrm>
        </p:spPr>
        <p:txBody>
          <a:bodyPr>
            <a:noAutofit/>
          </a:bodyPr>
          <a:lstStyle/>
          <a:p>
            <a:r>
              <a:rPr lang="ru-RU" sz="2000" dirty="0" smtClean="0">
                <a:latin typeface="Times New Roman" pitchFamily="18" charset="0"/>
                <a:cs typeface="Times New Roman" pitchFamily="18" charset="0"/>
              </a:rPr>
              <a:t>Из воспоминаний </a:t>
            </a:r>
            <a:r>
              <a:rPr lang="ru-RU" sz="2000" dirty="0" err="1" smtClean="0">
                <a:latin typeface="Times New Roman" pitchFamily="18" charset="0"/>
                <a:cs typeface="Times New Roman" pitchFamily="18" charset="0"/>
              </a:rPr>
              <a:t>Кашубиной</a:t>
            </a:r>
            <a:r>
              <a:rPr lang="ru-RU" sz="2000" dirty="0" smtClean="0">
                <a:latin typeface="Times New Roman" pitchFamily="18" charset="0"/>
                <a:cs typeface="Times New Roman" pitchFamily="18" charset="0"/>
              </a:rPr>
              <a:t> Марии Васильевны</a:t>
            </a:r>
            <a:endParaRPr lang="ru-RU" sz="2000" dirty="0">
              <a:latin typeface="Times New Roman" pitchFamily="18" charset="0"/>
              <a:cs typeface="Times New Roman" pitchFamily="18" charset="0"/>
            </a:endParaRPr>
          </a:p>
        </p:txBody>
      </p:sp>
      <p:sp>
        <p:nvSpPr>
          <p:cNvPr id="8" name="Содержимое 7"/>
          <p:cNvSpPr>
            <a:spLocks noGrp="1"/>
          </p:cNvSpPr>
          <p:nvPr>
            <p:ph idx="1"/>
          </p:nvPr>
        </p:nvSpPr>
        <p:spPr>
          <a:xfrm>
            <a:off x="467544" y="692696"/>
            <a:ext cx="8229600" cy="5544616"/>
          </a:xfrm>
        </p:spPr>
        <p:txBody>
          <a:bodyPr>
            <a:normAutofit lnSpcReduction="10000"/>
          </a:bodyPr>
          <a:lstStyle/>
          <a:p>
            <a:r>
              <a:rPr lang="ru-RU" sz="1400" dirty="0" smtClean="0">
                <a:latin typeface="Times New Roman" pitchFamily="18" charset="0"/>
                <a:cs typeface="Times New Roman" pitchFamily="18" charset="0"/>
              </a:rPr>
              <a:t>Когда началась война первое ,что подумала Маша это, что отец наверное не вернется с войны. Стало вдруг жалко маму, папу, родственников. Провожали солдат всем селом со слезами на глазах. Ушли из родственников отец Черномырдин Василий Ильич, дядя Николай Ильич. Плакали все. Ушли на войну все  мужчины, остались одни женщины, старики и дети. Маше было всего 11 лет и еще братьев и сестер трое человек. Все дети села пошли работать в совхоз «Красная Украина» села Черный Отрог. Работали везде - на элеваторе, на сеновале, на поле. Делали всю мужскую работу. Время от времени приходили домой письма с войны и другие вести. Называли их почему то «выключки».Кто то радовался, а кто то горько плакал. Было тяжело, еды не хватало. Полуголодные, полураздетые ходили на работу. Собирали лебеду, семена из любых растений и делали с них лепешки .Собирали мерзлую картошку и ели. В совхозе давали хлеб на каждого по 200 грамм. За ним стояли в очереди и ругались. боялись, что хлеба не хватит. Мария шла домой и понемногу откусывала хлеб. Уж очень хотелось наесться этого хлеба .Мама с работы приносила по горсточке зерна , его мололи на жерновах или в деревянной ступке, очень сильно уставали руки. Но когда оставалось свободное время деревенские собирались, играли на гармошке, балалайке, пели задорные частушки. </a:t>
            </a:r>
          </a:p>
          <a:p>
            <a:r>
              <a:rPr lang="ru-RU" sz="1400" dirty="0" smtClean="0">
                <a:latin typeface="Times New Roman" pitchFamily="18" charset="0"/>
                <a:cs typeface="Times New Roman" pitchFamily="18" charset="0"/>
              </a:rPr>
              <a:t>Когда война заканчивалась, об этом постоянно говорили по радио, стали приходить письма, возвращались мужчины- кто без рук, кто без ног. Наконец то объявили окончательно о Победе над фашистской Германией. Люди радовались, смеялись, плакали , дети хлопали в ладоши от радости. Когда вернулся Машин отец они так обрадовались ,что он вернулся и все дети повисли на нем как гроздья рябины. А мама плакала от счастья. Время шло, нужно было восстанавливать все. Немного отдохнув мужчины пошли работать в совхоз. И конечно же стало легче хоть и не на много. Но была радость ,война закончилась и наши победили. После войны у Марии болела голова и она не пошла учится в 5ый </a:t>
            </a:r>
            <a:r>
              <a:rPr lang="ru-RU" sz="1400" dirty="0" err="1" smtClean="0">
                <a:latin typeface="Times New Roman" pitchFamily="18" charset="0"/>
                <a:cs typeface="Times New Roman" pitchFamily="18" charset="0"/>
              </a:rPr>
              <a:t>класс,она</a:t>
            </a:r>
            <a:r>
              <a:rPr lang="ru-RU" sz="1400" dirty="0" smtClean="0">
                <a:latin typeface="Times New Roman" pitchFamily="18" charset="0"/>
                <a:cs typeface="Times New Roman" pitchFamily="18" charset="0"/>
              </a:rPr>
              <a:t> пошла работать санитаркой, </a:t>
            </a:r>
            <a:r>
              <a:rPr lang="ru-RU" sz="1400" dirty="0" err="1" smtClean="0">
                <a:latin typeface="Times New Roman" pitchFamily="18" charset="0"/>
                <a:cs typeface="Times New Roman" pitchFamily="18" charset="0"/>
              </a:rPr>
              <a:t>приватницей</a:t>
            </a:r>
            <a:r>
              <a:rPr lang="ru-RU" sz="1400" dirty="0" smtClean="0">
                <a:latin typeface="Times New Roman" pitchFamily="18" charset="0"/>
                <a:cs typeface="Times New Roman" pitchFamily="18" charset="0"/>
              </a:rPr>
              <a:t>. В то время  главным врачом работала Надежда Ивановна.1958 ом начала работать в совхозе «Колос»дояркой и ушла на пенсию с медалями  «За доблестный труд в ВОВ», «Победитель социалистического соревнования 1976 года», «За доблестный труд»(1986)</a:t>
            </a:r>
            <a:endParaRPr lang="ru-RU" sz="1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Село в годы войны</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a:buNone/>
            </a:pPr>
            <a:r>
              <a:rPr lang="ru-RU" sz="1600" dirty="0" smtClean="0">
                <a:latin typeface="Times New Roman" pitchFamily="18" charset="0"/>
                <a:cs typeface="Times New Roman" pitchFamily="18" charset="0"/>
              </a:rPr>
              <a:t>         На самых трудных и тяжелых участках работала </a:t>
            </a:r>
            <a:r>
              <a:rPr lang="ru-RU" sz="1600" dirty="0" err="1" smtClean="0">
                <a:latin typeface="Times New Roman" pitchFamily="18" charset="0"/>
                <a:cs typeface="Times New Roman" pitchFamily="18" charset="0"/>
              </a:rPr>
              <a:t>Утяганова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Масрура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Низамовна</a:t>
            </a:r>
            <a:r>
              <a:rPr lang="ru-RU" sz="1600" dirty="0" smtClean="0">
                <a:latin typeface="Times New Roman" pitchFamily="18" charset="0"/>
                <a:cs typeface="Times New Roman" pitchFamily="18" charset="0"/>
              </a:rPr>
              <a:t> 1912 г.р. ее муж ушел на фронт и погиб в октябре 1941 года. А за месяц до его гибели в сентябре у них родилась дочь. </a:t>
            </a:r>
            <a:r>
              <a:rPr lang="ru-RU" sz="1600" dirty="0" err="1" smtClean="0">
                <a:latin typeface="Times New Roman" pitchFamily="18" charset="0"/>
                <a:cs typeface="Times New Roman" pitchFamily="18" charset="0"/>
              </a:rPr>
              <a:t>Масрура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Низамовна</a:t>
            </a:r>
            <a:r>
              <a:rPr lang="ru-RU" sz="1600" dirty="0" smtClean="0">
                <a:latin typeface="Times New Roman" pitchFamily="18" charset="0"/>
                <a:cs typeface="Times New Roman" pitchFamily="18" charset="0"/>
              </a:rPr>
              <a:t> возила на быках зерно на элеватор на станцию Черный Отрог. Днем она работала на поле, в 12 километрах от села, а вечером возвращалась в село и работала на току. Она еще успевала вязать платки и продавать их в городе Оренбурге, так как ей надо было содержать старую мать, больного сына и маленькую дочь. Ездила в город на паровозах, покупала жмых, который использовали для еды.</a:t>
            </a:r>
          </a:p>
          <a:p>
            <a:pPr>
              <a:buNone/>
            </a:pPr>
            <a:r>
              <a:rPr lang="ru-RU" sz="1600" dirty="0" smtClean="0">
                <a:latin typeface="Times New Roman" pitchFamily="18" charset="0"/>
                <a:cs typeface="Times New Roman" pitchFamily="18" charset="0"/>
              </a:rPr>
              <a:t>         Одинаково тяжелым был этот физический труд для девочек – подростков. Они работали прицепщиками. Это </a:t>
            </a:r>
            <a:r>
              <a:rPr lang="ru-RU" sz="1600" dirty="0" err="1" smtClean="0">
                <a:latin typeface="Times New Roman" pitchFamily="18" charset="0"/>
                <a:cs typeface="Times New Roman" pitchFamily="18" charset="0"/>
              </a:rPr>
              <a:t>Акберина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Фазыла</a:t>
            </a:r>
            <a:r>
              <a:rPr lang="ru-RU" sz="1600" dirty="0" smtClean="0">
                <a:latin typeface="Times New Roman" pitchFamily="18" charset="0"/>
                <a:cs typeface="Times New Roman" pitchFamily="18" charset="0"/>
              </a:rPr>
              <a:t> (1928), </a:t>
            </a:r>
            <a:r>
              <a:rPr lang="ru-RU" sz="1600" dirty="0" err="1" smtClean="0">
                <a:latin typeface="Times New Roman" pitchFamily="18" charset="0"/>
                <a:cs typeface="Times New Roman" pitchFamily="18" charset="0"/>
              </a:rPr>
              <a:t>Мусалова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Сафия</a:t>
            </a:r>
            <a:r>
              <a:rPr lang="ru-RU" sz="1600" dirty="0" smtClean="0">
                <a:latin typeface="Times New Roman" pitchFamily="18" charset="0"/>
                <a:cs typeface="Times New Roman" pitchFamily="18" charset="0"/>
              </a:rPr>
              <a:t> (1926), </a:t>
            </a:r>
            <a:r>
              <a:rPr lang="ru-RU" sz="1600" dirty="0" err="1" smtClean="0">
                <a:latin typeface="Times New Roman" pitchFamily="18" charset="0"/>
                <a:cs typeface="Times New Roman" pitchFamily="18" charset="0"/>
              </a:rPr>
              <a:t>Чибарчикова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Шакира</a:t>
            </a:r>
            <a:r>
              <a:rPr lang="ru-RU" sz="1600" dirty="0" smtClean="0">
                <a:latin typeface="Times New Roman" pitchFamily="18" charset="0"/>
                <a:cs typeface="Times New Roman" pitchFamily="18" charset="0"/>
              </a:rPr>
              <a:t> (1926), Хасанова </a:t>
            </a:r>
            <a:r>
              <a:rPr lang="ru-RU" sz="1600" dirty="0" err="1" smtClean="0">
                <a:latin typeface="Times New Roman" pitchFamily="18" charset="0"/>
                <a:cs typeface="Times New Roman" pitchFamily="18" charset="0"/>
              </a:rPr>
              <a:t>Альфия</a:t>
            </a:r>
            <a:r>
              <a:rPr lang="ru-RU" sz="1600" dirty="0" smtClean="0">
                <a:latin typeface="Times New Roman" pitchFamily="18" charset="0"/>
                <a:cs typeface="Times New Roman" pitchFamily="18" charset="0"/>
              </a:rPr>
              <a:t>, Иманкулова </a:t>
            </a:r>
            <a:r>
              <a:rPr lang="ru-RU" sz="1600" dirty="0" err="1" smtClean="0">
                <a:latin typeface="Times New Roman" pitchFamily="18" charset="0"/>
                <a:cs typeface="Times New Roman" pitchFamily="18" charset="0"/>
              </a:rPr>
              <a:t>Гильминур</a:t>
            </a:r>
            <a:r>
              <a:rPr lang="ru-RU" sz="1600" dirty="0" smtClean="0">
                <a:latin typeface="Times New Roman" pitchFamily="18" charset="0"/>
                <a:cs typeface="Times New Roman" pitchFamily="18" charset="0"/>
              </a:rPr>
              <a:t> (1926), Ибрагимова </a:t>
            </a:r>
            <a:r>
              <a:rPr lang="ru-RU" sz="1600" dirty="0" err="1" smtClean="0">
                <a:latin typeface="Times New Roman" pitchFamily="18" charset="0"/>
                <a:cs typeface="Times New Roman" pitchFamily="18" charset="0"/>
              </a:rPr>
              <a:t>Сакина</a:t>
            </a:r>
            <a:r>
              <a:rPr lang="ru-RU" sz="1600" dirty="0" smtClean="0">
                <a:latin typeface="Times New Roman" pitchFamily="18" charset="0"/>
                <a:cs typeface="Times New Roman" pitchFamily="18" charset="0"/>
              </a:rPr>
              <a:t>.</a:t>
            </a:r>
          </a:p>
          <a:p>
            <a:pPr>
              <a:buNone/>
            </a:pPr>
            <a:r>
              <a:rPr lang="ru-RU" sz="1600" dirty="0" smtClean="0">
                <a:latin typeface="Times New Roman" pitchFamily="18" charset="0"/>
                <a:cs typeface="Times New Roman" pitchFamily="18" charset="0"/>
              </a:rPr>
              <a:t>         В селе также работал сельсовет, обязанности председателя сельсовета исполняла </a:t>
            </a:r>
            <a:r>
              <a:rPr lang="ru-RU" sz="1600" dirty="0" err="1" smtClean="0">
                <a:latin typeface="Times New Roman" pitchFamily="18" charset="0"/>
                <a:cs typeface="Times New Roman" pitchFamily="18" charset="0"/>
              </a:rPr>
              <a:t>Зарипова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Хадича</a:t>
            </a:r>
            <a:r>
              <a:rPr lang="ru-RU" sz="1600" dirty="0" smtClean="0">
                <a:latin typeface="Times New Roman" pitchFamily="18" charset="0"/>
                <a:cs typeface="Times New Roman" pitchFamily="18" charset="0"/>
              </a:rPr>
              <a:t>, секретаря сельсовета – Трофимова Марфа. В этот сельсовет входили села: Никитино, </a:t>
            </a:r>
            <a:r>
              <a:rPr lang="ru-RU" sz="1600" dirty="0" err="1" smtClean="0">
                <a:latin typeface="Times New Roman" pitchFamily="18" charset="0"/>
                <a:cs typeface="Times New Roman" pitchFamily="18" charset="0"/>
              </a:rPr>
              <a:t>Изяк-Никтино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Аблязово</a:t>
            </a:r>
            <a:r>
              <a:rPr lang="ru-RU" sz="1600" dirty="0" smtClean="0">
                <a:latin typeface="Times New Roman" pitchFamily="18" charset="0"/>
                <a:cs typeface="Times New Roman" pitchFamily="18" charset="0"/>
              </a:rPr>
              <a:t> и хутор Урняк.</a:t>
            </a:r>
          </a:p>
          <a:p>
            <a:pPr>
              <a:buNone/>
            </a:pPr>
            <a:r>
              <a:rPr lang="ru-RU" sz="1600" dirty="0" smtClean="0">
                <a:latin typeface="Times New Roman" pitchFamily="18" charset="0"/>
                <a:cs typeface="Times New Roman" pitchFamily="18" charset="0"/>
              </a:rPr>
              <a:t>         Люди уходили на фронт и сразу же стали приходить похоронки. Первая похоронка в деревне пришла </a:t>
            </a:r>
            <a:r>
              <a:rPr lang="ru-RU" sz="1600" dirty="0" err="1" smtClean="0">
                <a:latin typeface="Times New Roman" pitchFamily="18" charset="0"/>
                <a:cs typeface="Times New Roman" pitchFamily="18" charset="0"/>
              </a:rPr>
              <a:t>Утягановой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Асме</a:t>
            </a:r>
            <a:r>
              <a:rPr lang="ru-RU" sz="1600" dirty="0" smtClean="0">
                <a:latin typeface="Times New Roman" pitchFamily="18" charset="0"/>
                <a:cs typeface="Times New Roman" pitchFamily="18" charset="0"/>
              </a:rPr>
              <a:t>. У нее ушли на войну семеро сыновей и пятеро из них погибли. Первая похоронка пришла сразу же на двоих: </a:t>
            </a:r>
            <a:r>
              <a:rPr lang="ru-RU" sz="1600" dirty="0" err="1" smtClean="0">
                <a:latin typeface="Times New Roman" pitchFamily="18" charset="0"/>
                <a:cs typeface="Times New Roman" pitchFamily="18" charset="0"/>
              </a:rPr>
              <a:t>Утяганова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Шайхи</a:t>
            </a:r>
            <a:r>
              <a:rPr lang="ru-RU" sz="1600" dirty="0" smtClean="0">
                <a:latin typeface="Times New Roman" pitchFamily="18" charset="0"/>
                <a:cs typeface="Times New Roman" pitchFamily="18" charset="0"/>
              </a:rPr>
              <a:t> и </a:t>
            </a:r>
            <a:r>
              <a:rPr lang="ru-RU" sz="1600" dirty="0" err="1" smtClean="0">
                <a:latin typeface="Times New Roman" pitchFamily="18" charset="0"/>
                <a:cs typeface="Times New Roman" pitchFamily="18" charset="0"/>
              </a:rPr>
              <a:t>Ямалы</a:t>
            </a:r>
            <a:r>
              <a:rPr lang="ru-RU" sz="1600" dirty="0" smtClean="0">
                <a:latin typeface="Times New Roman" pitchFamily="18" charset="0"/>
                <a:cs typeface="Times New Roman" pitchFamily="18" charset="0"/>
              </a:rPr>
              <a:t>. Горе было безутешно. Но война есть война.</a:t>
            </a:r>
            <a:endParaRPr lang="ru-RU" sz="16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3"/>
            <a:ext cx="8352928" cy="288031"/>
          </a:xfrm>
        </p:spPr>
        <p:txBody>
          <a:bodyPr>
            <a:normAutofit fontScale="90000"/>
          </a:bodyPr>
          <a:lstStyle/>
          <a:p>
            <a:r>
              <a:rPr lang="ru-RU" sz="3200" dirty="0">
                <a:latin typeface="Times New Roman" pitchFamily="18" charset="0"/>
                <a:cs typeface="Times New Roman" pitchFamily="18" charset="0"/>
              </a:rPr>
              <a:t>Из воспоминаний Мусиной Л.Г</a:t>
            </a:r>
            <a:r>
              <a:rPr lang="ru-RU" sz="3200" dirty="0" smtClean="0">
                <a:latin typeface="Times New Roman" pitchFamily="18" charset="0"/>
                <a:cs typeface="Times New Roman" pitchFamily="18" charset="0"/>
              </a:rPr>
              <a:t>.:</a:t>
            </a:r>
            <a:endParaRPr lang="ru-RU" sz="3200" dirty="0"/>
          </a:p>
        </p:txBody>
      </p:sp>
      <p:sp>
        <p:nvSpPr>
          <p:cNvPr id="3" name="Содержимое 2"/>
          <p:cNvSpPr>
            <a:spLocks noGrp="1"/>
          </p:cNvSpPr>
          <p:nvPr>
            <p:ph idx="1"/>
          </p:nvPr>
        </p:nvSpPr>
        <p:spPr>
          <a:xfrm>
            <a:off x="395536" y="404664"/>
            <a:ext cx="8291264" cy="5721499"/>
          </a:xfrm>
        </p:spPr>
        <p:txBody>
          <a:bodyPr>
            <a:normAutofit lnSpcReduction="10000"/>
          </a:bodyPr>
          <a:lstStyle/>
          <a:p>
            <a:pPr>
              <a:buNone/>
            </a:pPr>
            <a:r>
              <a:rPr lang="ru-RU" sz="1600" b="1" dirty="0" smtClean="0">
                <a:latin typeface="Times New Roman" pitchFamily="18" charset="0"/>
                <a:cs typeface="Times New Roman" pitchFamily="18" charset="0"/>
              </a:rPr>
              <a:t>         </a:t>
            </a:r>
          </a:p>
          <a:p>
            <a:pPr>
              <a:buNone/>
            </a:pPr>
            <a:r>
              <a:rPr lang="ru-RU" sz="1600" b="1" dirty="0" smtClean="0">
                <a:latin typeface="Times New Roman" pitchFamily="18" charset="0"/>
                <a:cs typeface="Times New Roman" pitchFamily="18" charset="0"/>
              </a:rPr>
              <a:t>  «14 ноября 1943 года 16-летних мальчишек стали </a:t>
            </a:r>
            <a:r>
              <a:rPr lang="ru-RU" sz="1600" dirty="0" smtClean="0">
                <a:latin typeface="Times New Roman" pitchFamily="18" charset="0"/>
                <a:cs typeface="Times New Roman" pitchFamily="18" charset="0"/>
              </a:rPr>
              <a:t>забирать на фронт. До поезда людей было не на чем везти. Тогда председатель колхоза сходил в соседнее село и привел лошадь. Провожал мальчишек всем селом. В дорогу им положили кто что смог. Мамы плакали, а пацаны пели одну и ту же песню по несколько человек. Как рассказывали сами вернувшиеся, их после 2-х месячных подготовительных курсов отправляли на передовую».</a:t>
            </a:r>
          </a:p>
          <a:p>
            <a:pPr>
              <a:buNone/>
            </a:pPr>
            <a:r>
              <a:rPr lang="ru-RU" sz="1600" dirty="0" smtClean="0">
                <a:latin typeface="Times New Roman" pitchFamily="18" charset="0"/>
                <a:cs typeface="Times New Roman" pitchFamily="18" charset="0"/>
              </a:rPr>
              <a:t>          Особенно тяжелым был 1944 год. В деревне было много голодных семей. От голода умер </a:t>
            </a:r>
            <a:r>
              <a:rPr lang="ru-RU" sz="1600" dirty="0" err="1" smtClean="0">
                <a:latin typeface="Times New Roman" pitchFamily="18" charset="0"/>
                <a:cs typeface="Times New Roman" pitchFamily="18" charset="0"/>
              </a:rPr>
              <a:t>Кильмухаметов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Ахмадулла</a:t>
            </a:r>
            <a:r>
              <a:rPr lang="ru-RU" sz="1600" dirty="0" smtClean="0">
                <a:latin typeface="Times New Roman" pitchFamily="18" charset="0"/>
                <a:cs typeface="Times New Roman" pitchFamily="18" charset="0"/>
              </a:rPr>
              <a:t>. Некоторые, чтобы как-то прокормиться собирали разбухшие колоски и отправлялись ими. Это </a:t>
            </a:r>
            <a:r>
              <a:rPr lang="ru-RU" sz="1600" dirty="0" err="1" smtClean="0">
                <a:latin typeface="Times New Roman" pitchFamily="18" charset="0"/>
                <a:cs typeface="Times New Roman" pitchFamily="18" charset="0"/>
              </a:rPr>
              <a:t>Якупова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Сарбикамал</a:t>
            </a:r>
            <a:r>
              <a:rPr lang="ru-RU" sz="1600" dirty="0" smtClean="0">
                <a:latin typeface="Times New Roman" pitchFamily="18" charset="0"/>
                <a:cs typeface="Times New Roman" pitchFamily="18" charset="0"/>
              </a:rPr>
              <a:t>. Она осталась жива, но ее сестра </a:t>
            </a:r>
            <a:r>
              <a:rPr lang="ru-RU" sz="1600" dirty="0" err="1" smtClean="0">
                <a:latin typeface="Times New Roman" pitchFamily="18" charset="0"/>
                <a:cs typeface="Times New Roman" pitchFamily="18" charset="0"/>
              </a:rPr>
              <a:t>Флюра</a:t>
            </a:r>
            <a:r>
              <a:rPr lang="ru-RU" sz="1600" dirty="0" smtClean="0">
                <a:latin typeface="Times New Roman" pitchFamily="18" charset="0"/>
                <a:cs typeface="Times New Roman" pitchFamily="18" charset="0"/>
              </a:rPr>
              <a:t> умерла. У </a:t>
            </a:r>
            <a:r>
              <a:rPr lang="ru-RU" sz="1600" dirty="0" err="1" smtClean="0">
                <a:latin typeface="Times New Roman" pitchFamily="18" charset="0"/>
                <a:cs typeface="Times New Roman" pitchFamily="18" charset="0"/>
              </a:rPr>
              <a:t>Шангареева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Рахматуллы</a:t>
            </a:r>
            <a:r>
              <a:rPr lang="ru-RU" sz="1600" dirty="0" smtClean="0">
                <a:latin typeface="Times New Roman" pitchFamily="18" charset="0"/>
                <a:cs typeface="Times New Roman" pitchFamily="18" charset="0"/>
              </a:rPr>
              <a:t> умерли две дочери. В семье </a:t>
            </a:r>
            <a:r>
              <a:rPr lang="ru-RU" sz="1600" dirty="0" err="1" smtClean="0">
                <a:latin typeface="Times New Roman" pitchFamily="18" charset="0"/>
                <a:cs typeface="Times New Roman" pitchFamily="18" charset="0"/>
              </a:rPr>
              <a:t>Мамлеева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Хабибуллы</a:t>
            </a:r>
            <a:r>
              <a:rPr lang="ru-RU" sz="1600" dirty="0" smtClean="0">
                <a:latin typeface="Times New Roman" pitchFamily="18" charset="0"/>
                <a:cs typeface="Times New Roman" pitchFamily="18" charset="0"/>
              </a:rPr>
              <a:t> умерли мать и четверо детей, остался только один сын.</a:t>
            </a:r>
          </a:p>
          <a:p>
            <a:pPr>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Тавтилова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Тайба</a:t>
            </a:r>
            <a:r>
              <a:rPr lang="ru-RU" sz="1600" dirty="0" smtClean="0">
                <a:latin typeface="Times New Roman" pitchFamily="18" charset="0"/>
                <a:cs typeface="Times New Roman" pitchFamily="18" charset="0"/>
              </a:rPr>
              <a:t> принесла из поля горсть ржи, чтобы накормить троих детей. За это ее осудили на 2 года и отправили в Орск, где она отработала и вернулась домой. Такая же участь постигла и </a:t>
            </a:r>
            <a:r>
              <a:rPr lang="ru-RU" sz="1600" dirty="0" err="1" smtClean="0">
                <a:latin typeface="Times New Roman" pitchFamily="18" charset="0"/>
                <a:cs typeface="Times New Roman" pitchFamily="18" charset="0"/>
              </a:rPr>
              <a:t>Мусалову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Хаернису</a:t>
            </a:r>
            <a:r>
              <a:rPr lang="ru-RU" sz="1600" dirty="0" smtClean="0">
                <a:latin typeface="Times New Roman" pitchFamily="18" charset="0"/>
                <a:cs typeface="Times New Roman" pitchFamily="18" charset="0"/>
              </a:rPr>
              <a:t>.</a:t>
            </a:r>
          </a:p>
          <a:p>
            <a:pPr>
              <a:buNone/>
            </a:pPr>
            <a:r>
              <a:rPr lang="ru-RU" sz="1600" dirty="0" smtClean="0">
                <a:latin typeface="Times New Roman" pitchFamily="18" charset="0"/>
                <a:cs typeface="Times New Roman" pitchFamily="18" charset="0"/>
              </a:rPr>
              <a:t>         Каждый прожитый день приближал к победе. Минувшую войну люди называют священной, народной, потому что в защиту Отечества поднялись, как говорили тогда, и стар, и млад. Так что победа это не только заслуга тех, кто с оружием в руках бил врага на боевых позициях, но и тех, кто в тылу, не покладая рук, работал на полях, обеспечивая фронт оружием, продовольствие, одеждой.</a:t>
            </a:r>
          </a:p>
          <a:p>
            <a:pPr>
              <a:buNone/>
            </a:pPr>
            <a:r>
              <a:rPr lang="ru-RU" sz="1600" dirty="0" smtClean="0">
                <a:latin typeface="Times New Roman" pitchFamily="18" charset="0"/>
                <a:cs typeface="Times New Roman" pitchFamily="18" charset="0"/>
              </a:rPr>
              <a:t>          Выросло уже не одно поколение, которое знает о войне только по рассказам взрослых, по книгам и кинофильмам. Но все люди берегут память о тех, кто отдал жизнь за свободу и независимость нашей Родины.</a:t>
            </a:r>
          </a:p>
          <a:p>
            <a:pPr>
              <a:buNone/>
            </a:pPr>
            <a:r>
              <a:rPr lang="ru-RU" sz="1600" dirty="0" smtClean="0">
                <a:latin typeface="Times New Roman" pitchFamily="18" charset="0"/>
                <a:cs typeface="Times New Roman" pitchFamily="18" charset="0"/>
              </a:rPr>
              <a:t>                                                       (Из архива музея Никитской средней школы)</a:t>
            </a:r>
          </a:p>
          <a:p>
            <a:endParaRPr lang="ru-R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smtClean="0">
                <a:latin typeface="Times New Roman" pitchFamily="18" charset="0"/>
                <a:cs typeface="Times New Roman" pitchFamily="18" charset="0"/>
              </a:rPr>
              <a:t>Кого с нами нет</a:t>
            </a:r>
            <a:endParaRPr lang="ru-RU" sz="3200" dirty="0">
              <a:latin typeface="Times New Roman" pitchFamily="18" charset="0"/>
              <a:cs typeface="Times New Roman" pitchFamily="18" charset="0"/>
            </a:endParaRPr>
          </a:p>
        </p:txBody>
      </p:sp>
      <p:sp>
        <p:nvSpPr>
          <p:cNvPr id="5" name="Текст 4"/>
          <p:cNvSpPr>
            <a:spLocks noGrp="1"/>
          </p:cNvSpPr>
          <p:nvPr>
            <p:ph type="body" idx="1"/>
          </p:nvPr>
        </p:nvSpPr>
        <p:spPr>
          <a:xfrm>
            <a:off x="395536" y="1484784"/>
            <a:ext cx="4040188" cy="639762"/>
          </a:xfrm>
        </p:spPr>
        <p:txBody>
          <a:bodyPr>
            <a:normAutofit/>
          </a:bodyPr>
          <a:lstStyle/>
          <a:p>
            <a:r>
              <a:rPr lang="ru-RU" sz="1600" b="0" dirty="0" smtClean="0">
                <a:latin typeface="Times New Roman" pitchFamily="18" charset="0"/>
                <a:cs typeface="Times New Roman" pitchFamily="18" charset="0"/>
              </a:rPr>
              <a:t>Ибрагимов </a:t>
            </a:r>
            <a:r>
              <a:rPr lang="ru-RU" sz="1600" b="0" dirty="0" err="1" smtClean="0">
                <a:latin typeface="Times New Roman" pitchFamily="18" charset="0"/>
                <a:cs typeface="Times New Roman" pitchFamily="18" charset="0"/>
              </a:rPr>
              <a:t>Латып</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Ахметгареевич</a:t>
            </a:r>
            <a:r>
              <a:rPr lang="ru-RU" sz="1600" b="0" dirty="0" smtClean="0">
                <a:latin typeface="Times New Roman" pitchFamily="18" charset="0"/>
                <a:cs typeface="Times New Roman" pitchFamily="18" charset="0"/>
              </a:rPr>
              <a:t>. Ветеран ВОВ. Участник Блокады В Ленинграде. </a:t>
            </a:r>
            <a:endParaRPr lang="ru-RU" sz="1600" b="0" dirty="0">
              <a:latin typeface="Times New Roman" pitchFamily="18" charset="0"/>
              <a:cs typeface="Times New Roman" pitchFamily="18" charset="0"/>
            </a:endParaRPr>
          </a:p>
        </p:txBody>
      </p:sp>
      <p:sp>
        <p:nvSpPr>
          <p:cNvPr id="7" name="Текст 6"/>
          <p:cNvSpPr>
            <a:spLocks noGrp="1"/>
          </p:cNvSpPr>
          <p:nvPr>
            <p:ph type="body" sz="quarter" idx="3"/>
          </p:nvPr>
        </p:nvSpPr>
        <p:spPr/>
        <p:txBody>
          <a:bodyPr>
            <a:normAutofit/>
          </a:bodyPr>
          <a:lstStyle/>
          <a:p>
            <a:r>
              <a:rPr lang="ru-RU" sz="1600" b="0" dirty="0" smtClean="0">
                <a:latin typeface="Times New Roman" pitchFamily="18" charset="0"/>
                <a:cs typeface="Times New Roman" pitchFamily="18" charset="0"/>
              </a:rPr>
              <a:t>Поздравление Ветерана ВОВ в День Победы</a:t>
            </a:r>
            <a:endParaRPr lang="ru-RU" sz="1600" b="0" dirty="0">
              <a:latin typeface="Times New Roman" pitchFamily="18" charset="0"/>
              <a:cs typeface="Times New Roman" pitchFamily="18" charset="0"/>
            </a:endParaRPr>
          </a:p>
        </p:txBody>
      </p:sp>
      <p:pic>
        <p:nvPicPr>
          <p:cNvPr id="4098" name="Picture 2" descr="G:\Дание Р\IMG_0009.JPG"/>
          <p:cNvPicPr>
            <a:picLocks noGrp="1" noChangeAspect="1" noChangeArrowheads="1"/>
          </p:cNvPicPr>
          <p:nvPr>
            <p:ph sz="half" idx="2"/>
          </p:nvPr>
        </p:nvPicPr>
        <p:blipFill>
          <a:blip r:embed="rId2" cstate="print"/>
          <a:srcRect/>
          <a:stretch>
            <a:fillRect/>
          </a:stretch>
        </p:blipFill>
        <p:spPr bwMode="auto">
          <a:xfrm>
            <a:off x="323528" y="2348881"/>
            <a:ext cx="4040188" cy="3096344"/>
          </a:xfrm>
          <a:prstGeom prst="rect">
            <a:avLst/>
          </a:prstGeom>
          <a:noFill/>
        </p:spPr>
      </p:pic>
      <p:pic>
        <p:nvPicPr>
          <p:cNvPr id="4101" name="Picture 5" descr="G:\Дание Р\IMG_0008.JPG"/>
          <p:cNvPicPr>
            <a:picLocks noGrp="1" noChangeAspect="1" noChangeArrowheads="1"/>
          </p:cNvPicPr>
          <p:nvPr>
            <p:ph sz="quarter" idx="4"/>
          </p:nvPr>
        </p:nvPicPr>
        <p:blipFill>
          <a:blip r:embed="rId3" cstate="print"/>
          <a:srcRect/>
          <a:stretch>
            <a:fillRect/>
          </a:stretch>
        </p:blipFill>
        <p:spPr bwMode="auto">
          <a:xfrm>
            <a:off x="4644008" y="2924944"/>
            <a:ext cx="4041775" cy="303133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7664" y="4509120"/>
            <a:ext cx="5918448" cy="360040"/>
          </a:xfrm>
        </p:spPr>
        <p:txBody>
          <a:bodyPr>
            <a:normAutofit fontScale="90000"/>
          </a:bodyPr>
          <a:lstStyle/>
          <a:p>
            <a:pPr algn="ctr"/>
            <a:r>
              <a:rPr lang="ru-RU" dirty="0" smtClean="0"/>
              <a:t> </a:t>
            </a:r>
            <a:br>
              <a:rPr lang="ru-RU" dirty="0" smtClean="0"/>
            </a:br>
            <a:r>
              <a:rPr lang="ru-RU" dirty="0" smtClean="0">
                <a:latin typeface="Times New Roman" pitchFamily="18" charset="0"/>
                <a:cs typeface="Times New Roman" pitchFamily="18" charset="0"/>
              </a:rPr>
              <a:t>Шарипов </a:t>
            </a:r>
            <a:r>
              <a:rPr lang="ru-RU" dirty="0" err="1" smtClean="0">
                <a:latin typeface="Times New Roman" pitchFamily="18" charset="0"/>
                <a:cs typeface="Times New Roman" pitchFamily="18" charset="0"/>
              </a:rPr>
              <a:t>Зия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Маннафович</a:t>
            </a:r>
            <a:endParaRPr lang="ru-RU" dirty="0">
              <a:latin typeface="Times New Roman" pitchFamily="18" charset="0"/>
              <a:cs typeface="Times New Roman" pitchFamily="18" charset="0"/>
            </a:endParaRPr>
          </a:p>
        </p:txBody>
      </p:sp>
      <p:pic>
        <p:nvPicPr>
          <p:cNvPr id="16" name="Рисунок 1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453" b="7453"/>
          <a:stretch>
            <a:fillRect/>
          </a:stretch>
        </p:blipFill>
        <p:spPr>
          <a:xfrm>
            <a:off x="2699792" y="116632"/>
            <a:ext cx="3274865" cy="4420617"/>
          </a:xfrm>
        </p:spPr>
      </p:pic>
      <p:sp>
        <p:nvSpPr>
          <p:cNvPr id="6" name="Текст 5"/>
          <p:cNvSpPr>
            <a:spLocks noGrp="1"/>
          </p:cNvSpPr>
          <p:nvPr>
            <p:ph type="body" sz="half" idx="2"/>
          </p:nvPr>
        </p:nvSpPr>
        <p:spPr>
          <a:xfrm>
            <a:off x="683568" y="4869160"/>
            <a:ext cx="7776864" cy="2383160"/>
          </a:xfrm>
        </p:spPr>
        <p:txBody>
          <a:bodyPr>
            <a:normAutofit/>
          </a:bodyPr>
          <a:lstStyle/>
          <a:p>
            <a:r>
              <a:rPr lang="ru-RU" dirty="0" smtClean="0">
                <a:latin typeface="Times New Roman" pitchFamily="18" charset="0"/>
                <a:cs typeface="Times New Roman" pitchFamily="18" charset="0"/>
              </a:rPr>
              <a:t>Родился в 1926 году 15 июля в селе Желтый. Работал учителем, директором в </a:t>
            </a:r>
            <a:r>
              <a:rPr lang="ru-RU" dirty="0" err="1" smtClean="0">
                <a:latin typeface="Times New Roman" pitchFamily="18" charset="0"/>
                <a:cs typeface="Times New Roman" pitchFamily="18" charset="0"/>
              </a:rPr>
              <a:t>Сунарчинской</a:t>
            </a:r>
            <a:r>
              <a:rPr lang="ru-RU" dirty="0" smtClean="0">
                <a:latin typeface="Times New Roman" pitchFamily="18" charset="0"/>
                <a:cs typeface="Times New Roman" pitchFamily="18" charset="0"/>
              </a:rPr>
              <a:t> школе, директором  интерната с.Никитино.  На фронт призвали 1944году в марте месяце.  Воевал на 2 Белорусском фронте в 65 механизированной дивизии 380 ОКШР роте под командованием генерал-майора </a:t>
            </a:r>
            <a:r>
              <a:rPr lang="ru-RU" dirty="0" err="1" smtClean="0">
                <a:latin typeface="Times New Roman" pitchFamily="18" charset="0"/>
                <a:cs typeface="Times New Roman" pitchFamily="18" charset="0"/>
              </a:rPr>
              <a:t>Батова</a:t>
            </a:r>
            <a:r>
              <a:rPr lang="ru-RU" dirty="0" smtClean="0">
                <a:latin typeface="Times New Roman" pitchFamily="18" charset="0"/>
                <a:cs typeface="Times New Roman" pitchFamily="18" charset="0"/>
              </a:rPr>
              <a:t> Петра. Военная профессия – связист. Участвовал при форсировании реки  Одер. Форсировали несколько дней. На другом берегу встретились с союзными войсками, с англичанами .Вернулся 1947ом</a:t>
            </a:r>
          </a:p>
          <a:p>
            <a:r>
              <a:rPr lang="ru-RU" dirty="0" smtClean="0">
                <a:latin typeface="Times New Roman" pitchFamily="18" charset="0"/>
                <a:cs typeface="Times New Roman" pitchFamily="18" charset="0"/>
              </a:rPr>
              <a:t>Награждён медалями : «За победу над Германией», «За освобождение Варшавы», «Ветеран труда» и другие юбилейные медали. Похоронен в с.Никитино 2011году.</a:t>
            </a:r>
            <a:endParaRPr lang="ru-RU" dirty="0">
              <a:latin typeface="Times New Roman" pitchFamily="18" charset="0"/>
              <a:cs typeface="Times New Roman" pitchFamily="18" charset="0"/>
            </a:endParaRPr>
          </a:p>
        </p:txBody>
      </p:sp>
      <p:sp>
        <p:nvSpPr>
          <p:cNvPr id="10" name="Рисунок 4"/>
          <p:cNvSpPr txBox="1">
            <a:spLocks/>
          </p:cNvSpPr>
          <p:nvPr/>
        </p:nvSpPr>
        <p:spPr>
          <a:xfrm>
            <a:off x="1835696" y="260648"/>
            <a:ext cx="5551512" cy="4140460"/>
          </a:xfrm>
          <a:prstGeom prst="rect">
            <a:avLst/>
          </a:prstGeom>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ru-RU" sz="2800" dirty="0" smtClean="0">
                <a:latin typeface="Times New Roman" pitchFamily="18" charset="0"/>
                <a:cs typeface="Times New Roman" pitchFamily="18" charset="0"/>
              </a:rPr>
              <a:t>Тема занятия: «Русский характер»</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(чтение книг о войне, о патриотизме,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выставка рисунков)</a:t>
            </a:r>
            <a:endParaRPr lang="ru-RU" sz="2800" dirty="0">
              <a:latin typeface="Times New Roman" pitchFamily="18" charset="0"/>
              <a:cs typeface="Times New Roman" pitchFamily="18" charset="0"/>
            </a:endParaRPr>
          </a:p>
        </p:txBody>
      </p:sp>
      <p:pic>
        <p:nvPicPr>
          <p:cNvPr id="5124" name="Picture 4" descr="G:\Фото0477.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5125" name="Picture 5" descr="G:\Фото0474.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normAutofit/>
          </a:bodyPr>
          <a:lstStyle/>
          <a:p>
            <a:r>
              <a:rPr lang="ru-RU" sz="2800" dirty="0" smtClean="0">
                <a:latin typeface="Times New Roman" pitchFamily="18" charset="0"/>
                <a:cs typeface="Times New Roman" pitchFamily="18" charset="0"/>
              </a:rPr>
              <a:t>Предварительная подготовка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к митингу посвященному Дню Победы</a:t>
            </a:r>
            <a:endParaRPr lang="ru-RU" sz="2800" dirty="0">
              <a:latin typeface="Times New Roman" pitchFamily="18" charset="0"/>
              <a:cs typeface="Times New Roman" pitchFamily="18" charset="0"/>
            </a:endParaRPr>
          </a:p>
        </p:txBody>
      </p:sp>
      <p:sp>
        <p:nvSpPr>
          <p:cNvPr id="17" name="Содержимое 16"/>
          <p:cNvSpPr>
            <a:spLocks noGrp="1"/>
          </p:cNvSpPr>
          <p:nvPr>
            <p:ph sz="half" idx="2"/>
          </p:nvPr>
        </p:nvSpPr>
        <p:spPr>
          <a:xfrm>
            <a:off x="4499992" y="1484784"/>
            <a:ext cx="4038600" cy="4525963"/>
          </a:xfrm>
        </p:spPr>
        <p:txBody>
          <a:bodyPr>
            <a:normAutofit fontScale="47500" lnSpcReduction="20000"/>
          </a:bodyPr>
          <a:lstStyle/>
          <a:p>
            <a:pPr>
              <a:buNone/>
            </a:pPr>
            <a:r>
              <a:rPr lang="ru-RU" b="1" dirty="0" smtClean="0"/>
              <a:t>Протокол родительского собрания.</a:t>
            </a:r>
            <a:endParaRPr lang="ru-RU" dirty="0" smtClean="0"/>
          </a:p>
          <a:p>
            <a:pPr>
              <a:buNone/>
            </a:pPr>
            <a:r>
              <a:rPr lang="ru-RU" dirty="0" smtClean="0"/>
              <a:t>4.03.25. прошло родительское собрание.</a:t>
            </a:r>
          </a:p>
          <a:p>
            <a:pPr>
              <a:buNone/>
            </a:pPr>
            <a:r>
              <a:rPr lang="ru-RU" dirty="0" smtClean="0"/>
              <a:t>Количество родителей: 24 человек.</a:t>
            </a:r>
          </a:p>
          <a:p>
            <a:pPr>
              <a:buNone/>
            </a:pPr>
            <a:r>
              <a:rPr lang="ru-RU" dirty="0" smtClean="0"/>
              <a:t>Тема:</a:t>
            </a:r>
          </a:p>
          <a:p>
            <a:pPr>
              <a:buNone/>
            </a:pPr>
            <a:r>
              <a:rPr lang="ru-RU" dirty="0" smtClean="0"/>
              <a:t>1. Патриотическое воспитание в семье и в школе.</a:t>
            </a:r>
          </a:p>
          <a:p>
            <a:pPr>
              <a:buNone/>
            </a:pPr>
            <a:r>
              <a:rPr lang="ru-RU" dirty="0" smtClean="0"/>
              <a:t>2. Подготовка к выставке, посвященного  Дню Победы.</a:t>
            </a:r>
          </a:p>
          <a:p>
            <a:pPr>
              <a:buNone/>
            </a:pPr>
            <a:r>
              <a:rPr lang="ru-RU" dirty="0" smtClean="0"/>
              <a:t>По первому вопросу выступила: воспитатель </a:t>
            </a:r>
            <a:r>
              <a:rPr lang="ru-RU" dirty="0" err="1" smtClean="0"/>
              <a:t>Шарипова</a:t>
            </a:r>
            <a:r>
              <a:rPr lang="ru-RU" dirty="0" smtClean="0"/>
              <a:t> Д.Р .</a:t>
            </a:r>
          </a:p>
          <a:p>
            <a:pPr>
              <a:buNone/>
            </a:pPr>
            <a:r>
              <a:rPr lang="ru-RU" dirty="0" smtClean="0"/>
              <a:t>Отчет о проделанной работе и рекомендации родителям по патриотическому воспитанию в семье .</a:t>
            </a:r>
          </a:p>
          <a:p>
            <a:pPr>
              <a:buNone/>
            </a:pPr>
            <a:r>
              <a:rPr lang="ru-RU" dirty="0" smtClean="0"/>
              <a:t>По второму вопросу выступила представитель родительского комитета</a:t>
            </a:r>
            <a:r>
              <a:rPr lang="ru-RU" dirty="0"/>
              <a:t> </a:t>
            </a:r>
            <a:r>
              <a:rPr lang="ru-RU" dirty="0" err="1" smtClean="0"/>
              <a:t>Байгильдина</a:t>
            </a:r>
            <a:r>
              <a:rPr lang="ru-RU" dirty="0" smtClean="0"/>
              <a:t> Г.Н.</a:t>
            </a:r>
          </a:p>
          <a:p>
            <a:pPr>
              <a:buNone/>
            </a:pPr>
            <a:r>
              <a:rPr lang="ru-RU" dirty="0" smtClean="0"/>
              <a:t>Обсуждение работ по совместному творчеству посвященному Дню Победы.</a:t>
            </a:r>
          </a:p>
          <a:p>
            <a:pPr>
              <a:buNone/>
            </a:pPr>
            <a:r>
              <a:rPr lang="ru-RU" dirty="0" smtClean="0"/>
              <a:t>Подготовка к митингу(музыкальное представление)</a:t>
            </a:r>
          </a:p>
          <a:p>
            <a:pPr>
              <a:buNone/>
            </a:pPr>
            <a:r>
              <a:rPr lang="ru-RU" dirty="0" smtClean="0"/>
              <a:t>Решение родительского комитета: </a:t>
            </a:r>
          </a:p>
          <a:p>
            <a:pPr lvl="0">
              <a:buNone/>
            </a:pPr>
            <a:r>
              <a:rPr lang="ru-RU" dirty="0" smtClean="0"/>
              <a:t>Активировать взаимодействие родителей с детьми.</a:t>
            </a:r>
          </a:p>
          <a:p>
            <a:pPr lvl="0">
              <a:buNone/>
            </a:pPr>
            <a:r>
              <a:rPr lang="ru-RU" dirty="0" smtClean="0"/>
              <a:t>Оказывать поддержку  в предстоящих  выставках.</a:t>
            </a:r>
          </a:p>
          <a:p>
            <a:pPr lvl="0">
              <a:buNone/>
            </a:pPr>
            <a:endParaRPr lang="ru-RU" dirty="0" smtClean="0"/>
          </a:p>
          <a:p>
            <a:pPr>
              <a:buNone/>
            </a:pPr>
            <a:endParaRPr lang="ru-RU" dirty="0"/>
          </a:p>
        </p:txBody>
      </p:sp>
      <p:pic>
        <p:nvPicPr>
          <p:cNvPr id="3" name="Объект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4127" y="1772816"/>
            <a:ext cx="4109665" cy="410966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260648"/>
            <a:ext cx="8229600" cy="1143000"/>
          </a:xfrm>
        </p:spPr>
        <p:txBody>
          <a:bodyPr>
            <a:noAutofit/>
          </a:bodyPr>
          <a:lstStyle/>
          <a:p>
            <a:r>
              <a:rPr lang="ru-RU" sz="1800" b="1" dirty="0" smtClean="0"/>
              <a:t>Справка -отчет о проделанной работе к годовщине 80-Летию Победы.</a:t>
            </a:r>
            <a:r>
              <a:rPr lang="ru-RU" sz="1800" dirty="0" smtClean="0"/>
              <a:t/>
            </a:r>
            <a:br>
              <a:rPr lang="ru-RU" sz="1800" dirty="0" smtClean="0"/>
            </a:br>
            <a:r>
              <a:rPr lang="ru-RU" sz="1800" b="1" dirty="0" smtClean="0"/>
              <a:t>Воспитатель: Шарипова Дания Равгатовна</a:t>
            </a:r>
            <a:r>
              <a:rPr lang="ru-RU" sz="1800" dirty="0" smtClean="0"/>
              <a:t/>
            </a:r>
            <a:br>
              <a:rPr lang="ru-RU" sz="1800" dirty="0" smtClean="0"/>
            </a:br>
            <a:endParaRPr lang="ru-RU" sz="1800" dirty="0"/>
          </a:p>
        </p:txBody>
      </p:sp>
      <p:sp>
        <p:nvSpPr>
          <p:cNvPr id="7" name="Содержимое 6"/>
          <p:cNvSpPr>
            <a:spLocks noGrp="1"/>
          </p:cNvSpPr>
          <p:nvPr>
            <p:ph idx="1"/>
          </p:nvPr>
        </p:nvSpPr>
        <p:spPr>
          <a:xfrm>
            <a:off x="539552" y="1556792"/>
            <a:ext cx="8229600" cy="4525963"/>
          </a:xfrm>
        </p:spPr>
        <p:txBody>
          <a:bodyPr>
            <a:normAutofit/>
          </a:bodyPr>
          <a:lstStyle/>
          <a:p>
            <a:pPr>
              <a:buNone/>
            </a:pPr>
            <a:r>
              <a:rPr lang="ru-RU" sz="1600" dirty="0" smtClean="0"/>
              <a:t>              1. В течении года проводили занятия с чтением  художественной литературы на тему Великой Отечественной войны(«Две березы на холме» Татьяны Поликарповой, «Русский характер» Алексея Толстого., </a:t>
            </a:r>
            <a:r>
              <a:rPr lang="ru-RU" sz="1600" dirty="0"/>
              <a:t>«Рассказы о ВОВ» Алексеева С.А</a:t>
            </a:r>
            <a:r>
              <a:rPr lang="ru-RU" sz="1600" dirty="0" smtClean="0"/>
              <a:t>.)</a:t>
            </a:r>
          </a:p>
          <a:p>
            <a:pPr>
              <a:buNone/>
            </a:pPr>
            <a:r>
              <a:rPr lang="ru-RU" sz="1600" dirty="0" smtClean="0"/>
              <a:t>               2. Велось индивидуальное исследование детей в каждой семье в поисках родственников - участников, тыловиков, погибших в ВОВ.</a:t>
            </a:r>
          </a:p>
          <a:p>
            <a:pPr>
              <a:buNone/>
            </a:pPr>
            <a:r>
              <a:rPr lang="ru-RU" sz="1600" dirty="0" smtClean="0"/>
              <a:t>        Работа по  презентации «Семейной фотохроники» семьи  </a:t>
            </a:r>
            <a:r>
              <a:rPr lang="ru-RU" sz="1600" dirty="0" err="1" smtClean="0"/>
              <a:t>Шариповых</a:t>
            </a:r>
            <a:r>
              <a:rPr lang="ru-RU" sz="1600" dirty="0" smtClean="0"/>
              <a:t> . Дополнена информацией от родителей и детей дошкольной группы.</a:t>
            </a:r>
          </a:p>
          <a:p>
            <a:pPr>
              <a:buNone/>
            </a:pPr>
            <a:r>
              <a:rPr lang="ru-RU" sz="1600" dirty="0" smtClean="0"/>
              <a:t>               3.Дети участвовали на митинге в СДК села </a:t>
            </a:r>
            <a:r>
              <a:rPr lang="ru-RU" sz="1600" dirty="0"/>
              <a:t>Н</a:t>
            </a:r>
            <a:r>
              <a:rPr lang="ru-RU" sz="1600" dirty="0" smtClean="0"/>
              <a:t>икитино с музыкальным номером.</a:t>
            </a:r>
          </a:p>
          <a:p>
            <a:pPr>
              <a:buNone/>
            </a:pPr>
            <a:r>
              <a:rPr lang="ru-RU" sz="1600" dirty="0"/>
              <a:t> </a:t>
            </a:r>
            <a:r>
              <a:rPr lang="ru-RU" sz="1600" dirty="0" smtClean="0"/>
              <a:t>              4.Проведено воспитательное мероприятие « Страницы истории» посвященный участнику ВОВ  </a:t>
            </a:r>
            <a:r>
              <a:rPr lang="ru-RU" sz="1600" dirty="0" err="1" smtClean="0"/>
              <a:t>Макаеву</a:t>
            </a:r>
            <a:r>
              <a:rPr lang="ru-RU" sz="1600" dirty="0" smtClean="0"/>
              <a:t> Зайнулле </a:t>
            </a:r>
            <a:r>
              <a:rPr lang="ru-RU" sz="1600" dirty="0" err="1" smtClean="0"/>
              <a:t>Ибятовичу</a:t>
            </a:r>
            <a:r>
              <a:rPr lang="ru-RU" sz="1600" dirty="0" smtClean="0"/>
              <a:t>.</a:t>
            </a:r>
          </a:p>
          <a:p>
            <a:pPr>
              <a:buNone/>
            </a:pPr>
            <a:r>
              <a:rPr lang="ru-RU" sz="1600" dirty="0" smtClean="0"/>
              <a:t>                5.Велась работа с ветеранами труда (</a:t>
            </a:r>
            <a:r>
              <a:rPr lang="ru-RU" sz="1600" dirty="0" err="1" smtClean="0"/>
              <a:t>Кашубина</a:t>
            </a:r>
            <a:r>
              <a:rPr lang="ru-RU" sz="1600" dirty="0" smtClean="0"/>
              <a:t> Мария, Сулейманова </a:t>
            </a:r>
            <a:r>
              <a:rPr lang="ru-RU" sz="1600" dirty="0" err="1" smtClean="0"/>
              <a:t>Сания</a:t>
            </a:r>
            <a:r>
              <a:rPr lang="ru-RU" sz="1600" dirty="0" smtClean="0"/>
              <a:t>, Хасанова </a:t>
            </a:r>
            <a:r>
              <a:rPr lang="ru-RU" sz="1600" dirty="0" err="1" smtClean="0"/>
              <a:t>Закия</a:t>
            </a:r>
            <a:r>
              <a:rPr lang="ru-RU" sz="1600" dirty="0" smtClean="0"/>
              <a:t>, Макаева </a:t>
            </a:r>
            <a:r>
              <a:rPr lang="ru-RU" sz="1600" dirty="0" err="1" smtClean="0"/>
              <a:t>Сажида</a:t>
            </a:r>
            <a:r>
              <a:rPr lang="ru-RU" sz="1600" dirty="0" smtClean="0"/>
              <a:t>,  сбор информации о ВОВ в тылу.</a:t>
            </a:r>
          </a:p>
          <a:p>
            <a:pPr>
              <a:buNone/>
            </a:pPr>
            <a:r>
              <a:rPr lang="ru-RU" sz="1600" dirty="0" smtClean="0"/>
              <a:t>                6.Проводилось родительское собрание по патриотическому воспитанию в семье.</a:t>
            </a:r>
          </a:p>
          <a:p>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Воспитательное мероприятие.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«Страницы истории»</a:t>
            </a:r>
            <a:endParaRPr lang="ru-RU" b="0" dirty="0">
              <a:latin typeface="Times New Roman" pitchFamily="18" charset="0"/>
              <a:cs typeface="Times New Roman" pitchFamily="18" charset="0"/>
            </a:endParaRPr>
          </a:p>
        </p:txBody>
      </p:sp>
      <p:sp>
        <p:nvSpPr>
          <p:cNvPr id="6" name="Текст 5"/>
          <p:cNvSpPr>
            <a:spLocks noGrp="1"/>
          </p:cNvSpPr>
          <p:nvPr>
            <p:ph type="body" sz="half" idx="2"/>
          </p:nvPr>
        </p:nvSpPr>
        <p:spPr/>
        <p:txBody>
          <a:bodyPr>
            <a:normAutofit fontScale="92500" lnSpcReduction="10000"/>
          </a:bodyPr>
          <a:lstStyle/>
          <a:p>
            <a:r>
              <a:rPr lang="ru-RU" dirty="0" smtClean="0">
                <a:latin typeface="Times New Roman" pitchFamily="18" charset="0"/>
                <a:cs typeface="Times New Roman" pitchFamily="18" charset="0"/>
              </a:rPr>
              <a:t>Макаев Зайнулла Ибятович. Был призван 1943году, вернулся 1947ом. Воевал на Украинском, Прибалтийском и Белорусском фронте. Имел орден Отечественной войны, за Победу над Германией, медаль Жукова и другие юбилейными медалями</a:t>
            </a:r>
            <a:r>
              <a:rPr lang="ru-RU" dirty="0" smtClean="0"/>
              <a:t>.</a:t>
            </a:r>
            <a:endParaRPr lang="ru-RU" dirty="0"/>
          </a:p>
        </p:txBody>
      </p:sp>
      <p:pic>
        <p:nvPicPr>
          <p:cNvPr id="3074" name="Picture 2" descr="G:\Макаев З.И..jpg"/>
          <p:cNvPicPr>
            <a:picLocks noGrp="1" noChangeAspect="1" noChangeArrowheads="1"/>
          </p:cNvPicPr>
          <p:nvPr>
            <p:ph type="pic" idx="1"/>
          </p:nvPr>
        </p:nvPicPr>
        <p:blipFill>
          <a:blip r:embed="rId2" cstate="print"/>
          <a:srcRect/>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490066"/>
          </a:xfrm>
        </p:spPr>
        <p:txBody>
          <a:bodyPr>
            <a:normAutofit/>
          </a:bodyPr>
          <a:lstStyle/>
          <a:p>
            <a:r>
              <a:rPr lang="ru-RU" sz="2000" dirty="0" smtClean="0">
                <a:latin typeface="Times New Roman" pitchFamily="18" charset="0"/>
                <a:cs typeface="Times New Roman" pitchFamily="18" charset="0"/>
              </a:rPr>
              <a:t>Из воспоминаний Макаева Зайнуллы Ибятовича</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395536" y="836712"/>
            <a:ext cx="8291264" cy="5289451"/>
          </a:xfrm>
        </p:spPr>
        <p:txBody>
          <a:bodyPr>
            <a:normAutofit/>
          </a:bodyPr>
          <a:lstStyle/>
          <a:p>
            <a:pPr>
              <a:buNone/>
            </a:pPr>
            <a:r>
              <a:rPr lang="ru-RU" sz="1400" dirty="0" smtClean="0">
                <a:latin typeface="Times New Roman" pitchFamily="18" charset="0"/>
                <a:cs typeface="Times New Roman" pitchFamily="18" charset="0"/>
              </a:rPr>
              <a:t>         Когда началась война он заканчивал девятый класс. В семье было еще 7 человек. Он был самым старшим ребенком. Отца(Макаева И.Г.)забрали в 1941 году . 1943 году ушел воевать  и Макаев Зайнулла Ибятович. В этот же год ушел его родной дядя (Тавтилев Г.Б) и не вернулся. Зайнулла Ибятович  рассказывает обо всем  сбивчиво . Годы уже не молодые. Иногда слезы накатывают .Он рассказывает, что шли во время войны ночью к месту наступления. Днем их постоянно бомбили и они прятались в лесах, в окопах. А ночью шли .Два часа идут, 5 минут отдыхают. Он был связным и проходил школу снайперов и был не плохим стрелком. Его ранило под городом  Таллин .У немцев была хорошая оптика и в него стреляли три раза и попали в руку и бедро. Лежал  на поле боя ,где  было много раненых и они кричали от боли. К нему подошел мужчина лет сорока и сказал: « Ты свое отвоевал молодчик, жить еще будешь ,ноги целы!». Он оказал ему первую помощь. Санитарки погрузили в машину и отправили в госпиталь. Через час оказались в госпитале, врач горбатый хирург сделал ему укол. Ему помогал перевязки делать фельдшер-санитарка.  Местные латыши приносили солдатам ягоды, относились к ним по доброму, помогали им . Отправили их в сторону дома тоже ночью. Положили в вагоны застеленные соломой. В Белоруссии в городе Витебске 50 солдат лежали в каком то двух этажном доме целый месяц. За ними ухаживала всего лишь одна медицинская сестра. Звали ее Аня , родом она из города Казань. Когда вышел из госпиталя, пошел дальше воевать и дошел до Берлина. После победы их забрали на Восток и там он уже служил в танковых войсках. Он рассказывает, когда танк стреляет  внутри танка выходит вся копоть от снаряда и было не чем дышать, а выйти  нельзя. К ним на Восток приезжали Хрущев и заместитель Жукова. Затем к нему приехал и его отец Макаев Ибятулла </a:t>
            </a:r>
            <a:r>
              <a:rPr lang="ru-RU" sz="1400" dirty="0" err="1" smtClean="0">
                <a:latin typeface="Times New Roman" pitchFamily="18" charset="0"/>
                <a:cs typeface="Times New Roman" pitchFamily="18" charset="0"/>
              </a:rPr>
              <a:t>Губайдулович</a:t>
            </a:r>
            <a:r>
              <a:rPr lang="ru-RU" sz="1400" dirty="0" smtClean="0">
                <a:latin typeface="Times New Roman" pitchFamily="18" charset="0"/>
                <a:cs typeface="Times New Roman" pitchFamily="18" charset="0"/>
              </a:rPr>
              <a:t>. Немного был на побывке и отец уехал .Он тоже служил где то рядом и вернулся домой в </a:t>
            </a:r>
            <a:r>
              <a:rPr lang="ru-RU" sz="1400" dirty="0" err="1" smtClean="0">
                <a:latin typeface="Times New Roman" pitchFamily="18" charset="0"/>
                <a:cs typeface="Times New Roman" pitchFamily="18" charset="0"/>
              </a:rPr>
              <a:t>селоУрняк</a:t>
            </a:r>
            <a:r>
              <a:rPr lang="ru-RU" sz="1400" dirty="0" smtClean="0">
                <a:latin typeface="Times New Roman" pitchFamily="18" charset="0"/>
                <a:cs typeface="Times New Roman" pitchFamily="18" charset="0"/>
              </a:rPr>
              <a:t> 1947 году. А Зайнулла Ибятович в 1950 году. После войны работал на тепловозе ,учился в институте Крупской в школе живописи и рисунка. Имеет многочисленные заслуги перед Отечеством. В свои  годы  бодр и жизнерадостен.</a:t>
            </a:r>
            <a:endParaRPr lang="ru-RU"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915816" y="4869160"/>
            <a:ext cx="3240360" cy="333751"/>
          </a:xfrm>
        </p:spPr>
        <p:txBody>
          <a:bodyPr>
            <a:noAutofit/>
          </a:bodyPr>
          <a:lstStyle/>
          <a:p>
            <a:r>
              <a:rPr lang="ru-RU" dirty="0" smtClean="0">
                <a:latin typeface="Times New Roman" panose="02020603050405020304" pitchFamily="18" charset="0"/>
                <a:cs typeface="Times New Roman" panose="02020603050405020304" pitchFamily="18" charset="0"/>
              </a:rPr>
              <a:t>Фото</a:t>
            </a:r>
            <a:r>
              <a:rPr lang="ru-RU" sz="240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на памят</a:t>
            </a:r>
            <a:r>
              <a:rPr lang="ru-RU" dirty="0" smtClean="0"/>
              <a:t>ь</a:t>
            </a:r>
            <a:endParaRPr lang="ru-RU" dirty="0"/>
          </a:p>
        </p:txBody>
      </p:sp>
      <p:sp>
        <p:nvSpPr>
          <p:cNvPr id="7" name="Текст 6"/>
          <p:cNvSpPr>
            <a:spLocks noGrp="1"/>
          </p:cNvSpPr>
          <p:nvPr>
            <p:ph type="body" sz="half" idx="2"/>
          </p:nvPr>
        </p:nvSpPr>
        <p:spPr>
          <a:xfrm rot="10800000" flipV="1">
            <a:off x="1515080" y="5373216"/>
            <a:ext cx="5461410" cy="827161"/>
          </a:xfrm>
        </p:spPr>
        <p:txBody>
          <a:bodyPr>
            <a:normAutofit/>
          </a:bodyPr>
          <a:lstStyle/>
          <a:p>
            <a:r>
              <a:rPr lang="ru-RU" sz="1600" dirty="0" smtClean="0">
                <a:latin typeface="Times New Roman" pitchFamily="18" charset="0"/>
                <a:cs typeface="Times New Roman" pitchFamily="18" charset="0"/>
              </a:rPr>
              <a:t>Поздравление участника ВОВ Макаева Зайнуллу Ибятовича В День Победы.</a:t>
            </a:r>
            <a:endParaRPr lang="ru-RU" sz="1600" dirty="0">
              <a:latin typeface="Times New Roman" pitchFamily="18" charset="0"/>
              <a:cs typeface="Times New Roman" pitchFamily="18" charset="0"/>
            </a:endParaRPr>
          </a:p>
        </p:txBody>
      </p:sp>
      <p:pic>
        <p:nvPicPr>
          <p:cNvPr id="2051" name="Picture 3" descr="G:\с Макаевым З.И..jpg"/>
          <p:cNvPicPr>
            <a:picLocks noGrp="1" noChangeAspect="1" noChangeArrowheads="1"/>
          </p:cNvPicPr>
          <p:nvPr>
            <p:ph type="pic" idx="1"/>
          </p:nvPr>
        </p:nvPicPr>
        <p:blipFill>
          <a:blip r:embed="rId2" cstate="print"/>
          <a:srcRect/>
          <a:stretch>
            <a:fillRect/>
          </a:stretch>
        </p:blipFill>
        <p:spPr bwMode="auto">
          <a:xfrm>
            <a:off x="1475656" y="332656"/>
            <a:ext cx="5486400" cy="4114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800600"/>
            <a:ext cx="5616624" cy="284584"/>
          </a:xfrm>
        </p:spPr>
        <p:txBody>
          <a:bodyPr>
            <a:normAutofit fontScale="90000"/>
          </a:bodyPr>
          <a:lstStyle/>
          <a:p>
            <a:pPr algn="ctr"/>
            <a:r>
              <a:rPr lang="ru-RU" dirty="0" smtClean="0"/>
              <a:t>Часть сохранившихся работ</a:t>
            </a:r>
            <a:endParaRPr lang="ru-RU" dirty="0"/>
          </a:p>
        </p:txBody>
      </p:sp>
      <p:sp>
        <p:nvSpPr>
          <p:cNvPr id="4" name="Текст 3"/>
          <p:cNvSpPr>
            <a:spLocks noGrp="1"/>
          </p:cNvSpPr>
          <p:nvPr>
            <p:ph type="body" sz="half" idx="2"/>
          </p:nvPr>
        </p:nvSpPr>
        <p:spPr>
          <a:xfrm>
            <a:off x="1979712" y="5301208"/>
            <a:ext cx="5126360" cy="804862"/>
          </a:xfrm>
        </p:spPr>
        <p:txBody>
          <a:bodyPr>
            <a:normAutofit lnSpcReduction="10000"/>
          </a:bodyPr>
          <a:lstStyle/>
          <a:p>
            <a:r>
              <a:rPr lang="ru-RU" sz="1600" dirty="0" smtClean="0">
                <a:latin typeface="Times New Roman" pitchFamily="18" charset="0"/>
                <a:cs typeface="Times New Roman" pitchFamily="18" charset="0"/>
              </a:rPr>
              <a:t>Творческие работы Участника ВОВ Макаева Зайнуллы Ибятовича. Выставка в Никитинской СОШ . Организатор: Шарипова Д.Р.</a:t>
            </a:r>
            <a:endParaRPr lang="ru-RU" sz="1600" dirty="0">
              <a:latin typeface="Times New Roman" pitchFamily="18" charset="0"/>
              <a:cs typeface="Times New Roman" pitchFamily="18" charset="0"/>
            </a:endParaRPr>
          </a:p>
        </p:txBody>
      </p:sp>
      <p:pic>
        <p:nvPicPr>
          <p:cNvPr id="5" name="Рисунок 4" descr="SDC12819.JPG"/>
          <p:cNvPicPr>
            <a:picLocks noGrp="1"/>
          </p:cNvPicPr>
          <p:nvPr>
            <p:ph type="pic" idx="1"/>
          </p:nvPr>
        </p:nvPicPr>
        <p:blipFill>
          <a:blip r:embed="rId2" cstate="print"/>
          <a:srcRect l="3358" r="3358"/>
          <a:stretch>
            <a:fillRect/>
          </a:stretch>
        </p:blipFill>
        <p:spPr>
          <a:xfrm>
            <a:off x="1763688" y="277957"/>
            <a:ext cx="54864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Autofit/>
          </a:bodyPr>
          <a:lstStyle/>
          <a:p>
            <a:r>
              <a:rPr lang="ru-RU" sz="3200" dirty="0" smtClean="0">
                <a:latin typeface="Times New Roman" pitchFamily="18" charset="0"/>
                <a:cs typeface="Times New Roman" pitchFamily="18" charset="0"/>
              </a:rPr>
              <a:t>Фотографии из семейного альбома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Шарипова </a:t>
            </a:r>
            <a:r>
              <a:rPr lang="ru-RU" sz="3200" dirty="0" err="1" smtClean="0">
                <a:latin typeface="Times New Roman" pitchFamily="18" charset="0"/>
                <a:cs typeface="Times New Roman" pitchFamily="18" charset="0"/>
              </a:rPr>
              <a:t>Зия</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Манафовича</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Сулеймановой </a:t>
            </a:r>
            <a:r>
              <a:rPr lang="ru-RU" sz="3200" dirty="0" err="1" smtClean="0">
                <a:latin typeface="Times New Roman" pitchFamily="18" charset="0"/>
                <a:cs typeface="Times New Roman" pitchFamily="18" charset="0"/>
              </a:rPr>
              <a:t>Сании</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Ибятовны</a:t>
            </a: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участника ВОВ и ветерана труда в ВОВ.</a:t>
            </a:r>
            <a:endParaRPr lang="ru-RU" sz="3200" dirty="0">
              <a:latin typeface="Times New Roman" pitchFamily="18" charset="0"/>
              <a:cs typeface="Times New Roman" pitchFamily="18" charset="0"/>
            </a:endParaRPr>
          </a:p>
        </p:txBody>
      </p:sp>
      <p:sp>
        <p:nvSpPr>
          <p:cNvPr id="6" name="Подзаголовок 5"/>
          <p:cNvSpPr>
            <a:spLocks noGrp="1"/>
          </p:cNvSpPr>
          <p:nvPr>
            <p:ph type="subTitle" idx="1"/>
          </p:nvPr>
        </p:nvSpPr>
        <p:spPr>
          <a:xfrm flipV="1">
            <a:off x="1371600" y="3789040"/>
            <a:ext cx="6512768" cy="97160"/>
          </a:xfrm>
        </p:spPr>
        <p:txBody>
          <a:bodyPr>
            <a:normAutofit fontScale="25000" lnSpcReduction="20000"/>
          </a:bodyPr>
          <a:lstStyle/>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latin typeface="Times New Roman" pitchFamily="18" charset="0"/>
                <a:cs typeface="Times New Roman" pitchFamily="18" charset="0"/>
              </a:rPr>
              <a:t>Макаев Ибятулла Губайдуллович</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6" name="Содержимое 5"/>
          <p:cNvSpPr>
            <a:spLocks noGrp="1"/>
          </p:cNvSpPr>
          <p:nvPr>
            <p:ph idx="1"/>
          </p:nvPr>
        </p:nvSpPr>
        <p:spPr>
          <a:xfrm>
            <a:off x="4139952" y="332656"/>
            <a:ext cx="4546848" cy="5793507"/>
          </a:xfrm>
        </p:spPr>
        <p:txBody>
          <a:bodyPr>
            <a:normAutofit/>
          </a:bodyPr>
          <a:lstStyle/>
          <a:p>
            <a:pPr>
              <a:buNone/>
            </a:pPr>
            <a:r>
              <a:rPr lang="ru-RU" sz="2800" dirty="0" smtClean="0">
                <a:latin typeface="Times New Roman" pitchFamily="18" charset="0"/>
                <a:cs typeface="Times New Roman" pitchFamily="18" charset="0"/>
              </a:rPr>
              <a:t>    Родился 1905 году в </a:t>
            </a:r>
            <a:r>
              <a:rPr lang="ru-RU" sz="2800" dirty="0" err="1" smtClean="0">
                <a:latin typeface="Times New Roman" pitchFamily="18" charset="0"/>
                <a:cs typeface="Times New Roman" pitchFamily="18" charset="0"/>
              </a:rPr>
              <a:t>с.Урняк</a:t>
            </a:r>
            <a:r>
              <a:rPr lang="ru-RU" sz="2800" dirty="0" smtClean="0">
                <a:latin typeface="Times New Roman" pitchFamily="18" charset="0"/>
                <a:cs typeface="Times New Roman" pitchFamily="18" charset="0"/>
              </a:rPr>
              <a:t>. Работал кузнецом в </a:t>
            </a:r>
            <a:r>
              <a:rPr lang="ru-RU" sz="2800" dirty="0" err="1" smtClean="0">
                <a:latin typeface="Times New Roman" pitchFamily="18" charset="0"/>
                <a:cs typeface="Times New Roman" pitchFamily="18" charset="0"/>
              </a:rPr>
              <a:t>с.Урняк</a:t>
            </a:r>
            <a:r>
              <a:rPr lang="ru-RU" sz="2800" dirty="0" smtClean="0">
                <a:latin typeface="Times New Roman" pitchFamily="18" charset="0"/>
                <a:cs typeface="Times New Roman" pitchFamily="18" charset="0"/>
              </a:rPr>
              <a:t> и в Никитино .На фронт был призван сразу. Вернулся 1947 году. Воевал сапером в Кавалерийских войсках. Имел множество медалей, орден (информация по наградам утеряна)Похоронен в Никитино 1997 году.</a:t>
            </a:r>
          </a:p>
          <a:p>
            <a:endParaRPr lang="ru-RU" dirty="0"/>
          </a:p>
        </p:txBody>
      </p:sp>
      <p:sp>
        <p:nvSpPr>
          <p:cNvPr id="7" name="Текст 6"/>
          <p:cNvSpPr>
            <a:spLocks noGrp="1"/>
          </p:cNvSpPr>
          <p:nvPr>
            <p:ph type="body" sz="half" idx="2"/>
          </p:nvPr>
        </p:nvSpPr>
        <p:spPr/>
        <p:txBody>
          <a:bodyPr/>
          <a:lstStyle/>
          <a:p>
            <a:endParaRPr lang="ru-RU" dirty="0"/>
          </a:p>
        </p:txBody>
      </p:sp>
      <p:pic>
        <p:nvPicPr>
          <p:cNvPr id="1027" name="Picture 3" descr="G:\Макаев И,Г.JPG"/>
          <p:cNvPicPr>
            <a:picLocks noChangeAspect="1" noChangeArrowheads="1"/>
          </p:cNvPicPr>
          <p:nvPr/>
        </p:nvPicPr>
        <p:blipFill>
          <a:blip r:embed="rId2" cstate="print"/>
          <a:srcRect/>
          <a:stretch>
            <a:fillRect/>
          </a:stretch>
        </p:blipFill>
        <p:spPr bwMode="auto">
          <a:xfrm>
            <a:off x="323528" y="1412776"/>
            <a:ext cx="3528392" cy="470479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80311" y="5184516"/>
            <a:ext cx="5486400" cy="566738"/>
          </a:xfrm>
        </p:spPr>
        <p:txBody>
          <a:bodyPr>
            <a:normAutofit/>
          </a:bodyPr>
          <a:lstStyle/>
          <a:p>
            <a:pPr algn="ctr"/>
            <a:r>
              <a:rPr lang="ru-RU" dirty="0" smtClean="0">
                <a:latin typeface="Times New Roman" pitchFamily="18" charset="0"/>
                <a:cs typeface="Times New Roman" pitchFamily="18" charset="0"/>
              </a:rPr>
              <a:t>Тавтилев </a:t>
            </a:r>
            <a:r>
              <a:rPr lang="ru-RU" dirty="0">
                <a:latin typeface="Times New Roman" pitchFamily="18" charset="0"/>
                <a:cs typeface="Times New Roman" pitchFamily="18" charset="0"/>
              </a:rPr>
              <a:t>Н</a:t>
            </a:r>
            <a:r>
              <a:rPr lang="ru-RU" dirty="0" smtClean="0">
                <a:latin typeface="Times New Roman" pitchFamily="18" charset="0"/>
                <a:cs typeface="Times New Roman" pitchFamily="18" charset="0"/>
              </a:rPr>
              <a:t>ургали </a:t>
            </a:r>
            <a:r>
              <a:rPr lang="ru-RU" dirty="0" err="1" smtClean="0">
                <a:latin typeface="Times New Roman" pitchFamily="18" charset="0"/>
                <a:cs typeface="Times New Roman" pitchFamily="18" charset="0"/>
              </a:rPr>
              <a:t>Шагиюсупович</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Рисунок 4"/>
          <p:cNvSpPr>
            <a:spLocks noGrp="1"/>
          </p:cNvSpPr>
          <p:nvPr>
            <p:ph type="pic" idx="1"/>
          </p:nvPr>
        </p:nvSpPr>
        <p:spPr>
          <a:xfrm>
            <a:off x="1718069" y="476672"/>
            <a:ext cx="5486400" cy="4114800"/>
          </a:xfrm>
        </p:spPr>
      </p:sp>
      <p:sp>
        <p:nvSpPr>
          <p:cNvPr id="6" name="Текст 5"/>
          <p:cNvSpPr>
            <a:spLocks noGrp="1"/>
          </p:cNvSpPr>
          <p:nvPr>
            <p:ph type="body" sz="half" idx="2"/>
          </p:nvPr>
        </p:nvSpPr>
        <p:spPr>
          <a:xfrm>
            <a:off x="1792288" y="5733256"/>
            <a:ext cx="5486400" cy="720080"/>
          </a:xfrm>
        </p:spPr>
        <p:txBody>
          <a:bodyPr/>
          <a:lstStyle/>
          <a:p>
            <a:pPr algn="ctr"/>
            <a:r>
              <a:rPr lang="ru-RU" dirty="0" smtClean="0">
                <a:latin typeface="Times New Roman" pitchFamily="18" charset="0"/>
                <a:cs typeface="Times New Roman" pitchFamily="18" charset="0"/>
              </a:rPr>
              <a:t>Запись на обратной стороне фотографии « На добрую память сестре от брата </a:t>
            </a:r>
            <a:r>
              <a:rPr lang="ru-RU" dirty="0" err="1" smtClean="0">
                <a:latin typeface="Times New Roman" pitchFamily="18" charset="0"/>
                <a:cs typeface="Times New Roman" pitchFamily="18" charset="0"/>
              </a:rPr>
              <a:t>Тавтилова</a:t>
            </a:r>
            <a:r>
              <a:rPr lang="ru-RU" dirty="0" smtClean="0">
                <a:latin typeface="Times New Roman" pitchFamily="18" charset="0"/>
                <a:cs typeface="Times New Roman" pitchFamily="18" charset="0"/>
              </a:rPr>
              <a:t> Н.Ш.1949год»(фото Шарипова З. М.)</a:t>
            </a:r>
          </a:p>
          <a:p>
            <a:endParaRPr lang="ru-RU" dirty="0"/>
          </a:p>
        </p:txBody>
      </p:sp>
      <p:pic>
        <p:nvPicPr>
          <p:cNvPr id="4099" name="Picture 3" descr="G:\Тавтилев М.Ш..jpg"/>
          <p:cNvPicPr>
            <a:picLocks noChangeAspect="1" noChangeArrowheads="1"/>
          </p:cNvPicPr>
          <p:nvPr/>
        </p:nvPicPr>
        <p:blipFill>
          <a:blip r:embed="rId2" cstate="print"/>
          <a:srcRect/>
          <a:stretch>
            <a:fillRect/>
          </a:stretch>
        </p:blipFill>
        <p:spPr bwMode="auto">
          <a:xfrm>
            <a:off x="2771800" y="288453"/>
            <a:ext cx="3384376" cy="506402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3179</Words>
  <Application>Microsoft Office PowerPoint</Application>
  <PresentationFormat>Экран (4:3)</PresentationFormat>
  <Paragraphs>105</Paragraphs>
  <Slides>29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29</vt:i4>
      </vt:variant>
    </vt:vector>
  </HeadingPairs>
  <TitlesOfParts>
    <vt:vector size="33" baseType="lpstr">
      <vt:lpstr>Arial</vt:lpstr>
      <vt:lpstr>Calibri</vt:lpstr>
      <vt:lpstr>Times New Roman</vt:lpstr>
      <vt:lpstr>Тема Office</vt:lpstr>
      <vt:lpstr>Работа педагога и детей по подготовке к празднованию Дня Победы «Страницы истории»</vt:lpstr>
      <vt:lpstr>Макаев Зайнулла Ибятович</vt:lpstr>
      <vt:lpstr>Воспитательное мероприятие.  «Страницы истории»</vt:lpstr>
      <vt:lpstr>Из воспоминаний Макаева Зайнуллы Ибятовича</vt:lpstr>
      <vt:lpstr>Фото на память</vt:lpstr>
      <vt:lpstr>Часть сохранившихся работ</vt:lpstr>
      <vt:lpstr>Фотографии из семейного альбома  Шарипова Зия Манафовича, Сулеймановой Сании Ибятовны,  участника ВОВ и ветерана труда в ВОВ.</vt:lpstr>
      <vt:lpstr>Макаев Ибятулла Губайдуллович </vt:lpstr>
      <vt:lpstr>Тавтилев Нургали Шагиюсупович.</vt:lpstr>
      <vt:lpstr>Мухаметов Басыр Искакович</vt:lpstr>
      <vt:lpstr>Сулейманов Равкат Хайрутдинович</vt:lpstr>
      <vt:lpstr>Фотографии однополчан, сослуживцев, из альбома Шарипова З.М.</vt:lpstr>
      <vt:lpstr>Шарипов Зия Маннафович и его сослуживцы</vt:lpstr>
      <vt:lpstr>Запись на обратной стороне : «Лучшему другу Шарипову З.М. от Абзелилова М. (Крылов, Григорьевской, Абзелилов)» </vt:lpstr>
      <vt:lpstr>Фото с альбома</vt:lpstr>
      <vt:lpstr>Информация собранная детьми о родственниках воевавших в ВОВ</vt:lpstr>
      <vt:lpstr>Сулейманова Сания Ибятовна</vt:lpstr>
      <vt:lpstr>Из воспоминаний Сулеймановой Сании Ибятовны</vt:lpstr>
      <vt:lpstr>Хасанова Закия Ибятовна</vt:lpstr>
      <vt:lpstr>Из воспоминаний Хасановой Закии Ибятовны</vt:lpstr>
      <vt:lpstr>Кашубина Мария Васильевна</vt:lpstr>
      <vt:lpstr>Из воспоминаний Кашубиной Марии Васильевны</vt:lpstr>
      <vt:lpstr>Село в годы войны</vt:lpstr>
      <vt:lpstr>Из воспоминаний Мусиной Л.Г.:</vt:lpstr>
      <vt:lpstr>Кого с нами нет</vt:lpstr>
      <vt:lpstr>  Шарипов Зия Маннафович</vt:lpstr>
      <vt:lpstr>Тема занятия: «Русский характер» (чтение книг о войне, о патриотизме, выставка рисунков)</vt:lpstr>
      <vt:lpstr>Предварительная подготовка  к митингу посвященному Дню Победы</vt:lpstr>
      <vt:lpstr>Справка -отчет о проделанной работе к годовщине 80-Летию Победы. Воспитатель: Шарипова Дания Равгатовна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Участники и ветераны Великой Отечественной войны</dc:title>
  <cp:lastModifiedBy>1</cp:lastModifiedBy>
  <cp:revision>91</cp:revision>
  <dcterms:modified xsi:type="dcterms:W3CDTF">2026-03-13T09:03:56Z</dcterms:modified>
</cp:coreProperties>
</file>