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8" r:id="rId4"/>
    <p:sldId id="261" r:id="rId5"/>
    <p:sldId id="264" r:id="rId6"/>
    <p:sldId id="265" r:id="rId7"/>
    <p:sldId id="266" r:id="rId8"/>
    <p:sldId id="267" r:id="rId9"/>
    <p:sldId id="270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EC2C89A-CDBA-4537-B099-F0385FB4B7C4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AA7A4BC-B2AE-44DF-8D1B-8CBC9EC648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C2C89A-CDBA-4537-B099-F0385FB4B7C4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7A4BC-B2AE-44DF-8D1B-8CBC9EC648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C2C89A-CDBA-4537-B099-F0385FB4B7C4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7A4BC-B2AE-44DF-8D1B-8CBC9EC648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C2C89A-CDBA-4537-B099-F0385FB4B7C4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7A4BC-B2AE-44DF-8D1B-8CBC9EC6485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C2C89A-CDBA-4537-B099-F0385FB4B7C4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7A4BC-B2AE-44DF-8D1B-8CBC9EC6485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C2C89A-CDBA-4537-B099-F0385FB4B7C4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7A4BC-B2AE-44DF-8D1B-8CBC9EC6485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C2C89A-CDBA-4537-B099-F0385FB4B7C4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7A4BC-B2AE-44DF-8D1B-8CBC9EC6485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C2C89A-CDBA-4537-B099-F0385FB4B7C4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7A4BC-B2AE-44DF-8D1B-8CBC9EC64851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C2C89A-CDBA-4537-B099-F0385FB4B7C4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7A4BC-B2AE-44DF-8D1B-8CBC9EC6485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EC2C89A-CDBA-4537-B099-F0385FB4B7C4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A7A4BC-B2AE-44DF-8D1B-8CBC9EC6485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C2C89A-CDBA-4537-B099-F0385FB4B7C4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AA7A4BC-B2AE-44DF-8D1B-8CBC9EC6485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EC2C89A-CDBA-4537-B099-F0385FB4B7C4}" type="datetimeFigureOut">
              <a:rPr lang="ru-RU" smtClean="0"/>
              <a:t>21.01.2026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AA7A4BC-B2AE-44DF-8D1B-8CBC9EC6485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2684511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latin typeface="Bookman Old Style" pitchFamily="18" charset="0"/>
              </a:rPr>
              <a:t>Мотивация подростка к самовоспитанию</a:t>
            </a:r>
            <a:r>
              <a:rPr lang="ru-RU" sz="5400" dirty="0" smtClean="0"/>
              <a:t/>
            </a:r>
            <a:br>
              <a:rPr lang="ru-RU" sz="5400" dirty="0" smtClean="0"/>
            </a:b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733256"/>
            <a:ext cx="6400800" cy="72008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Bookman Old Style" pitchFamily="18" charset="0"/>
              </a:rPr>
              <a:t>2026</a:t>
            </a:r>
            <a:endParaRPr lang="ru-RU" sz="3200" b="1" dirty="0">
              <a:solidFill>
                <a:schemeClr val="tx1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96944" cy="6034682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latin typeface="Bookman Old Style" pitchFamily="18" charset="0"/>
              </a:rPr>
              <a:t>«Не ждите, что </a:t>
            </a:r>
            <a:br>
              <a:rPr lang="ru-RU" sz="4800" b="1" dirty="0" smtClean="0">
                <a:latin typeface="Bookman Old Style" pitchFamily="18" charset="0"/>
              </a:rPr>
            </a:br>
            <a:r>
              <a:rPr lang="ru-RU" sz="4800" b="1" dirty="0" smtClean="0">
                <a:latin typeface="Bookman Old Style" pitchFamily="18" charset="0"/>
              </a:rPr>
              <a:t>кто-то сделает вас успешными. Учитесь управлять собой и своими целями – и успех придёт сам».</a:t>
            </a:r>
            <a:endParaRPr lang="ru-RU" sz="4800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596267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Bookman Old Style" pitchFamily="18" charset="0"/>
              </a:rPr>
              <a:t>«Самая большая мотивация – это видеть, что твои усилия приводят к результату, и понимать, что ты сам управляешь своей жизнью».</a:t>
            </a:r>
            <a:endParaRPr lang="ru-RU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256584"/>
          </a:xfrm>
        </p:spPr>
        <p:txBody>
          <a:bodyPr>
            <a:normAutofit fontScale="92500" lnSpcReduction="20000"/>
          </a:bodyPr>
          <a:lstStyle/>
          <a:p>
            <a:r>
              <a:rPr lang="ru-RU" sz="2800" b="1" dirty="0" smtClean="0">
                <a:latin typeface="Bookman Old Style" pitchFamily="18" charset="0"/>
              </a:rPr>
              <a:t>Самовоспитание</a:t>
            </a:r>
            <a:r>
              <a:rPr lang="ru-RU" sz="2800" dirty="0" smtClean="0">
                <a:latin typeface="Bookman Old Style" pitchFamily="18" charset="0"/>
              </a:rPr>
              <a:t> – это способность подростка самостоятельно управлять своим поведением, формировать полезные привычки и развивать личные качества.</a:t>
            </a:r>
          </a:p>
          <a:p>
            <a:pPr>
              <a:buNone/>
            </a:pPr>
            <a:r>
              <a:rPr lang="ru-RU" sz="2800" dirty="0" smtClean="0">
                <a:latin typeface="Bookman Old Style" pitchFamily="18" charset="0"/>
              </a:rPr>
              <a:t>  От этого зависит:</a:t>
            </a:r>
          </a:p>
          <a:p>
            <a:r>
              <a:rPr lang="ru-RU" sz="2800" dirty="0" smtClean="0">
                <a:latin typeface="Bookman Old Style" pitchFamily="18" charset="0"/>
              </a:rPr>
              <a:t>как ребёнок учится самостоятельно;</a:t>
            </a:r>
          </a:p>
          <a:p>
            <a:r>
              <a:rPr lang="ru-RU" sz="2800" dirty="0" smtClean="0">
                <a:latin typeface="Bookman Old Style" pitchFamily="18" charset="0"/>
              </a:rPr>
              <a:t>умение достигать целей;</a:t>
            </a:r>
          </a:p>
          <a:p>
            <a:r>
              <a:rPr lang="ru-RU" sz="2800" dirty="0" smtClean="0">
                <a:latin typeface="Bookman Old Style" pitchFamily="18" charset="0"/>
              </a:rPr>
              <a:t>формирование ответственности за свои поступки;</a:t>
            </a:r>
          </a:p>
          <a:p>
            <a:r>
              <a:rPr lang="ru-RU" sz="2800" dirty="0" smtClean="0">
                <a:latin typeface="Bookman Old Style" pitchFamily="18" charset="0"/>
              </a:rPr>
              <a:t>готовность принимать решения и нести ответственность за их последствия.</a:t>
            </a:r>
          </a:p>
          <a:p>
            <a:pPr>
              <a:buNone/>
            </a:pPr>
            <a:r>
              <a:rPr lang="ru-RU" sz="2800" dirty="0" smtClean="0">
                <a:latin typeface="Bookman Old Style" pitchFamily="18" charset="0"/>
              </a:rPr>
              <a:t>   Если подросток не развивает эти навыки, могут возникнуть трудности с обучением, дисциплиной и социальным взаимодействием. </a:t>
            </a:r>
          </a:p>
          <a:p>
            <a:endParaRPr lang="ru-RU" sz="2800" dirty="0">
              <a:latin typeface="Bookman Old Style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77809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Bookman Old Style" pitchFamily="18" charset="0"/>
              </a:rPr>
              <a:t>Важность </a:t>
            </a:r>
            <a:r>
              <a:rPr lang="ru-RU" sz="3600" b="1" dirty="0" err="1" smtClean="0">
                <a:solidFill>
                  <a:schemeClr val="bg2">
                    <a:lumMod val="50000"/>
                  </a:schemeClr>
                </a:solidFill>
                <a:latin typeface="Bookman Old Style" pitchFamily="18" charset="0"/>
              </a:rPr>
              <a:t>самомотивации</a:t>
            </a:r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Bookman Old Style" pitchFamily="18" charset="0"/>
              </a:rPr>
              <a:t> и самовоспитания</a:t>
            </a:r>
            <a:endParaRPr lang="ru-RU" sz="3600" b="1" dirty="0">
              <a:solidFill>
                <a:schemeClr val="bg2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54461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Bookman Old Style" pitchFamily="18" charset="0"/>
              </a:rPr>
              <a:t>Внешняя мотивация </a:t>
            </a:r>
            <a:r>
              <a:rPr lang="ru-RU" sz="2400" dirty="0" smtClean="0">
                <a:latin typeface="Bookman Old Style" pitchFamily="18" charset="0"/>
              </a:rPr>
              <a:t>– это когда действия ребёнка зависят от оценок, похвалы родителей или учителей, наград. Этот тип мотивации работает кратковременно и не формирует устойчивые привычки.</a:t>
            </a:r>
          </a:p>
          <a:p>
            <a:r>
              <a:rPr lang="ru-RU" sz="2400" b="1" dirty="0" smtClean="0">
                <a:latin typeface="Bookman Old Style" pitchFamily="18" charset="0"/>
              </a:rPr>
              <a:t>Внутренняя мотивация </a:t>
            </a:r>
            <a:r>
              <a:rPr lang="ru-RU" sz="2400" dirty="0" smtClean="0">
                <a:latin typeface="Bookman Old Style" pitchFamily="18" charset="0"/>
              </a:rPr>
              <a:t>– это когда подросток сам хочет достигать цели, понимает, зачем это важно, и получает удовлетворение от процесса. Именно внутренняя мотивация ведёт к самовоспитанию и успешному развитию личности.</a:t>
            </a:r>
          </a:p>
          <a:p>
            <a:pPr>
              <a:buNone/>
            </a:pPr>
            <a:r>
              <a:rPr lang="ru-RU" sz="2400" b="1" dirty="0" smtClean="0">
                <a:latin typeface="Bookman Old Style" pitchFamily="18" charset="0"/>
              </a:rPr>
              <a:t>   Задача родителей </a:t>
            </a:r>
            <a:r>
              <a:rPr lang="ru-RU" sz="2400" dirty="0" smtClean="0">
                <a:latin typeface="Bookman Old Style" pitchFamily="18" charset="0"/>
              </a:rPr>
              <a:t>– помогать развивать внутреннюю мотивацию, а не только поощрять внешними стимулами. </a:t>
            </a:r>
            <a:endParaRPr lang="ru-RU" sz="2400" dirty="0">
              <a:latin typeface="Bookman Old Style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Bookman Old Style" pitchFamily="18" charset="0"/>
              </a:rPr>
              <a:t>Виды мотивации</a:t>
            </a:r>
            <a:b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Bookman Old Style" pitchFamily="18" charset="0"/>
              </a:rPr>
            </a:br>
            <a:endParaRPr lang="ru-RU" b="1" dirty="0">
              <a:solidFill>
                <a:schemeClr val="bg2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600200"/>
            <a:ext cx="8568952" cy="4525963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>
                <a:latin typeface="Bookman Old Style" pitchFamily="18" charset="0"/>
              </a:rPr>
              <a:t>страх неудачи;</a:t>
            </a:r>
          </a:p>
          <a:p>
            <a:r>
              <a:rPr lang="ru-RU" sz="3200" dirty="0" smtClean="0">
                <a:latin typeface="Bookman Old Style" pitchFamily="18" charset="0"/>
              </a:rPr>
              <a:t>чрезмерное давление со стороны взрослых;</a:t>
            </a:r>
          </a:p>
          <a:p>
            <a:r>
              <a:rPr lang="ru-RU" sz="3200" dirty="0" smtClean="0">
                <a:latin typeface="Bookman Old Style" pitchFamily="18" charset="0"/>
              </a:rPr>
              <a:t>отсутствие примеров и вдохновляющих целей;</a:t>
            </a:r>
          </a:p>
          <a:p>
            <a:r>
              <a:rPr lang="ru-RU" sz="3200" dirty="0" smtClean="0">
                <a:latin typeface="Bookman Old Style" pitchFamily="18" charset="0"/>
              </a:rPr>
              <a:t>недостаточная уверенность в собственных силах;</a:t>
            </a:r>
          </a:p>
          <a:p>
            <a:r>
              <a:rPr lang="ru-RU" sz="3200" dirty="0" smtClean="0">
                <a:latin typeface="Bookman Old Style" pitchFamily="18" charset="0"/>
              </a:rPr>
              <a:t>слишком большие и непрозрачные задачи.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Bookman Old Style" pitchFamily="18" charset="0"/>
              </a:rPr>
              <a:t>Причины низкой мотивации у подростков: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548680"/>
            <a:ext cx="8784976" cy="6048672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latin typeface="Bookman Old Style" pitchFamily="18" charset="0"/>
              </a:rPr>
              <a:t>Ставьте совместные цели. </a:t>
            </a:r>
            <a:r>
              <a:rPr lang="ru-RU" dirty="0" smtClean="0">
                <a:latin typeface="Bookman Old Style" pitchFamily="18" charset="0"/>
              </a:rPr>
              <a:t>Вместе с ребёнком формулируйте задачи, которые он может реально выполнить.</a:t>
            </a:r>
          </a:p>
          <a:p>
            <a:r>
              <a:rPr lang="ru-RU" b="1" dirty="0" smtClean="0">
                <a:latin typeface="Bookman Old Style" pitchFamily="18" charset="0"/>
              </a:rPr>
              <a:t>Поддерживайте, а не давите</a:t>
            </a:r>
            <a:r>
              <a:rPr lang="ru-RU" dirty="0" smtClean="0">
                <a:latin typeface="Bookman Old Style" pitchFamily="18" charset="0"/>
              </a:rPr>
              <a:t>. Важно обсуждать ошибки спокойно, без критики, и помогать находить решения.</a:t>
            </a:r>
          </a:p>
          <a:p>
            <a:r>
              <a:rPr lang="ru-RU" b="1" dirty="0" smtClean="0">
                <a:latin typeface="Bookman Old Style" pitchFamily="18" charset="0"/>
              </a:rPr>
              <a:t>Развивайте самостоятельность. </a:t>
            </a:r>
            <a:r>
              <a:rPr lang="ru-RU" dirty="0" smtClean="0">
                <a:latin typeface="Bookman Old Style" pitchFamily="18" charset="0"/>
              </a:rPr>
              <a:t>Позвольте подростку самому принимать решения и нести за них ответственность. </a:t>
            </a:r>
          </a:p>
          <a:p>
            <a:r>
              <a:rPr lang="ru-RU" b="1" dirty="0" smtClean="0">
                <a:latin typeface="Bookman Old Style" pitchFamily="18" charset="0"/>
              </a:rPr>
              <a:t>Учите планировать. </a:t>
            </a:r>
            <a:r>
              <a:rPr lang="ru-RU" dirty="0" smtClean="0">
                <a:latin typeface="Bookman Old Style" pitchFamily="18" charset="0"/>
              </a:rPr>
              <a:t>Делите крупные цели на маленькие шаги, создавайте планы, графики, дневники успехов.</a:t>
            </a:r>
          </a:p>
          <a:p>
            <a:r>
              <a:rPr lang="ru-RU" b="1" dirty="0" smtClean="0">
                <a:latin typeface="Bookman Old Style" pitchFamily="18" charset="0"/>
              </a:rPr>
              <a:t>Обсуждайте ценности. </a:t>
            </a:r>
            <a:r>
              <a:rPr lang="ru-RU" dirty="0" smtClean="0">
                <a:latin typeface="Bookman Old Style" pitchFamily="18" charset="0"/>
              </a:rPr>
              <a:t>Помогите ребёнку понять, зачем важно развивать определённые качества: ответственность, трудолюбие, дисциплину.</a:t>
            </a:r>
          </a:p>
          <a:p>
            <a:r>
              <a:rPr lang="ru-RU" b="1" dirty="0" smtClean="0">
                <a:latin typeface="Bookman Old Style" pitchFamily="18" charset="0"/>
              </a:rPr>
              <a:t>Вдохновляйте своим примером. </a:t>
            </a:r>
            <a:r>
              <a:rPr lang="ru-RU" dirty="0" smtClean="0">
                <a:latin typeface="Bookman Old Style" pitchFamily="18" charset="0"/>
              </a:rPr>
              <a:t>Подростки часто ориентируются на поведение взрослых, поэтому важно демонстрировать собственную мотивацию и стремление к развитию.  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36004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  <a:latin typeface="Bookman Old Style" pitchFamily="18" charset="0"/>
              </a:rPr>
              <a:t>Помощь родителей</a:t>
            </a:r>
            <a:endParaRPr lang="ru-RU" sz="2800" b="1" dirty="0">
              <a:solidFill>
                <a:schemeClr val="bg2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628800"/>
            <a:ext cx="8496944" cy="478112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Bookman Old Style" pitchFamily="18" charset="0"/>
              </a:rPr>
              <a:t>Поощряйте за усилия, а не только за результат.</a:t>
            </a:r>
          </a:p>
          <a:p>
            <a:r>
              <a:rPr lang="ru-RU" dirty="0" smtClean="0">
                <a:latin typeface="Bookman Old Style" pitchFamily="18" charset="0"/>
              </a:rPr>
              <a:t>Поощряйте увлечения, которые развивают полезные навыки.</a:t>
            </a:r>
          </a:p>
          <a:p>
            <a:r>
              <a:rPr lang="ru-RU" dirty="0" smtClean="0">
                <a:latin typeface="Bookman Old Style" pitchFamily="18" charset="0"/>
              </a:rPr>
              <a:t>Ведите с подростком короткие беседы о целях и прогрессе, чтобы он научился самоанализу.</a:t>
            </a:r>
          </a:p>
          <a:p>
            <a:r>
              <a:rPr lang="ru-RU" dirty="0" smtClean="0">
                <a:latin typeface="Bookman Old Style" pitchFamily="18" charset="0"/>
              </a:rPr>
              <a:t>Используйте позитивное подкрепление: обсуждайте успехи и достижения, а не только ошибки.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Bookman Old Style" pitchFamily="18" charset="0"/>
              </a:rPr>
              <a:t>Практические советы родителям </a:t>
            </a:r>
            <a:endParaRPr lang="ru-RU" sz="3600" b="1" dirty="0">
              <a:solidFill>
                <a:schemeClr val="bg2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472608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latin typeface="Bookman Old Style" pitchFamily="18" charset="0"/>
              </a:rPr>
              <a:t>Самовоспитание</a:t>
            </a:r>
            <a:r>
              <a:rPr lang="ru-RU" dirty="0" smtClean="0">
                <a:latin typeface="Bookman Old Style" pitchFamily="18" charset="0"/>
              </a:rPr>
              <a:t> – это не что-то, что формируется мгновенно. Это постепенный процесс, который требует терпения, внимания и поддержки со стороны родителей и педагогов.</a:t>
            </a:r>
          </a:p>
          <a:p>
            <a:r>
              <a:rPr lang="ru-RU" b="1" dirty="0" smtClean="0">
                <a:latin typeface="Bookman Old Style" pitchFamily="18" charset="0"/>
              </a:rPr>
              <a:t>Главная задача </a:t>
            </a:r>
            <a:r>
              <a:rPr lang="ru-RU" dirty="0" smtClean="0">
                <a:latin typeface="Bookman Old Style" pitchFamily="18" charset="0"/>
              </a:rPr>
              <a:t>– помочь подростку развивать внутренние мотивы, интерес к собственному росту, ответственность и уверенность в себе. Когда ребёнок ощущает, что его мнение и решения ценны, развивается устойчивый интерес к самосовершенствованию, формируется здоровая, самостоятельная личность.  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b="1" dirty="0" smtClean="0">
                <a:solidFill>
                  <a:schemeClr val="bg2">
                    <a:lumMod val="50000"/>
                  </a:schemeClr>
                </a:solidFill>
                <a:latin typeface="Bookman Old Style" pitchFamily="18" charset="0"/>
              </a:rPr>
              <a:t>Выводы</a:t>
            </a:r>
            <a:endParaRPr lang="ru-RU" sz="5400" b="1" dirty="0">
              <a:solidFill>
                <a:schemeClr val="bg2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  <a:latin typeface="Bookman Old Style" pitchFamily="18" charset="0"/>
              </a:rPr>
              <a:t>Диагностика</a:t>
            </a:r>
            <a:r>
              <a:rPr lang="ru-RU" sz="3200" b="1" dirty="0" smtClean="0">
                <a:latin typeface="Bookman Old Style" pitchFamily="18" charset="0"/>
              </a:rPr>
              <a:t/>
            </a:r>
            <a:br>
              <a:rPr lang="ru-RU" sz="3200" b="1" dirty="0" smtClean="0">
                <a:latin typeface="Bookman Old Style" pitchFamily="18" charset="0"/>
              </a:rPr>
            </a:br>
            <a:r>
              <a:rPr lang="ru-RU" sz="2800" b="0" dirty="0" smtClean="0">
                <a:latin typeface="Bookman Old Style" pitchFamily="18" charset="0"/>
              </a:rPr>
              <a:t>(цель – оценить мотивацию подростка и методы поддержки)</a:t>
            </a:r>
            <a:endParaRPr lang="ru-RU" sz="2800" b="0" dirty="0">
              <a:latin typeface="Bookman Old Style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453727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Bookman Old Style" pitchFamily="18" charset="0"/>
              </a:rPr>
              <a:t>Анкета для родителей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453727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Bookman Old Style" pitchFamily="18" charset="0"/>
              </a:rPr>
              <a:t>Анкета для подростка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23528" y="2204864"/>
            <a:ext cx="4173860" cy="4536504"/>
          </a:xfrm>
        </p:spPr>
        <p:txBody>
          <a:bodyPr>
            <a:normAutofit fontScale="92500" lnSpcReduction="20000"/>
          </a:bodyPr>
          <a:lstStyle/>
          <a:p>
            <a:r>
              <a:rPr lang="ru-RU" sz="2000" dirty="0" smtClean="0">
                <a:latin typeface="Bookman Old Style" pitchFamily="18" charset="0"/>
              </a:rPr>
              <a:t>Ваш ребёнок ставит перед собой цели самостоятельно? (да / нет)</a:t>
            </a:r>
          </a:p>
          <a:p>
            <a:r>
              <a:rPr lang="ru-RU" sz="2000" dirty="0" smtClean="0">
                <a:latin typeface="Bookman Old Style" pitchFamily="18" charset="0"/>
              </a:rPr>
              <a:t>Поддерживает ли он привычки и старается выполнять обязательства без напоминаний? (да / нет)</a:t>
            </a:r>
          </a:p>
          <a:p>
            <a:r>
              <a:rPr lang="ru-RU" sz="2000" dirty="0" smtClean="0">
                <a:latin typeface="Bookman Old Style" pitchFamily="18" charset="0"/>
              </a:rPr>
              <a:t>Обсуждаете ли вы с ребёнком его успехи и трудности? (да / нет)</a:t>
            </a:r>
          </a:p>
          <a:p>
            <a:r>
              <a:rPr lang="ru-RU" sz="2000" dirty="0" smtClean="0">
                <a:latin typeface="Bookman Old Style" pitchFamily="18" charset="0"/>
              </a:rPr>
              <a:t>Ребёнок проявляет инициативу в учёбе, хобби или домашних делах? (да / нет)</a:t>
            </a:r>
          </a:p>
          <a:p>
            <a:r>
              <a:rPr lang="ru-RU" sz="2000" dirty="0" smtClean="0">
                <a:latin typeface="Bookman Old Style" pitchFamily="18" charset="0"/>
              </a:rPr>
              <a:t>Вы считаете, что сами  показываете положительный пример мотивации и самодисциплины? (да / нет)</a:t>
            </a:r>
          </a:p>
          <a:p>
            <a:endParaRPr lang="ru-RU" dirty="0">
              <a:latin typeface="Bookman Old Style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204864"/>
            <a:ext cx="4031431" cy="446449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Bookman Old Style" pitchFamily="18" charset="0"/>
              </a:rPr>
              <a:t>Я стараюсь выполнять свои обязательства без напоминаний родителей и учителей (да / нет)</a:t>
            </a:r>
          </a:p>
          <a:p>
            <a:r>
              <a:rPr lang="ru-RU" dirty="0" smtClean="0">
                <a:latin typeface="Bookman Old Style" pitchFamily="18" charset="0"/>
              </a:rPr>
              <a:t>Я ставлю перед собой цели и пытаюсь их достигать (да / нет)</a:t>
            </a:r>
          </a:p>
          <a:p>
            <a:r>
              <a:rPr lang="ru-RU" dirty="0" smtClean="0">
                <a:latin typeface="Bookman Old Style" pitchFamily="18" charset="0"/>
              </a:rPr>
              <a:t>Мне интересно развиваться и учиться новому (да / нет)</a:t>
            </a:r>
          </a:p>
          <a:p>
            <a:r>
              <a:rPr lang="ru-RU" dirty="0" smtClean="0">
                <a:latin typeface="Bookman Old Style" pitchFamily="18" charset="0"/>
              </a:rPr>
              <a:t>Я стараюсь планировать свои дела и распределять время (да / нет)</a:t>
            </a:r>
          </a:p>
          <a:p>
            <a:r>
              <a:rPr lang="ru-RU" dirty="0" smtClean="0">
                <a:latin typeface="Bookman Old Style" pitchFamily="18" charset="0"/>
              </a:rPr>
              <a:t>Я стараюсь исправлять свои  ошибки и делать выводы (да / нет)</a:t>
            </a:r>
          </a:p>
          <a:p>
            <a:r>
              <a:rPr lang="ru-RU" dirty="0" smtClean="0">
                <a:latin typeface="Bookman Old Style" pitchFamily="18" charset="0"/>
              </a:rPr>
              <a:t>Я проявляю инициативу в учёбе, хобби или домашних делах (да / нет)</a:t>
            </a:r>
            <a:endParaRPr lang="ru-RU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143</TotalTime>
  <Words>615</Words>
  <Application>Microsoft Office PowerPoint</Application>
  <PresentationFormat>Экран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Открытая</vt:lpstr>
      <vt:lpstr>Мотивация подростка к самовоспитанию </vt:lpstr>
      <vt:lpstr>«Самая большая мотивация – это видеть, что твои усилия приводят к результату, и понимать, что ты сам управляешь своей жизнью».</vt:lpstr>
      <vt:lpstr>Важность самомотивации и самовоспитания</vt:lpstr>
      <vt:lpstr>Виды мотивации </vt:lpstr>
      <vt:lpstr>Причины низкой мотивации у подростков:</vt:lpstr>
      <vt:lpstr>Помощь родителей</vt:lpstr>
      <vt:lpstr>Практические советы родителям </vt:lpstr>
      <vt:lpstr>Выводы</vt:lpstr>
      <vt:lpstr>Диагностика (цель – оценить мотивацию подростка и методы поддержки)</vt:lpstr>
      <vt:lpstr>«Не ждите, что  кто-то сделает вас успешными. Учитесь управлять собой и своими целями – и успех придёт сам».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Мотивация подростка к самовоспитанию</dc:title>
  <dc:creator>izotop-165</dc:creator>
  <cp:lastModifiedBy>izotop-165</cp:lastModifiedBy>
  <cp:revision>15</cp:revision>
  <dcterms:created xsi:type="dcterms:W3CDTF">2026-01-21T12:10:03Z</dcterms:created>
  <dcterms:modified xsi:type="dcterms:W3CDTF">2026-01-21T14:33:47Z</dcterms:modified>
</cp:coreProperties>
</file>