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87" r:id="rId3"/>
    <p:sldMasterId id="2147483700" r:id="rId4"/>
  </p:sldMasterIdLst>
  <p:sldIdLst>
    <p:sldId id="257" r:id="rId5"/>
    <p:sldId id="259" r:id="rId6"/>
    <p:sldId id="260" r:id="rId7"/>
    <p:sldId id="263" r:id="rId8"/>
    <p:sldId id="277" r:id="rId9"/>
    <p:sldId id="282" r:id="rId10"/>
    <p:sldId id="284" r:id="rId11"/>
    <p:sldId id="279" r:id="rId12"/>
    <p:sldId id="268" r:id="rId13"/>
    <p:sldId id="264" r:id="rId14"/>
    <p:sldId id="265" r:id="rId15"/>
    <p:sldId id="285" r:id="rId16"/>
    <p:sldId id="283" r:id="rId17"/>
    <p:sldId id="272" r:id="rId18"/>
    <p:sldId id="273" r:id="rId19"/>
    <p:sldId id="281" r:id="rId20"/>
    <p:sldId id="275" r:id="rId21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5" autoAdjust="0"/>
    <p:restoredTop sz="92308" autoAdjust="0"/>
  </p:normalViewPr>
  <p:slideViewPr>
    <p:cSldViewPr>
      <p:cViewPr varScale="1">
        <p:scale>
          <a:sx n="79" d="100"/>
          <a:sy n="7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95DC77F-C363-4AA6-8044-CCD6E1F6667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0701870-095C-48F4-BD29-32B44FB8E2B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BBE3B0F-ACA9-475C-9904-15DFC246DCF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D40AE86-6FDA-4603-A591-A2D58609210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181222E-6507-41BE-AC73-4C382F042AC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C28CBE7-3B27-454F-B7DD-89744D52B71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3B4C68E-EA36-4FC6-BDD8-43F65218573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B1076AE-A911-4622-B31F-509358CD47B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B7AE9C4-4A8B-4889-BB50-CBC573135BB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2F3027F-B85F-4381-A00E-8A2723011F4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D80F467-459C-419B-8530-69DD3D77AB5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2C18E2A-908E-47DB-953F-46C49D518B49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E637BA7-47AB-4E0D-AE02-ECA5B306016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6FE2EDF-B41E-440D-9884-BBF04B102DE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C2ED31F-BAA0-4808-B8FE-BCE51EAD54D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4E2BBCE-87F6-479D-86D0-40F82AF61F9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D2D25F6-C560-4D31-8778-EE737FD1DA6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287E165-6E6C-44A9-9D42-9FE50C083B9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971404A-DB9C-4F5B-8A73-0D8EE095D84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C7010A0-5A84-4FAB-8FFF-5132CD40A15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B42C2A4-4E80-4653-82C9-5CD1ACB1C24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FB42E5A-DE60-4AB1-A5FD-C2FFBE7669A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1B70CB1-DFE6-49FB-8BEB-F9801ACD11B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C82C765-BCF8-4C47-914B-349CA9AF7B7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00850A3-E31F-4A58-AA1F-5E1A2579ED2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3FA49E9-9EDF-4430-B828-9938FD2B973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1CA38C2-F417-46AB-B835-86D92B43677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316FAB9-5977-4EFC-AE92-8BD6F05FA3B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9651815-A7D4-48CC-8189-94B51EDDB5A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658F68E-DEF9-4B9B-BFF7-AC5D8AD44F9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7372DF24-3553-4C1C-BAB4-05E0B970AABC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7372DF24-3553-4C1C-BAB4-05E0B970AABC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7372DF24-3553-4C1C-BAB4-05E0B970AABC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F0D2707-3B44-47C3-922D-0AC45F927C9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7372DF24-3553-4C1C-BAB4-05E0B970AABC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7372DF24-3553-4C1C-BAB4-05E0B970AABC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7372DF24-3553-4C1C-BAB4-05E0B970AABC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7372DF24-3553-4C1C-BAB4-05E0B970AABC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7372DF24-3553-4C1C-BAB4-05E0B970AABC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7372DF24-3553-4C1C-BAB4-05E0B970AABC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7372DF24-3553-4C1C-BAB4-05E0B970AABC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7372DF24-3553-4C1C-BAB4-05E0B970AABC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5ABBFB3-37E6-41E5-A577-48414D860FB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EFC8A00-018A-41BA-A543-06F30463B44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7A71915-16CF-449A-A13B-9165D72CA15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D10D84-1CE3-4E5C-8F3D-51C06AD254A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163D39C-3D86-4173-85F1-008FEAE8612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60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 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B04431B-870C-4C43-B33D-A5FA05BF24D1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C0104DF-BB0B-4DF2-8C2F-A89EADA90667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6F76D27-7EEE-451C-9448-526ACEF0C240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 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algn="ctr">
              <a:buNone/>
            </a:pPr>
            <a:r>
              <a:rPr lang="ru-RU" sz="1400" b="0" strike="noStrike" spc="-1" smtClean="0">
                <a:latin typeface="Times New Roman"/>
              </a:rPr>
              <a:t> 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B04431B-870C-4C43-B33D-A5FA05BF24D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Рисунок 4"/>
          <p:cNvPicPr/>
          <p:nvPr/>
        </p:nvPicPr>
        <p:blipFill>
          <a:blip r:embed="rId2"/>
          <a:stretch/>
        </p:blipFill>
        <p:spPr>
          <a:xfrm>
            <a:off x="0" y="0"/>
            <a:ext cx="12191760" cy="8762760"/>
          </a:xfrm>
          <a:prstGeom prst="rect">
            <a:avLst/>
          </a:prstGeom>
          <a:ln w="0">
            <a:noFill/>
          </a:ln>
        </p:spPr>
      </p:pic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6000" b="0" strike="noStrike" spc="-1" dirty="0">
                <a:solidFill>
                  <a:srgbClr val="FFFF00"/>
                </a:solidFill>
                <a:latin typeface="Calibri Light"/>
              </a:rPr>
              <a:t>New Year and Christmas Quiz</a:t>
            </a:r>
            <a:r>
              <a:rPr sz="6000" dirty="0"/>
              <a:t/>
            </a:r>
            <a:br>
              <a:rPr sz="6000" dirty="0"/>
            </a:br>
            <a:endParaRPr lang="ru-RU" sz="6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subTitle"/>
          </p:nvPr>
        </p:nvSpPr>
        <p:spPr>
          <a:xfrm>
            <a:off x="1523880" y="2780928"/>
            <a:ext cx="9143640" cy="2476512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buNone/>
            </a:pPr>
            <a:r>
              <a:rPr lang="ru-RU" sz="4000" b="0" strike="noStrike" spc="-1" dirty="0" smtClean="0">
                <a:solidFill>
                  <a:schemeClr val="accent2"/>
                </a:solidFill>
                <a:latin typeface="Arial"/>
              </a:rPr>
              <a:t>Н</a:t>
            </a:r>
            <a:r>
              <a:rPr lang="ru-RU" sz="4000" b="0" strike="noStrike" spc="-1" dirty="0" smtClean="0">
                <a:solidFill>
                  <a:srgbClr val="00B0F0"/>
                </a:solidFill>
                <a:latin typeface="Arial"/>
              </a:rPr>
              <a:t>о</a:t>
            </a:r>
            <a:r>
              <a:rPr lang="ru-RU" sz="4000" b="0" strike="noStrike" spc="-1" dirty="0" smtClean="0">
                <a:solidFill>
                  <a:schemeClr val="accent4"/>
                </a:solidFill>
                <a:latin typeface="Arial"/>
              </a:rPr>
              <a:t>в</a:t>
            </a:r>
            <a:r>
              <a:rPr lang="ru-RU" sz="4000" b="0" strike="noStrike" spc="-1" dirty="0" smtClean="0">
                <a:solidFill>
                  <a:srgbClr val="00B0F0"/>
                </a:solidFill>
                <a:latin typeface="Arial"/>
              </a:rPr>
              <a:t>о</a:t>
            </a:r>
            <a:r>
              <a:rPr lang="ru-RU" sz="4000" b="0" strike="noStrike" spc="-1" dirty="0" smtClean="0">
                <a:solidFill>
                  <a:srgbClr val="00B050"/>
                </a:solidFill>
                <a:latin typeface="Arial"/>
              </a:rPr>
              <a:t>г</a:t>
            </a:r>
            <a:r>
              <a:rPr lang="ru-RU" sz="4000" b="0" strike="noStrike" spc="-1" dirty="0" smtClean="0">
                <a:solidFill>
                  <a:srgbClr val="00B0F0"/>
                </a:solidFill>
                <a:latin typeface="Arial"/>
              </a:rPr>
              <a:t>о</a:t>
            </a:r>
            <a:r>
              <a:rPr lang="ru-RU" sz="4000" b="0" strike="noStrike" spc="-1" dirty="0" smtClean="0">
                <a:solidFill>
                  <a:schemeClr val="accent2"/>
                </a:solidFill>
                <a:latin typeface="Arial"/>
              </a:rPr>
              <a:t>д</a:t>
            </a:r>
            <a:r>
              <a:rPr lang="ru-RU" sz="4000" b="0" strike="noStrike" spc="-1" dirty="0" smtClean="0">
                <a:solidFill>
                  <a:srgbClr val="00B050"/>
                </a:solidFill>
                <a:latin typeface="Arial"/>
              </a:rPr>
              <a:t>н</a:t>
            </a:r>
            <a:r>
              <a:rPr lang="ru-RU" sz="4000" b="0" strike="noStrike" spc="-1" dirty="0" smtClean="0">
                <a:solidFill>
                  <a:srgbClr val="00B0F0"/>
                </a:solidFill>
                <a:latin typeface="Arial"/>
              </a:rPr>
              <a:t>и</a:t>
            </a:r>
            <a:r>
              <a:rPr lang="ru-RU" sz="4000" b="0" strike="noStrike" spc="-1" dirty="0" smtClean="0">
                <a:solidFill>
                  <a:schemeClr val="accent4"/>
                </a:solidFill>
                <a:latin typeface="Arial"/>
              </a:rPr>
              <a:t>й</a:t>
            </a:r>
            <a:r>
              <a:rPr lang="ru-RU" sz="4000" b="0" strike="noStrike" spc="-1" dirty="0" smtClean="0">
                <a:latin typeface="Arial"/>
              </a:rPr>
              <a:t> </a:t>
            </a:r>
            <a:r>
              <a:rPr lang="ru-RU" sz="4000" b="0" strike="noStrike" spc="-1" dirty="0" err="1" smtClean="0">
                <a:solidFill>
                  <a:srgbClr val="00B050"/>
                </a:solidFill>
                <a:latin typeface="Arial"/>
              </a:rPr>
              <a:t>к</a:t>
            </a:r>
            <a:r>
              <a:rPr lang="ru-RU" sz="4000" b="0" strike="noStrike" spc="-1" dirty="0" err="1" smtClean="0">
                <a:solidFill>
                  <a:schemeClr val="accent4"/>
                </a:solidFill>
                <a:latin typeface="Arial"/>
              </a:rPr>
              <a:t>в</a:t>
            </a:r>
            <a:r>
              <a:rPr lang="ru-RU" sz="4000" b="0" strike="noStrike" spc="-1" dirty="0" err="1" smtClean="0">
                <a:solidFill>
                  <a:srgbClr val="00B0F0"/>
                </a:solidFill>
                <a:latin typeface="Arial"/>
              </a:rPr>
              <a:t>и</a:t>
            </a:r>
            <a:r>
              <a:rPr lang="ru-RU" sz="4000" b="0" strike="noStrike" spc="-1" dirty="0" err="1" smtClean="0">
                <a:solidFill>
                  <a:schemeClr val="accent4"/>
                </a:solidFill>
                <a:latin typeface="Arial"/>
              </a:rPr>
              <a:t>з</a:t>
            </a:r>
            <a:r>
              <a:rPr lang="ru-RU" sz="4000" b="0" strike="noStrike" spc="-1" dirty="0" smtClean="0">
                <a:latin typeface="Arial"/>
              </a:rPr>
              <a:t> </a:t>
            </a:r>
            <a:r>
              <a:rPr lang="ru-RU" sz="4000" b="0" strike="noStrike" spc="-1" dirty="0" smtClean="0">
                <a:solidFill>
                  <a:srgbClr val="00B050"/>
                </a:solidFill>
                <a:latin typeface="Arial"/>
              </a:rPr>
              <a:t>н</a:t>
            </a:r>
            <a:r>
              <a:rPr lang="ru-RU" sz="4000" b="0" strike="noStrike" spc="-1" dirty="0" smtClean="0">
                <a:solidFill>
                  <a:srgbClr val="00B0F0"/>
                </a:solidFill>
                <a:latin typeface="Arial"/>
              </a:rPr>
              <a:t>а</a:t>
            </a:r>
            <a:r>
              <a:rPr lang="ru-RU" sz="4000" b="0" strike="noStrike" spc="-1" dirty="0" smtClean="0">
                <a:latin typeface="Arial"/>
              </a:rPr>
              <a:t> </a:t>
            </a:r>
            <a:r>
              <a:rPr lang="ru-RU" sz="4000" b="0" strike="noStrike" spc="-1" dirty="0" smtClean="0">
                <a:solidFill>
                  <a:srgbClr val="00B0F0"/>
                </a:solidFill>
                <a:latin typeface="Arial"/>
              </a:rPr>
              <a:t>а</a:t>
            </a:r>
            <a:r>
              <a:rPr lang="ru-RU" sz="4000" b="0" strike="noStrike" spc="-1" dirty="0" smtClean="0">
                <a:solidFill>
                  <a:srgbClr val="00B050"/>
                </a:solidFill>
                <a:latin typeface="Arial"/>
              </a:rPr>
              <a:t>н</a:t>
            </a:r>
            <a:r>
              <a:rPr lang="ru-RU" sz="4000" b="0" strike="noStrike" spc="-1" dirty="0" smtClean="0">
                <a:solidFill>
                  <a:schemeClr val="accent4"/>
                </a:solidFill>
                <a:latin typeface="Arial"/>
              </a:rPr>
              <a:t>г</a:t>
            </a:r>
            <a:r>
              <a:rPr lang="ru-RU" sz="4000" b="0" strike="noStrike" spc="-1" dirty="0" smtClean="0">
                <a:solidFill>
                  <a:srgbClr val="00B050"/>
                </a:solidFill>
                <a:latin typeface="Arial"/>
              </a:rPr>
              <a:t>л</a:t>
            </a:r>
            <a:r>
              <a:rPr lang="ru-RU" sz="4000" b="0" strike="noStrike" spc="-1" dirty="0" smtClean="0">
                <a:solidFill>
                  <a:srgbClr val="00B0F0"/>
                </a:solidFill>
                <a:latin typeface="Arial"/>
              </a:rPr>
              <a:t>и</a:t>
            </a:r>
            <a:r>
              <a:rPr lang="ru-RU" sz="4000" b="0" strike="noStrike" spc="-1" dirty="0" smtClean="0">
                <a:solidFill>
                  <a:schemeClr val="accent4"/>
                </a:solidFill>
                <a:latin typeface="Arial"/>
              </a:rPr>
              <a:t>й</a:t>
            </a:r>
            <a:r>
              <a:rPr lang="ru-RU" sz="4000" b="0" strike="noStrike" spc="-1" dirty="0" smtClean="0">
                <a:solidFill>
                  <a:srgbClr val="00B050"/>
                </a:solidFill>
                <a:latin typeface="Arial"/>
              </a:rPr>
              <a:t>с</a:t>
            </a:r>
            <a:r>
              <a:rPr lang="ru-RU" sz="4000" b="0" strike="noStrike" spc="-1" dirty="0" smtClean="0">
                <a:solidFill>
                  <a:schemeClr val="accent2"/>
                </a:solidFill>
                <a:latin typeface="Arial"/>
              </a:rPr>
              <a:t>к</a:t>
            </a:r>
            <a:r>
              <a:rPr lang="ru-RU" sz="4000" b="0" strike="noStrike" spc="-1" dirty="0" smtClean="0">
                <a:solidFill>
                  <a:srgbClr val="00B0F0"/>
                </a:solidFill>
                <a:latin typeface="Arial"/>
              </a:rPr>
              <a:t>о</a:t>
            </a:r>
            <a:r>
              <a:rPr lang="ru-RU" sz="4000" b="0" strike="noStrike" spc="-1" dirty="0" smtClean="0">
                <a:solidFill>
                  <a:srgbClr val="00B050"/>
                </a:solidFill>
                <a:latin typeface="Arial"/>
              </a:rPr>
              <a:t>м</a:t>
            </a:r>
            <a:r>
              <a:rPr lang="ru-RU" sz="4000" b="0" strike="noStrike" spc="-1" dirty="0" smtClean="0">
                <a:latin typeface="Arial"/>
              </a:rPr>
              <a:t> </a:t>
            </a:r>
            <a:r>
              <a:rPr lang="ru-RU" sz="4000" b="0" strike="noStrike" spc="-1" dirty="0" smtClean="0">
                <a:solidFill>
                  <a:srgbClr val="00B0F0"/>
                </a:solidFill>
                <a:latin typeface="Arial"/>
              </a:rPr>
              <a:t>я</a:t>
            </a:r>
            <a:r>
              <a:rPr lang="ru-RU" sz="4000" b="0" strike="noStrike" spc="-1" dirty="0" smtClean="0">
                <a:solidFill>
                  <a:srgbClr val="00B050"/>
                </a:solidFill>
                <a:latin typeface="Arial"/>
              </a:rPr>
              <a:t>з</a:t>
            </a:r>
            <a:r>
              <a:rPr lang="ru-RU" sz="4000" b="0" strike="noStrike" spc="-1" dirty="0" smtClean="0">
                <a:solidFill>
                  <a:schemeClr val="accent2"/>
                </a:solidFill>
                <a:latin typeface="Arial"/>
              </a:rPr>
              <a:t>ы</a:t>
            </a:r>
            <a:r>
              <a:rPr lang="ru-RU" sz="4000" b="0" strike="noStrike" spc="-1" dirty="0" smtClean="0">
                <a:solidFill>
                  <a:srgbClr val="00B050"/>
                </a:solidFill>
                <a:latin typeface="Arial"/>
              </a:rPr>
              <a:t>к</a:t>
            </a:r>
            <a:r>
              <a:rPr lang="ru-RU" sz="4000" b="0" strike="noStrike" spc="-1" dirty="0" smtClean="0">
                <a:solidFill>
                  <a:srgbClr val="00B0F0"/>
                </a:solidFill>
                <a:latin typeface="Arial"/>
              </a:rPr>
              <a:t>е</a:t>
            </a:r>
            <a:r>
              <a:rPr lang="ru-RU" sz="4000" b="0" strike="noStrike" spc="-1" dirty="0" smtClean="0">
                <a:latin typeface="Arial"/>
              </a:rPr>
              <a:t> </a:t>
            </a:r>
          </a:p>
          <a:p>
            <a:pPr algn="ctr">
              <a:buNone/>
            </a:pPr>
            <a:endParaRPr lang="ru-RU" sz="3200" spc="-1" dirty="0">
              <a:latin typeface="Arial"/>
            </a:endParaRPr>
          </a:p>
          <a:p>
            <a:pPr algn="ctr">
              <a:buNone/>
            </a:pPr>
            <a:r>
              <a:rPr lang="ru-RU" b="0" strike="noStrike" spc="-1" dirty="0" smtClean="0">
                <a:latin typeface="Arial"/>
              </a:rPr>
              <a:t>Автор : Соколова Елена Викторовна </a:t>
            </a:r>
          </a:p>
          <a:p>
            <a:pPr algn="ctr">
              <a:buNone/>
            </a:pPr>
            <a:r>
              <a:rPr lang="ru-RU" spc="-1" dirty="0" smtClean="0">
                <a:latin typeface="Arial"/>
              </a:rPr>
              <a:t>Учитель ГБОУ Школа №1415 «Останкино»</a:t>
            </a:r>
          </a:p>
          <a:p>
            <a:pPr algn="ctr">
              <a:buNone/>
            </a:pPr>
            <a:r>
              <a:rPr lang="ru-RU" b="0" strike="noStrike" spc="-1" dirty="0" smtClean="0">
                <a:latin typeface="Arial"/>
              </a:rPr>
              <a:t>Г </a:t>
            </a:r>
            <a:r>
              <a:rPr lang="ru-RU" spc="-1" dirty="0" smtClean="0">
                <a:latin typeface="Arial"/>
              </a:rPr>
              <a:t>М</a:t>
            </a:r>
            <a:r>
              <a:rPr lang="ru-RU" b="0" strike="noStrike" spc="-1" dirty="0" smtClean="0">
                <a:latin typeface="Arial"/>
              </a:rPr>
              <a:t>осква</a:t>
            </a:r>
          </a:p>
          <a:p>
            <a:pPr algn="ctr">
              <a:buNone/>
            </a:pPr>
            <a:r>
              <a:rPr lang="ru-RU" spc="-1" dirty="0" smtClean="0">
                <a:latin typeface="Arial"/>
              </a:rPr>
              <a:t>2025</a:t>
            </a:r>
            <a:r>
              <a:rPr lang="ru-RU" sz="2400" spc="-1" dirty="0" smtClean="0">
                <a:latin typeface="Arial"/>
              </a:rPr>
              <a:t>г</a:t>
            </a: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Рисунок 5"/>
          <p:cNvPicPr/>
          <p:nvPr/>
        </p:nvPicPr>
        <p:blipFill>
          <a:blip r:embed="rId2"/>
          <a:stretch/>
        </p:blipFill>
        <p:spPr>
          <a:xfrm>
            <a:off x="0" y="0"/>
            <a:ext cx="12191760" cy="8762760"/>
          </a:xfrm>
          <a:prstGeom prst="rect">
            <a:avLst/>
          </a:prstGeom>
          <a:ln w="0">
            <a:noFill/>
          </a:ln>
        </p:spPr>
      </p:pic>
      <p:sp>
        <p:nvSpPr>
          <p:cNvPr id="198" name="PlaceHolder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400" b="1" strike="noStrike" spc="-1" dirty="0">
                <a:solidFill>
                  <a:srgbClr val="FFFF00"/>
                </a:solidFill>
                <a:latin typeface="Calibri Light"/>
              </a:rPr>
              <a:t>Tour2 </a:t>
            </a:r>
            <a:r>
              <a:rPr lang="en-US" sz="4400" b="1" strike="noStrike" spc="-1" dirty="0" smtClean="0">
                <a:solidFill>
                  <a:srgbClr val="FFFF00"/>
                </a:solidFill>
                <a:latin typeface="Calibri Light"/>
              </a:rPr>
              <a:t>.</a:t>
            </a:r>
            <a:br>
              <a:rPr lang="en-US" sz="4400" b="1" strike="noStrike" spc="-1" dirty="0" smtClean="0">
                <a:solidFill>
                  <a:srgbClr val="FFFF00"/>
                </a:solidFill>
                <a:latin typeface="Calibri Light"/>
              </a:rPr>
            </a:br>
            <a:r>
              <a:rPr lang="en-US" sz="4400" b="1" strike="noStrike" spc="-1" dirty="0" smtClean="0">
                <a:solidFill>
                  <a:srgbClr val="FFFF00"/>
                </a:solidFill>
                <a:latin typeface="Calibri Light"/>
              </a:rPr>
              <a:t> </a:t>
            </a:r>
            <a:r>
              <a:rPr lang="en-US" sz="2800" b="1" strike="noStrike" spc="-1" dirty="0">
                <a:solidFill>
                  <a:srgbClr val="FFFF00"/>
                </a:solidFill>
                <a:latin typeface="Calibri Light"/>
              </a:rPr>
              <a:t>Finish the phrases</a:t>
            </a:r>
            <a:r>
              <a:rPr lang="en-US" sz="4400" b="1" strike="noStrike" spc="-1" dirty="0">
                <a:solidFill>
                  <a:srgbClr val="FFFF00"/>
                </a:solidFill>
                <a:latin typeface="Calibri Light"/>
              </a:rPr>
              <a:t>.</a:t>
            </a:r>
            <a:endParaRPr lang="ru-RU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idx="4294967295"/>
          </p:nvPr>
        </p:nvSpPr>
        <p:spPr>
          <a:xfrm>
            <a:off x="1676400" y="1619250"/>
            <a:ext cx="10515600" cy="435133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A friend in need …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East or west …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As the baker …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Curiosity killed …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My house is my …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TextBox 3"/>
          <p:cNvSpPr/>
          <p:nvPr/>
        </p:nvSpPr>
        <p:spPr>
          <a:xfrm>
            <a:off x="7004520" y="1317600"/>
            <a:ext cx="3524040" cy="30455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1" i="1" strike="noStrike" spc="-1">
                <a:solidFill>
                  <a:srgbClr val="AFABAB"/>
                </a:solidFill>
                <a:latin typeface="Calibri"/>
              </a:rPr>
              <a:t>Answers: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3200" b="1" i="1" strike="noStrike" spc="-1">
                <a:solidFill>
                  <a:srgbClr val="AFABAB"/>
                </a:solidFill>
                <a:latin typeface="Calibri"/>
              </a:rPr>
              <a:t>Home is best.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3200" b="1" i="1" strike="noStrike" spc="-1">
                <a:solidFill>
                  <a:srgbClr val="AFABAB"/>
                </a:solidFill>
                <a:latin typeface="Calibri"/>
              </a:rPr>
              <a:t>So the buns.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3200" b="1" i="1" strike="noStrike" spc="-1">
                <a:solidFill>
                  <a:srgbClr val="AFABAB"/>
                </a:solidFill>
                <a:latin typeface="Calibri"/>
              </a:rPr>
              <a:t>The cat.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3200" b="1" i="1" strike="noStrike" spc="-1">
                <a:solidFill>
                  <a:srgbClr val="AFABAB"/>
                </a:solidFill>
                <a:latin typeface="Calibri"/>
              </a:rPr>
              <a:t>Castle.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3200" b="1" i="1" strike="noStrike" spc="-1">
                <a:solidFill>
                  <a:srgbClr val="AFABAB"/>
                </a:solidFill>
                <a:latin typeface="Calibri"/>
              </a:rPr>
              <a:t>Is a friend indeed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Рисунок 5"/>
          <p:cNvPicPr/>
          <p:nvPr/>
        </p:nvPicPr>
        <p:blipFill>
          <a:blip r:embed="rId2"/>
          <a:stretch/>
        </p:blipFill>
        <p:spPr>
          <a:xfrm>
            <a:off x="0" y="0"/>
            <a:ext cx="12191760" cy="8762760"/>
          </a:xfrm>
          <a:prstGeom prst="rect">
            <a:avLst/>
          </a:prstGeom>
          <a:ln w="0">
            <a:noFill/>
          </a:ln>
        </p:spPr>
      </p:pic>
      <p:sp>
        <p:nvSpPr>
          <p:cNvPr id="202" name="PlaceHolder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1" spc="-1" dirty="0">
                <a:solidFill>
                  <a:srgbClr val="FFFF00"/>
                </a:solidFill>
                <a:latin typeface="Calibri Light"/>
              </a:rPr>
              <a:t> Tour2</a:t>
            </a:r>
            <a:r>
              <a:rPr lang="en-US" sz="4400" b="1" strike="noStrike" spc="-1" dirty="0" smtClean="0">
                <a:solidFill>
                  <a:srgbClr val="FFFF00"/>
                </a:solidFill>
                <a:latin typeface="Calibri Light"/>
              </a:rPr>
              <a:t/>
            </a:r>
            <a:br>
              <a:rPr lang="en-US" sz="4400" b="1" strike="noStrike" spc="-1" dirty="0" smtClean="0">
                <a:solidFill>
                  <a:srgbClr val="FFFF00"/>
                </a:solidFill>
                <a:latin typeface="Calibri Light"/>
              </a:rPr>
            </a:br>
            <a:r>
              <a:rPr lang="en-US" sz="2800" b="1" strike="noStrike" spc="-1" dirty="0" smtClean="0">
                <a:solidFill>
                  <a:srgbClr val="FFFF00"/>
                </a:solidFill>
                <a:latin typeface="Calibri Light"/>
              </a:rPr>
              <a:t>Match  </a:t>
            </a:r>
            <a:r>
              <a:rPr lang="en-US" sz="2800" b="1" strike="noStrike" spc="-1" dirty="0">
                <a:solidFill>
                  <a:srgbClr val="FFFF00"/>
                </a:solidFill>
                <a:latin typeface="Calibri Light"/>
              </a:rPr>
              <a:t>the phrases</a:t>
            </a:r>
            <a:r>
              <a:rPr lang="en-US" sz="4400" b="1" strike="noStrike" spc="-1" dirty="0">
                <a:solidFill>
                  <a:srgbClr val="FFFF00"/>
                </a:solidFill>
                <a:latin typeface="Calibri Light"/>
              </a:rPr>
              <a:t>.</a:t>
            </a:r>
            <a:endParaRPr lang="ru-RU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idx="4294967295"/>
          </p:nvPr>
        </p:nvSpPr>
        <p:spPr>
          <a:xfrm>
            <a:off x="1676400" y="1619250"/>
            <a:ext cx="10515600" cy="435133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A friend in need …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East or west …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As the baker …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Curiosity killed …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My house is my …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TextBox 3"/>
          <p:cNvSpPr/>
          <p:nvPr/>
        </p:nvSpPr>
        <p:spPr>
          <a:xfrm>
            <a:off x="7004520" y="1317602"/>
            <a:ext cx="352404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1" i="1" strike="noStrike" spc="-1">
                <a:solidFill>
                  <a:srgbClr val="AFABAB"/>
                </a:solidFill>
                <a:latin typeface="Calibri"/>
              </a:rPr>
              <a:t>Answers: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3200" b="1" i="1" strike="noStrike" spc="-1">
                <a:solidFill>
                  <a:srgbClr val="AFABAB"/>
                </a:solidFill>
                <a:latin typeface="Calibri"/>
              </a:rPr>
              <a:t>Is a friend indeed.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3200" b="1" i="1" strike="noStrike" spc="-1">
                <a:solidFill>
                  <a:srgbClr val="AFABAB"/>
                </a:solidFill>
                <a:latin typeface="Calibri"/>
              </a:rPr>
              <a:t>Home is best.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3200" b="1" i="1" strike="noStrike" spc="-1">
                <a:solidFill>
                  <a:srgbClr val="AFABAB"/>
                </a:solidFill>
                <a:latin typeface="Calibri"/>
              </a:rPr>
              <a:t>So the buns.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3200" b="1" i="1" strike="noStrike" spc="-1">
                <a:solidFill>
                  <a:srgbClr val="AFABAB"/>
                </a:solidFill>
                <a:latin typeface="Calibri"/>
              </a:rPr>
              <a:t>The cat.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3200" b="1" i="1" strike="noStrike" spc="-1">
                <a:solidFill>
                  <a:srgbClr val="AFABAB"/>
                </a:solidFill>
                <a:latin typeface="Calibri"/>
              </a:rPr>
              <a:t>Castle.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Рисунок 7"/>
          <p:cNvPicPr/>
          <p:nvPr/>
        </p:nvPicPr>
        <p:blipFill>
          <a:blip r:embed="rId2"/>
          <a:stretch/>
        </p:blipFill>
        <p:spPr>
          <a:xfrm>
            <a:off x="-456728" y="0"/>
            <a:ext cx="12191760" cy="8762760"/>
          </a:xfrm>
          <a:prstGeom prst="rect">
            <a:avLst/>
          </a:prstGeom>
          <a:ln w="0">
            <a:noFill/>
          </a:ln>
        </p:spPr>
      </p:pic>
      <p:sp>
        <p:nvSpPr>
          <p:cNvPr id="191" name="PlaceHolder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6000" b="1" spc="-1" dirty="0" smtClean="0">
                <a:solidFill>
                  <a:srgbClr val="FFFF00"/>
                </a:solidFill>
                <a:latin typeface="Calibri Light"/>
              </a:rPr>
              <a:t>                  </a:t>
            </a:r>
            <a:r>
              <a:rPr lang="en-US" sz="6000" b="1" spc="-1" dirty="0" smtClean="0">
                <a:solidFill>
                  <a:srgbClr val="FFFF00"/>
                </a:solidFill>
                <a:latin typeface="Calibri Light"/>
              </a:rPr>
              <a:t>Music </a:t>
            </a:r>
            <a:r>
              <a:rPr lang="en-US" sz="6000" b="1" spc="-1" dirty="0">
                <a:solidFill>
                  <a:srgbClr val="FFFF00"/>
                </a:solidFill>
                <a:latin typeface="Calibri Light"/>
              </a:rPr>
              <a:t>Break</a:t>
            </a:r>
            <a:endParaRPr lang="ru-RU" sz="6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r>
              <a:rPr lang="en-US" sz="2800" dirty="0" smtClean="0"/>
              <a:t>                                   </a:t>
            </a:r>
            <a:endParaRPr lang="ru-RU" sz="6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6" name="Picture 2" descr="C:\Users\79104\Desktop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359312"/>
            <a:ext cx="6480720" cy="29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16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99A3833-D24F-4021-AB97-339F3E85E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47" y="-224237"/>
            <a:ext cx="13728848" cy="93574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F81A70-49B1-4264-B4DB-84BF45952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 in the blanks.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26097D2-B9D4-4DC2-AA65-6CC224F257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1344" y="1196752"/>
            <a:ext cx="12000656" cy="73448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 will, we will jingle 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 will, we will jingle 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We will, we will jingle 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you’re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hearin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are the jingles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j-j-j jingles , j-j-j jingles  jingle__________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you’re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hearin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are the jingles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j-j-j jingles , j-j-j jingles  jingle _________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 sound of the season is the sound of bells, 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__________carefully ,you can tell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Ev’ryone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knows when they hear that sound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Time for the holiday to come ‘round</a:t>
            </a:r>
          </a:p>
          <a:p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 will, we will jingle </a:t>
            </a:r>
          </a:p>
          <a:p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We will, we will jingle </a:t>
            </a:r>
          </a:p>
          <a:p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EE04CF-ECE4-4ECD-A7A4-1A6A194B4124}"/>
              </a:ext>
            </a:extLst>
          </p:cNvPr>
          <p:cNvSpPr txBox="1"/>
          <p:nvPr/>
        </p:nvSpPr>
        <p:spPr>
          <a:xfrm>
            <a:off x="4128118" y="2982900"/>
            <a:ext cx="772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jingle</a:t>
            </a:r>
            <a:endParaRPr lang="ru-RU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A05E50-F550-4E54-A0C6-7F218AD86A23}"/>
              </a:ext>
            </a:extLst>
          </p:cNvPr>
          <p:cNvSpPr txBox="1"/>
          <p:nvPr/>
        </p:nvSpPr>
        <p:spPr>
          <a:xfrm>
            <a:off x="4031065" y="3629231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Bells</a:t>
            </a:r>
            <a:endParaRPr lang="ru-RU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92D73D-DF4C-4418-BF17-DD120B09ADF9}"/>
              </a:ext>
            </a:extLst>
          </p:cNvPr>
          <p:cNvSpPr txBox="1"/>
          <p:nvPr/>
        </p:nvSpPr>
        <p:spPr>
          <a:xfrm>
            <a:off x="479376" y="472514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Listen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222WeWillJingle">
            <a:hlinkClick r:id="" action="ppaction://media"/>
            <a:extLst>
              <a:ext uri="{FF2B5EF4-FFF2-40B4-BE49-F238E27FC236}">
                <a16:creationId xmlns:a16="http://schemas.microsoft.com/office/drawing/2014/main" xmlns="" id="{1F27E2B7-B1DA-427C-B10B-FA0A808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0325" y="22755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3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52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Объект 4"/>
          <p:cNvPicPr/>
          <p:nvPr/>
        </p:nvPicPr>
        <p:blipFill>
          <a:blip r:embed="rId2"/>
          <a:stretch/>
        </p:blipFill>
        <p:spPr>
          <a:xfrm>
            <a:off x="0" y="0"/>
            <a:ext cx="12191760" cy="8762760"/>
          </a:xfrm>
          <a:prstGeom prst="rect">
            <a:avLst/>
          </a:prstGeom>
          <a:ln w="0">
            <a:noFill/>
          </a:ln>
        </p:spPr>
      </p:pic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0" y="2674800"/>
            <a:ext cx="10515240" cy="1326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  <a:buNone/>
            </a:pPr>
            <a:r>
              <a:rPr lang="ru-RU" sz="4400" b="1" strike="noStrike" spc="-1" dirty="0" smtClean="0">
                <a:solidFill>
                  <a:srgbClr val="FFFF00"/>
                </a:solidFill>
                <a:latin typeface="Calibri Light"/>
              </a:rPr>
              <a:t>                </a:t>
            </a:r>
            <a:r>
              <a:rPr lang="en-US" sz="4900" b="1" strike="noStrike" spc="-1" dirty="0" smtClean="0">
                <a:solidFill>
                  <a:srgbClr val="FFFF00"/>
                </a:solidFill>
                <a:latin typeface="Calibri Light"/>
              </a:rPr>
              <a:t>The interview. </a:t>
            </a:r>
            <a:r>
              <a:rPr sz="4900" dirty="0"/>
              <a:t/>
            </a:r>
            <a:br>
              <a:rPr sz="4900" dirty="0"/>
            </a:br>
            <a:r>
              <a:rPr lang="en-US" sz="4400" b="1" strike="noStrike" spc="-1" dirty="0">
                <a:solidFill>
                  <a:srgbClr val="FFFF00"/>
                </a:solidFill>
                <a:latin typeface="Calibri Light"/>
              </a:rPr>
              <a:t>                         </a:t>
            </a:r>
            <a:r>
              <a:rPr lang="en-GB" sz="2700" b="0" strike="noStrike" spc="-1" dirty="0">
                <a:solidFill>
                  <a:srgbClr val="F8CBAD"/>
                </a:solidFill>
                <a:latin typeface="Calibri Light"/>
              </a:rPr>
              <a:t>1 Do you celebrate Xmas in your country?</a:t>
            </a:r>
            <a:r>
              <a:rPr lang="en-US" sz="2700" b="0" strike="noStrike" spc="-1" dirty="0">
                <a:solidFill>
                  <a:srgbClr val="F8CBAD"/>
                </a:solidFill>
                <a:latin typeface="Calibri Light"/>
              </a:rPr>
              <a:t> </a:t>
            </a:r>
            <a:r>
              <a:rPr sz="2700" dirty="0"/>
              <a:t/>
            </a:r>
            <a:br>
              <a:rPr sz="2700" dirty="0"/>
            </a:br>
            <a:r>
              <a:rPr sz="2700" dirty="0"/>
              <a:t/>
            </a:r>
            <a:br>
              <a:rPr sz="2700" dirty="0"/>
            </a:br>
            <a:r>
              <a:rPr lang="en-US" sz="2700" b="0" strike="noStrike" spc="-1" dirty="0">
                <a:solidFill>
                  <a:srgbClr val="F8CBAD"/>
                </a:solidFill>
                <a:latin typeface="Calibri Light"/>
              </a:rPr>
              <a:t>                                         2 Is Xmas a national holiday where you live?</a:t>
            </a:r>
            <a:r>
              <a:rPr lang="en-GB" sz="2700" b="0" strike="noStrike" spc="-1" dirty="0">
                <a:solidFill>
                  <a:srgbClr val="F8CBAD"/>
                </a:solidFill>
                <a:latin typeface="Calibri Light"/>
              </a:rPr>
              <a:t> </a:t>
            </a:r>
            <a:r>
              <a:rPr sz="2700" dirty="0"/>
              <a:t/>
            </a:r>
            <a:br>
              <a:rPr sz="2700" dirty="0"/>
            </a:br>
            <a:r>
              <a:rPr sz="2700" dirty="0"/>
              <a:t/>
            </a:r>
            <a:br>
              <a:rPr sz="2700" dirty="0"/>
            </a:br>
            <a:r>
              <a:rPr lang="en-GB" sz="2700" b="0" strike="noStrike" spc="-1" dirty="0">
                <a:solidFill>
                  <a:srgbClr val="F8CBAD"/>
                </a:solidFill>
                <a:latin typeface="Calibri Light"/>
              </a:rPr>
              <a:t>                                         3 How do you celebrate it?</a:t>
            </a:r>
            <a:r>
              <a:rPr sz="2700" dirty="0"/>
              <a:t/>
            </a:r>
            <a:br>
              <a:rPr sz="2700" dirty="0"/>
            </a:br>
            <a:r>
              <a:rPr sz="2700" dirty="0"/>
              <a:t/>
            </a:r>
            <a:br>
              <a:rPr sz="2700" dirty="0"/>
            </a:br>
            <a:r>
              <a:rPr lang="en-GB" sz="2700" b="0" strike="noStrike" spc="-1" dirty="0">
                <a:solidFill>
                  <a:srgbClr val="F8CBAD"/>
                </a:solidFill>
                <a:latin typeface="Calibri Light"/>
              </a:rPr>
              <a:t>                                         </a:t>
            </a:r>
            <a:r>
              <a:rPr lang="en-US" sz="2700" b="0" strike="noStrike" spc="-1" dirty="0">
                <a:solidFill>
                  <a:srgbClr val="F8CBAD"/>
                </a:solidFill>
                <a:latin typeface="Calibri Light"/>
              </a:rPr>
              <a:t>4 Are school and businesses closed?</a:t>
            </a:r>
            <a:r>
              <a:rPr sz="2700" dirty="0"/>
              <a:t/>
            </a:r>
            <a:br>
              <a:rPr sz="2700" dirty="0"/>
            </a:br>
            <a:r>
              <a:rPr lang="en-GB" sz="2700" b="0" strike="noStrike" spc="-1" dirty="0">
                <a:solidFill>
                  <a:srgbClr val="F8CBAD"/>
                </a:solidFill>
                <a:latin typeface="Calibri Light"/>
              </a:rPr>
              <a:t>                                            </a:t>
            </a:r>
            <a:r>
              <a:rPr lang="en-US" sz="2700" b="0" strike="noStrike" spc="-1" dirty="0">
                <a:solidFill>
                  <a:srgbClr val="F8CBAD"/>
                </a:solidFill>
                <a:latin typeface="Calibri Light"/>
              </a:rPr>
              <a:t>How long?</a:t>
            </a:r>
            <a:r>
              <a:rPr sz="2700" dirty="0"/>
              <a:t/>
            </a:r>
            <a:br>
              <a:rPr sz="2700" dirty="0"/>
            </a:br>
            <a:r>
              <a:rPr sz="2700" dirty="0"/>
              <a:t/>
            </a:r>
            <a:br>
              <a:rPr sz="2700" dirty="0"/>
            </a:br>
            <a:r>
              <a:rPr lang="en-US" sz="2700" b="0" strike="noStrike" spc="-1" dirty="0">
                <a:solidFill>
                  <a:srgbClr val="F8CBAD"/>
                </a:solidFill>
                <a:latin typeface="Calibri Light"/>
              </a:rPr>
              <a:t>                                         5 What do you usually eat  at Xmas? </a:t>
            </a:r>
            <a:r>
              <a:rPr sz="2700" dirty="0"/>
              <a:t/>
            </a:r>
            <a:br>
              <a:rPr sz="2700" dirty="0"/>
            </a:br>
            <a:r>
              <a:rPr lang="en-GB" sz="2700" b="0" strike="noStrike" spc="-1" dirty="0">
                <a:solidFill>
                  <a:srgbClr val="F8CBAD"/>
                </a:solidFill>
                <a:latin typeface="Calibri Light"/>
              </a:rPr>
              <a:t>                                             </a:t>
            </a:r>
            <a:r>
              <a:rPr lang="en-US" sz="2700" b="0" strike="noStrike" spc="-1" dirty="0">
                <a:solidFill>
                  <a:srgbClr val="F8CBAD"/>
                </a:solidFill>
                <a:latin typeface="Calibri Light"/>
              </a:rPr>
              <a:t>Who cooks it</a:t>
            </a:r>
            <a:r>
              <a:rPr lang="en-US" sz="3100" b="0" strike="noStrike" spc="-1" dirty="0">
                <a:solidFill>
                  <a:srgbClr val="F8CBAD"/>
                </a:solidFill>
                <a:latin typeface="Calibri Light"/>
              </a:rPr>
              <a:t>?</a:t>
            </a:r>
            <a:r>
              <a:rPr sz="4400" dirty="0"/>
              <a:t/>
            </a:r>
            <a:br>
              <a:rPr sz="4400" dirty="0"/>
            </a:br>
            <a:r>
              <a:rPr sz="4400" dirty="0"/>
              <a:t/>
            </a:r>
            <a:br>
              <a:rPr sz="4400" dirty="0"/>
            </a:br>
            <a:endParaRPr lang="ru-RU" sz="31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4400" b="1" strike="noStrike" spc="-1">
                <a:solidFill>
                  <a:srgbClr val="FFFF00"/>
                </a:solidFill>
                <a:latin typeface="Calibri Light"/>
              </a:rPr>
              <a:t>The interview. 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3" name="Объект 4"/>
          <p:cNvPicPr/>
          <p:nvPr/>
        </p:nvPicPr>
        <p:blipFill>
          <a:blip r:embed="rId2"/>
          <a:stretch/>
        </p:blipFill>
        <p:spPr>
          <a:xfrm>
            <a:off x="0" y="26241"/>
            <a:ext cx="12191760" cy="8762760"/>
          </a:xfrm>
          <a:prstGeom prst="rect">
            <a:avLst/>
          </a:prstGeom>
          <a:ln w="0">
            <a:noFill/>
          </a:ln>
        </p:spPr>
      </p:pic>
      <p:sp>
        <p:nvSpPr>
          <p:cNvPr id="244" name="Прямоугольник 2"/>
          <p:cNvSpPr/>
          <p:nvPr/>
        </p:nvSpPr>
        <p:spPr>
          <a:xfrm>
            <a:off x="2995863" y="2348880"/>
            <a:ext cx="6095520" cy="46459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4400" spc="-1" dirty="0" smtClean="0">
                <a:solidFill>
                  <a:srgbClr val="FFFF00"/>
                </a:solidFill>
                <a:latin typeface="Calibri"/>
              </a:rPr>
              <a:t>The Interview</a:t>
            </a:r>
            <a:endParaRPr lang="ru-RU" sz="4400" b="0" strike="noStrike" spc="-1" dirty="0" smtClean="0">
              <a:solidFill>
                <a:srgbClr val="FFFF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-US" sz="2800" b="0" strike="noStrike" spc="-1" dirty="0" smtClean="0">
                <a:solidFill>
                  <a:srgbClr val="F8CBAD"/>
                </a:solidFill>
                <a:latin typeface="Calibri"/>
              </a:rPr>
              <a:t>6 </a:t>
            </a:r>
            <a:r>
              <a:rPr lang="en-US" sz="2800" b="0" strike="noStrike" spc="-1" dirty="0">
                <a:solidFill>
                  <a:srgbClr val="F8CBAD"/>
                </a:solidFill>
                <a:latin typeface="Calibri"/>
              </a:rPr>
              <a:t>Do you give (or get ) presents?</a:t>
            </a:r>
            <a:r>
              <a:rPr sz="2800" dirty="0"/>
              <a:t/>
            </a:r>
            <a:br>
              <a:rPr sz="2800" dirty="0"/>
            </a:br>
            <a:r>
              <a:rPr lang="en-US" sz="2800" b="0" strike="noStrike" spc="-1" dirty="0" smtClean="0">
                <a:solidFill>
                  <a:srgbClr val="F8CBAD"/>
                </a:solidFill>
                <a:latin typeface="Calibri"/>
              </a:rPr>
              <a:t>What kind of </a:t>
            </a:r>
            <a:r>
              <a:rPr lang="en-US" sz="2800" b="0" strike="noStrike" spc="-1" dirty="0">
                <a:solidFill>
                  <a:srgbClr val="F8CBAD"/>
                </a:solidFill>
                <a:latin typeface="Calibri"/>
              </a:rPr>
              <a:t>presents do you buy?</a:t>
            </a:r>
            <a:r>
              <a:rPr sz="2800" dirty="0"/>
              <a:t/>
            </a:r>
            <a:br>
              <a:rPr sz="2800" dirty="0"/>
            </a:br>
            <a:r>
              <a:rPr lang="en-US" sz="2800" b="0" strike="noStrike" spc="-1" dirty="0">
                <a:solidFill>
                  <a:srgbClr val="F8CBAD"/>
                </a:solidFill>
                <a:latin typeface="Calibri"/>
              </a:rPr>
              <a:t>What presents do you like to get?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2800" b="0" strike="noStrike" spc="-1" dirty="0">
                <a:solidFill>
                  <a:srgbClr val="F8CBAD"/>
                </a:solidFill>
                <a:latin typeface="Calibri"/>
              </a:rPr>
              <a:t> 7</a:t>
            </a:r>
            <a:r>
              <a:rPr lang="en-US" sz="2800" b="0" strike="noStrike" spc="-1" dirty="0">
                <a:solidFill>
                  <a:srgbClr val="F8CBAD"/>
                </a:solidFill>
                <a:latin typeface="Calibri"/>
              </a:rPr>
              <a:t>What is the weather like at Xmas  in your country? Do you like it?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2800" b="0" strike="noStrike" spc="-1" dirty="0">
                <a:solidFill>
                  <a:srgbClr val="F8CBAD"/>
                </a:solidFill>
                <a:latin typeface="Calibri"/>
              </a:rPr>
              <a:t>8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 </a:t>
            </a:r>
            <a:r>
              <a:rPr lang="en-US" sz="2800" b="0" strike="noStrike" spc="-1" dirty="0">
                <a:solidFill>
                  <a:srgbClr val="F8CBAD"/>
                </a:solidFill>
                <a:latin typeface="Calibri"/>
              </a:rPr>
              <a:t>Do you  write real Xmas cards or send e-cards? Why ?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800" b="0" strike="noStrike" spc="-1" dirty="0">
                <a:solidFill>
                  <a:srgbClr val="F8CBAD"/>
                </a:solidFill>
                <a:latin typeface="Calibri"/>
              </a:rPr>
              <a:t>Do you get any?</a:t>
            </a:r>
            <a:r>
              <a:rPr sz="1800" dirty="0"/>
              <a:t/>
            </a:r>
            <a:br>
              <a:rPr sz="1800" dirty="0"/>
            </a:b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9A8A85-39A6-E54D-9E86-35895C78C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851FEA3-8E26-AD47-BA66-823EDA191A0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" y="30812"/>
            <a:ext cx="12383387" cy="6607109"/>
          </a:xfrm>
          <a:prstGeom prst="rect">
            <a:avLst/>
          </a:prstGeom>
        </p:spPr>
      </p:pic>
      <p:pic>
        <p:nvPicPr>
          <p:cNvPr id="6" name="deti-online.com_-_we-wish-you-a-merry-christmas.mp3">
            <a:hlinkClick r:id="" action="ppaction://media"/>
            <a:extLst>
              <a:ext uri="{FF2B5EF4-FFF2-40B4-BE49-F238E27FC236}">
                <a16:creationId xmlns="" xmlns:a16="http://schemas.microsoft.com/office/drawing/2014/main" id="{F075B683-6FF1-AE4E-A401-C23C0EC37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889" y="30808"/>
            <a:ext cx="1994195" cy="199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5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Рисунок 4"/>
          <p:cNvPicPr/>
          <p:nvPr/>
        </p:nvPicPr>
        <p:blipFill>
          <a:blip r:embed="rId2"/>
          <a:stretch/>
        </p:blipFill>
        <p:spPr>
          <a:xfrm>
            <a:off x="0" y="-113040"/>
            <a:ext cx="12191760" cy="10447560"/>
          </a:xfrm>
          <a:prstGeom prst="rect">
            <a:avLst/>
          </a:prstGeom>
          <a:ln w="0">
            <a:noFill/>
          </a:ln>
        </p:spPr>
      </p:pic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359640" y="236160"/>
            <a:ext cx="10155600" cy="4284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GB" sz="6000" b="1" strike="noStrike" spc="-1">
                <a:solidFill>
                  <a:srgbClr val="FFFF00"/>
                </a:solidFill>
                <a:latin typeface="Calibri Light"/>
              </a:rPr>
              <a:t>        Merry Christmas and a Happy New year</a:t>
            </a:r>
            <a:r>
              <a:rPr lang="en-GB" sz="4400" b="0" strike="noStrike" spc="-1">
                <a:solidFill>
                  <a:srgbClr val="FFFF00"/>
                </a:solidFill>
                <a:latin typeface="Calibri Light"/>
              </a:rPr>
              <a:t>!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Рисунок 4"/>
          <p:cNvPicPr/>
          <p:nvPr/>
        </p:nvPicPr>
        <p:blipFill>
          <a:blip r:embed="rId2"/>
          <a:stretch/>
        </p:blipFill>
        <p:spPr>
          <a:xfrm>
            <a:off x="240" y="-102600"/>
            <a:ext cx="12191760" cy="7852080"/>
          </a:xfrm>
          <a:prstGeom prst="rect">
            <a:avLst/>
          </a:prstGeom>
          <a:ln w="0">
            <a:noFill/>
          </a:ln>
        </p:spPr>
      </p:pic>
      <p:sp>
        <p:nvSpPr>
          <p:cNvPr id="174" name="PlaceHolder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4400" b="1" strike="noStrike" spc="-1">
                <a:solidFill>
                  <a:srgbClr val="FFFF00"/>
                </a:solidFill>
                <a:latin typeface="Calibri Light"/>
              </a:rPr>
              <a:t>Tour1</a:t>
            </a:r>
            <a:r>
              <a:rPr lang="en-GB" sz="4400" b="0" strike="noStrike" spc="-1">
                <a:solidFill>
                  <a:srgbClr val="FFFF00"/>
                </a:solidFill>
                <a:latin typeface="Calibri Light"/>
              </a:rPr>
              <a:t> 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3000" lnSpcReduction="20000"/>
          </a:bodyPr>
          <a:lstStyle/>
          <a:p>
            <a:pPr marL="228600" indent="-228600">
              <a:lnSpc>
                <a:spcPct val="100000"/>
              </a:lnSpc>
              <a:buClr>
                <a:srgbClr val="F8CBAD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rgbClr val="F8CBAD"/>
                </a:solidFill>
                <a:latin typeface="Times New Roman"/>
                <a:ea typeface="Times New Roman"/>
              </a:rPr>
              <a:t>1</a:t>
            </a:r>
            <a:r>
              <a:rPr lang="en-US" sz="2800" b="1" strike="noStrike" spc="-1" dirty="0">
                <a:solidFill>
                  <a:srgbClr val="F8CBAD"/>
                </a:solidFill>
                <a:latin typeface="Calibri"/>
                <a:ea typeface="Times New Roman"/>
              </a:rPr>
              <a:t>.  What is the traditional Christmas  food in Britain now?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Clr>
                <a:srgbClr val="F8CBAD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8CBAD"/>
                </a:solidFill>
                <a:latin typeface="Calibri"/>
                <a:ea typeface="Times New Roman"/>
              </a:rPr>
              <a:t>   a. roast pig’s head, apples, Xmas pudding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Clr>
                <a:srgbClr val="F8CBAD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8CBAD"/>
                </a:solidFill>
                <a:latin typeface="Calibri"/>
                <a:ea typeface="Times New Roman"/>
              </a:rPr>
              <a:t>   b. roast turkey, green vegetables and potatoes , Xmas pudding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Clr>
                <a:srgbClr val="F8CBAD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8CBAD"/>
                </a:solidFill>
                <a:latin typeface="Calibri"/>
                <a:ea typeface="Times New Roman"/>
              </a:rPr>
              <a:t>   c. roast beef, Xmas pudding, apples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Clr>
                <a:srgbClr val="F8CBAD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chemeClr val="accent2"/>
                </a:solidFill>
                <a:latin typeface="Calibri"/>
                <a:ea typeface="Times New Roman"/>
              </a:rPr>
              <a:t>     roast turkey, green vegetables and potatoes , Xmas pudding</a:t>
            </a:r>
            <a:endParaRPr lang="ru-RU" sz="2800" b="0" strike="noStrike" spc="-1" dirty="0">
              <a:solidFill>
                <a:schemeClr val="accent2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ru-RU" sz="2800" b="0" strike="noStrike" spc="-1" dirty="0">
              <a:solidFill>
                <a:schemeClr val="accent2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Clr>
                <a:srgbClr val="F8CBAD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rgbClr val="F8CBAD"/>
                </a:solidFill>
                <a:latin typeface="Times New Roman"/>
                <a:ea typeface="Times New Roman"/>
              </a:rPr>
              <a:t>2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>
                <a:solidFill>
                  <a:srgbClr val="F8CBAD"/>
                </a:solidFill>
                <a:latin typeface="Calibri"/>
                <a:ea typeface="Times New Roman"/>
              </a:rPr>
              <a:t>Where does the tradition to decorate the Xmas tree come from?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Clr>
                <a:srgbClr val="F8CBAD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8CBAD"/>
                </a:solidFill>
                <a:latin typeface="Calibri"/>
                <a:ea typeface="Times New Roman"/>
              </a:rPr>
              <a:t>   a. Germany   b. Russia   e. England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8CBAD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chemeClr val="accent2"/>
                </a:solidFill>
                <a:latin typeface="Calibri"/>
                <a:ea typeface="Times New Roman"/>
              </a:rPr>
              <a:t>       Germany</a:t>
            </a:r>
            <a:endParaRPr lang="ru-RU" sz="2800" b="0" strike="noStrike" spc="-1" dirty="0">
              <a:solidFill>
                <a:schemeClr val="accent2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2" dur="500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7" dur="500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2" dur="500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7" dur="500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2" dur="500"/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7" dur="500"/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2" dur="500"/>
                                        <p:tgtEl>
                                          <p:spTgt spid="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Рисунок 4"/>
          <p:cNvPicPr/>
          <p:nvPr/>
        </p:nvPicPr>
        <p:blipFill>
          <a:blip r:embed="rId2"/>
          <a:stretch/>
        </p:blipFill>
        <p:spPr>
          <a:xfrm>
            <a:off x="0" y="0"/>
            <a:ext cx="12191760" cy="8762760"/>
          </a:xfrm>
          <a:prstGeom prst="rect">
            <a:avLst/>
          </a:prstGeom>
          <a:ln w="0">
            <a:noFill/>
          </a:ln>
        </p:spPr>
      </p:pic>
      <p:sp>
        <p:nvSpPr>
          <p:cNvPr id="178" name="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100000"/>
              </a:lnSpc>
              <a:buClr>
                <a:srgbClr val="F8CBAD"/>
              </a:buClr>
              <a:buFont typeface="Arial"/>
              <a:buChar char="•"/>
            </a:pPr>
            <a:r>
              <a:rPr lang="ru-RU" sz="2800" b="1" strike="noStrike" spc="-1" dirty="0">
                <a:solidFill>
                  <a:srgbClr val="F8CBAD"/>
                </a:solidFill>
                <a:latin typeface="Calibri"/>
                <a:ea typeface="Times New Roman"/>
              </a:rPr>
              <a:t>3.</a:t>
            </a:r>
            <a:r>
              <a:rPr lang="en-US" sz="2800" b="1" strike="noStrike" spc="-1" dirty="0">
                <a:solidFill>
                  <a:srgbClr val="F8CBAD"/>
                </a:solidFill>
                <a:latin typeface="Calibri"/>
                <a:ea typeface="Times New Roman"/>
              </a:rPr>
              <a:t>Which country traditionally sends a Xmas tree to Londoners?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Clr>
                <a:srgbClr val="F8CBAD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8CBAD"/>
                </a:solidFill>
                <a:latin typeface="Calibri"/>
                <a:ea typeface="Times New Roman"/>
              </a:rPr>
              <a:t>a. Denmark  b. France   c. Norway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Clr>
                <a:srgbClr val="F8CBAD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00"/>
                </a:solidFill>
                <a:latin typeface="Calibri"/>
                <a:ea typeface="Times New Roman"/>
              </a:rPr>
              <a:t>Norway</a:t>
            </a:r>
            <a:endParaRPr lang="ru-RU" sz="2800" b="0" strike="noStrike" spc="-1" dirty="0">
              <a:solidFill>
                <a:srgbClr val="FFFF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Clr>
                <a:srgbClr val="F8CBAD"/>
              </a:buClr>
              <a:buFont typeface="Arial"/>
              <a:buChar char="•"/>
            </a:pPr>
            <a:r>
              <a:rPr lang="ru-RU" sz="2800" b="1" strike="noStrike" spc="-1" dirty="0">
                <a:solidFill>
                  <a:srgbClr val="F8CBAD"/>
                </a:solidFill>
                <a:latin typeface="Calibri"/>
                <a:ea typeface="Times New Roman"/>
              </a:rPr>
              <a:t>4. </a:t>
            </a:r>
            <a:r>
              <a:rPr lang="en-US" sz="2800" b="1" strike="noStrike" spc="-1" dirty="0">
                <a:solidFill>
                  <a:srgbClr val="F8CBAD"/>
                </a:solidFill>
                <a:latin typeface="Calibri"/>
                <a:ea typeface="Times New Roman"/>
              </a:rPr>
              <a:t>Where do Londoners  put it?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buClr>
                <a:srgbClr val="F8CBAD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8CBAD"/>
                </a:solidFill>
                <a:latin typeface="Calibri"/>
                <a:ea typeface="Times New Roman"/>
              </a:rPr>
              <a:t>a. At Trafalgar Square  b. </a:t>
            </a:r>
            <a:r>
              <a:rPr lang="en-US" sz="2800" b="0" strike="noStrike" spc="-1" dirty="0" err="1">
                <a:solidFill>
                  <a:srgbClr val="F8CBAD"/>
                </a:solidFill>
                <a:latin typeface="Calibri"/>
                <a:ea typeface="Times New Roman"/>
              </a:rPr>
              <a:t>Picadilly</a:t>
            </a:r>
            <a:r>
              <a:rPr lang="en-US" sz="2800" b="0" strike="noStrike" spc="-1" dirty="0">
                <a:solidFill>
                  <a:srgbClr val="F8CBAD"/>
                </a:solidFill>
                <a:latin typeface="Calibri"/>
                <a:ea typeface="Times New Roman"/>
              </a:rPr>
              <a:t> Circus   c. The Tower of London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buClr>
                <a:srgbClr val="F8CBAD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FFFF00"/>
                </a:solidFill>
                <a:latin typeface="Calibri"/>
                <a:ea typeface="Times New Roman"/>
              </a:rPr>
              <a:t> At Trafalgar Square</a:t>
            </a:r>
            <a:endParaRPr lang="ru-RU" sz="2800" b="0" strike="noStrike" spc="-1" dirty="0">
              <a:solidFill>
                <a:srgbClr val="FFFF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2" dur="5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7" dur="5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2" dur="500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7" dur="500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2" dur="500"/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Рисунок 7"/>
          <p:cNvPicPr/>
          <p:nvPr/>
        </p:nvPicPr>
        <p:blipFill>
          <a:blip r:embed="rId2"/>
          <a:stretch/>
        </p:blipFill>
        <p:spPr>
          <a:xfrm>
            <a:off x="-456728" y="0"/>
            <a:ext cx="12191760" cy="8762760"/>
          </a:xfrm>
          <a:prstGeom prst="rect">
            <a:avLst/>
          </a:prstGeom>
          <a:ln w="0">
            <a:noFill/>
          </a:ln>
        </p:spPr>
      </p:pic>
      <p:sp>
        <p:nvSpPr>
          <p:cNvPr id="191" name="PlaceHolder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6000" b="1" spc="-1" dirty="0" smtClean="0">
                <a:solidFill>
                  <a:srgbClr val="FFFF00"/>
                </a:solidFill>
                <a:latin typeface="Calibri Light"/>
              </a:rPr>
              <a:t>                  </a:t>
            </a:r>
            <a:r>
              <a:rPr lang="en-US" sz="6000" b="1" spc="-1" dirty="0" smtClean="0">
                <a:solidFill>
                  <a:srgbClr val="FFFF00"/>
                </a:solidFill>
                <a:latin typeface="Calibri Light"/>
              </a:rPr>
              <a:t>Music </a:t>
            </a:r>
            <a:r>
              <a:rPr lang="en-US" sz="6000" b="1" spc="-1" dirty="0">
                <a:solidFill>
                  <a:srgbClr val="FFFF00"/>
                </a:solidFill>
                <a:latin typeface="Calibri Light"/>
              </a:rPr>
              <a:t>Break</a:t>
            </a:r>
            <a:endParaRPr lang="ru-RU" sz="6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r>
              <a:rPr lang="en-US" sz="2800" dirty="0" smtClean="0"/>
              <a:t>                                   </a:t>
            </a:r>
            <a:endParaRPr lang="ru-RU" sz="6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6" name="Picture 2" descr="C:\Users\79104\Desktop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359312"/>
            <a:ext cx="6480720" cy="29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A67E37-577B-7247-9300-822E60A5D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9BD3AE80-C9EF-0C4D-B90C-97DEE121CA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" y="-96017"/>
            <a:ext cx="12355032" cy="7177302"/>
          </a:xfrm>
          <a:prstGeom prst="rect">
            <a:avLst/>
          </a:prstGeom>
        </p:spPr>
      </p:pic>
      <p:pic>
        <p:nvPicPr>
          <p:cNvPr id="6" name="deti-online.com_-_jingle-bells.mp3">
            <a:hlinkClick r:id="" action="ppaction://media"/>
            <a:extLst>
              <a:ext uri="{FF2B5EF4-FFF2-40B4-BE49-F238E27FC236}">
                <a16:creationId xmlns="" xmlns:a16="http://schemas.microsoft.com/office/drawing/2014/main" id="{A9FE3F68-1B39-F44B-A6CE-36103C15A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960" y="191389"/>
            <a:ext cx="2665819" cy="2665819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CAACD222-37E0-1940-BFA1-276793FC9A68}"/>
              </a:ext>
            </a:extLst>
          </p:cNvPr>
          <p:cNvSpPr/>
          <p:nvPr/>
        </p:nvSpPr>
        <p:spPr>
          <a:xfrm>
            <a:off x="4167964" y="191385"/>
            <a:ext cx="4401879" cy="60830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CDFF129-8ECE-E547-9171-E935C151CA8A}"/>
              </a:ext>
            </a:extLst>
          </p:cNvPr>
          <p:cNvSpPr txBox="1"/>
          <p:nvPr/>
        </p:nvSpPr>
        <p:spPr>
          <a:xfrm>
            <a:off x="4549849" y="365125"/>
            <a:ext cx="48697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Dashing through the </a:t>
            </a:r>
            <a:r>
              <a:rPr lang="en-US" sz="2400" dirty="0" smtClean="0">
                <a:solidFill>
                  <a:srgbClr val="0070C0"/>
                </a:solidFill>
              </a:rPr>
              <a:t>…..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In </a:t>
            </a:r>
            <a:r>
              <a:rPr lang="en-US" sz="2400" dirty="0">
                <a:solidFill>
                  <a:srgbClr val="0070C0"/>
                </a:solidFill>
              </a:rPr>
              <a:t>a one-horse </a:t>
            </a:r>
            <a:r>
              <a:rPr lang="en-US" sz="2400" dirty="0" smtClean="0">
                <a:solidFill>
                  <a:srgbClr val="0070C0"/>
                </a:solidFill>
              </a:rPr>
              <a:t>open</a:t>
            </a:r>
            <a:r>
              <a:rPr lang="en-US" dirty="0">
                <a:solidFill>
                  <a:srgbClr val="0070C0"/>
                </a:solidFill>
              </a:rPr>
              <a:t>…..</a:t>
            </a:r>
            <a:r>
              <a:rPr lang="en-US" sz="2400" dirty="0" smtClean="0">
                <a:solidFill>
                  <a:srgbClr val="0070C0"/>
                </a:solidFill>
              </a:rPr>
              <a:t>,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Over the fields we go,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………..all </a:t>
            </a:r>
            <a:r>
              <a:rPr lang="en-US" sz="2400" dirty="0">
                <a:solidFill>
                  <a:srgbClr val="0070C0"/>
                </a:solidFill>
              </a:rPr>
              <a:t>the way;</a:t>
            </a:r>
          </a:p>
          <a:p>
            <a:r>
              <a:rPr lang="en-US" sz="2400" dirty="0">
                <a:solidFill>
                  <a:srgbClr val="0070C0"/>
                </a:solidFill>
              </a:rPr>
              <a:t>The bells on </a:t>
            </a:r>
            <a:r>
              <a:rPr lang="en-US" sz="2400" dirty="0" smtClean="0">
                <a:solidFill>
                  <a:srgbClr val="0070C0"/>
                </a:solidFill>
              </a:rPr>
              <a:t>bob-tail…..,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They make our spirits bright,</a:t>
            </a:r>
          </a:p>
          <a:p>
            <a:r>
              <a:rPr lang="en-US" sz="2400" dirty="0">
                <a:solidFill>
                  <a:srgbClr val="0070C0"/>
                </a:solidFill>
              </a:rPr>
              <a:t>What fun it is to ride and </a:t>
            </a:r>
            <a:r>
              <a:rPr lang="en-US" sz="2400" dirty="0" smtClean="0">
                <a:solidFill>
                  <a:srgbClr val="0070C0"/>
                </a:solidFill>
              </a:rPr>
              <a:t>……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A </a:t>
            </a:r>
            <a:r>
              <a:rPr lang="en-US" sz="2400" dirty="0">
                <a:solidFill>
                  <a:srgbClr val="0070C0"/>
                </a:solidFill>
              </a:rPr>
              <a:t>sleighing song tonight, O</a:t>
            </a:r>
          </a:p>
          <a:p>
            <a:r>
              <a:rPr lang="en-US" sz="2400" dirty="0">
                <a:solidFill>
                  <a:srgbClr val="0070C0"/>
                </a:solidFill>
              </a:rPr>
              <a:t> </a:t>
            </a:r>
          </a:p>
          <a:p>
            <a:r>
              <a:rPr lang="en-US" sz="2400" dirty="0">
                <a:solidFill>
                  <a:srgbClr val="0070C0"/>
                </a:solidFill>
              </a:rPr>
              <a:t>Jingle bells, jingle bells,</a:t>
            </a:r>
          </a:p>
          <a:p>
            <a:r>
              <a:rPr lang="en-US" sz="2400" dirty="0">
                <a:solidFill>
                  <a:srgbClr val="0070C0"/>
                </a:solidFill>
              </a:rPr>
              <a:t>Jingle all the way!</a:t>
            </a:r>
          </a:p>
          <a:p>
            <a:r>
              <a:rPr lang="en-US" sz="2400" dirty="0">
                <a:solidFill>
                  <a:srgbClr val="0070C0"/>
                </a:solidFill>
              </a:rPr>
              <a:t>O what fun it is to ride</a:t>
            </a:r>
          </a:p>
          <a:p>
            <a:r>
              <a:rPr lang="en-US" sz="2400" dirty="0">
                <a:solidFill>
                  <a:srgbClr val="0070C0"/>
                </a:solidFill>
              </a:rPr>
              <a:t>In a one-horse open sleigh</a:t>
            </a:r>
          </a:p>
          <a:p>
            <a:r>
              <a:rPr lang="en-US" sz="2400" dirty="0">
                <a:solidFill>
                  <a:srgbClr val="0070C0"/>
                </a:solidFill>
              </a:rPr>
              <a:t>Jingle bells, jingle bells,</a:t>
            </a:r>
          </a:p>
          <a:p>
            <a:r>
              <a:rPr lang="en-US" sz="2400" dirty="0">
                <a:solidFill>
                  <a:srgbClr val="0070C0"/>
                </a:solidFill>
              </a:rPr>
              <a:t>Jingle all the way!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4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A67E37-577B-7247-9300-822E60A5D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9BD3AE80-C9EF-0C4D-B90C-97DEE121CA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" y="-96017"/>
            <a:ext cx="12355032" cy="7177302"/>
          </a:xfrm>
          <a:prstGeom prst="rect">
            <a:avLst/>
          </a:prstGeom>
        </p:spPr>
      </p:pic>
      <p:pic>
        <p:nvPicPr>
          <p:cNvPr id="6" name="deti-online.com_-_jingle-bells.mp3">
            <a:hlinkClick r:id="" action="ppaction://media"/>
            <a:extLst>
              <a:ext uri="{FF2B5EF4-FFF2-40B4-BE49-F238E27FC236}">
                <a16:creationId xmlns="" xmlns:a16="http://schemas.microsoft.com/office/drawing/2014/main" id="{A9FE3F68-1B39-F44B-A6CE-36103C15A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960" y="191389"/>
            <a:ext cx="2665819" cy="2665819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CAACD222-37E0-1940-BFA1-276793FC9A68}"/>
              </a:ext>
            </a:extLst>
          </p:cNvPr>
          <p:cNvSpPr/>
          <p:nvPr/>
        </p:nvSpPr>
        <p:spPr>
          <a:xfrm>
            <a:off x="4167964" y="191385"/>
            <a:ext cx="4401879" cy="60830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CDFF129-8ECE-E547-9171-E935C151CA8A}"/>
              </a:ext>
            </a:extLst>
          </p:cNvPr>
          <p:cNvSpPr txBox="1"/>
          <p:nvPr/>
        </p:nvSpPr>
        <p:spPr>
          <a:xfrm>
            <a:off x="4549849" y="365127"/>
            <a:ext cx="48697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Dashing through </a:t>
            </a:r>
            <a:r>
              <a:rPr lang="en-US" sz="2400" dirty="0" smtClean="0">
                <a:solidFill>
                  <a:srgbClr val="7030A0"/>
                </a:solidFill>
              </a:rPr>
              <a:t>the snow</a:t>
            </a:r>
          </a:p>
          <a:p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 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 one-horse 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open </a:t>
            </a:r>
            <a:r>
              <a:rPr lang="en-US" sz="2400" dirty="0" smtClean="0">
                <a:solidFill>
                  <a:srgbClr val="7030A0"/>
                </a:solidFill>
              </a:rPr>
              <a:t>sleigh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,</a:t>
            </a: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Over the fields we go,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Laughing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all 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way;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bells on 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bob-tail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ring,</a:t>
            </a:r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They make our spirits bright,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What fun it is to ride 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and </a:t>
            </a:r>
            <a:r>
              <a:rPr lang="en-US" sz="2400" dirty="0" smtClean="0">
                <a:solidFill>
                  <a:srgbClr val="7030A0"/>
                </a:solidFill>
              </a:rPr>
              <a:t>sing</a:t>
            </a:r>
          </a:p>
          <a:p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 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sleighing song tonight, O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Jingle bells, jingle bells,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Jingle all the way!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 what fun it is to ride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 a one-horse open sleigh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Jingle bells, jingle bells,</a:t>
            </a:r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Jingle all the way!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07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Рисунок 4"/>
          <p:cNvPicPr/>
          <p:nvPr/>
        </p:nvPicPr>
        <p:blipFill>
          <a:blip r:embed="rId2"/>
          <a:stretch/>
        </p:blipFill>
        <p:spPr>
          <a:xfrm>
            <a:off x="0" y="-113040"/>
            <a:ext cx="12191760" cy="10447560"/>
          </a:xfrm>
          <a:prstGeom prst="rect">
            <a:avLst/>
          </a:prstGeom>
          <a:ln w="0">
            <a:noFill/>
          </a:ln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1E79824E-8E17-BA4B-9960-B4EABCF1BB5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12800" y="1998133"/>
            <a:ext cx="4978400" cy="331893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2800" i="1" dirty="0"/>
              <a:t>Last Christmas, I gave you my  </a:t>
            </a:r>
          </a:p>
          <a:p>
            <a:r>
              <a:rPr lang="en-US" sz="2800" i="1" dirty="0" smtClean="0"/>
              <a:t>_____</a:t>
            </a:r>
            <a:r>
              <a:rPr lang="en-US" sz="2800" i="1" dirty="0"/>
              <a:t/>
            </a:r>
            <a:br>
              <a:rPr lang="en-US" sz="2800" i="1" dirty="0"/>
            </a:br>
            <a:r>
              <a:rPr lang="en-US" sz="2800" i="1" dirty="0"/>
              <a:t>But the very next day, you gave it away</a:t>
            </a:r>
            <a:br>
              <a:rPr lang="en-US" sz="2800" i="1" dirty="0"/>
            </a:br>
            <a:r>
              <a:rPr lang="en-US" sz="2800" i="1" dirty="0"/>
              <a:t>This year, to save me from </a:t>
            </a:r>
            <a:r>
              <a:rPr lang="en-US" sz="2800" i="1" dirty="0" smtClean="0"/>
              <a:t>__________</a:t>
            </a:r>
          </a:p>
          <a:p>
            <a:r>
              <a:rPr lang="en-US" sz="2800" i="1" dirty="0" smtClean="0"/>
              <a:t>I’ll </a:t>
            </a:r>
            <a:r>
              <a:rPr lang="en-US" sz="2800" i="1" dirty="0"/>
              <a:t>give it to </a:t>
            </a:r>
            <a:r>
              <a:rPr lang="en-US" sz="2800" i="1" dirty="0" smtClean="0"/>
              <a:t>someone_________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 smtClean="0">
                <a:solidFill>
                  <a:schemeClr val="accent2"/>
                </a:solidFill>
              </a:rPr>
              <a:t>Last </a:t>
            </a:r>
            <a:r>
              <a:rPr lang="en-GB" sz="4000" b="1" dirty="0" err="1" smtClean="0">
                <a:solidFill>
                  <a:schemeClr val="accent2"/>
                </a:solidFill>
              </a:rPr>
              <a:t>christmas</a:t>
            </a:r>
            <a:endParaRPr lang="ru-RU" sz="4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7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 </a:t>
            </a:r>
            <a:r>
              <a:rPr lang="en-US" sz="2400" i="1" dirty="0"/>
              <a:t>Last Christmas, I gave you my  </a:t>
            </a:r>
            <a:r>
              <a:rPr lang="en-US" sz="2400" i="1" dirty="0" smtClean="0"/>
              <a:t>heart</a:t>
            </a:r>
            <a:r>
              <a:rPr lang="en-US" sz="2400" i="1" dirty="0"/>
              <a:t/>
            </a:r>
            <a:br>
              <a:rPr lang="en-US" sz="2400" i="1" dirty="0"/>
            </a:br>
            <a:r>
              <a:rPr lang="en-US" sz="2400" i="1" dirty="0"/>
              <a:t>But the very next day, you gave it away</a:t>
            </a:r>
            <a:br>
              <a:rPr lang="en-US" sz="2400" i="1" dirty="0"/>
            </a:br>
            <a:r>
              <a:rPr lang="en-US" sz="2400" i="1" dirty="0"/>
              <a:t>This year, to save me from </a:t>
            </a:r>
            <a:r>
              <a:rPr lang="en-US" sz="2400" i="1" dirty="0" smtClean="0"/>
              <a:t>tears</a:t>
            </a:r>
          </a:p>
          <a:p>
            <a:r>
              <a:rPr lang="en-US" sz="2400" i="1" dirty="0" smtClean="0"/>
              <a:t>I’ll </a:t>
            </a:r>
            <a:r>
              <a:rPr lang="en-US" sz="2400" i="1" dirty="0"/>
              <a:t>give it to </a:t>
            </a:r>
            <a:r>
              <a:rPr lang="en-US" sz="2400" i="1" dirty="0" err="1" smtClean="0"/>
              <a:t>someonespecial</a:t>
            </a:r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DBD2AC-D78D-1246-8225-B1418AAA0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11" y="260648"/>
            <a:ext cx="10566400" cy="1143000"/>
          </a:xfrm>
        </p:spPr>
        <p:txBody>
          <a:bodyPr/>
          <a:lstStyle/>
          <a:p>
            <a:r>
              <a:rPr lang="en-GB" sz="4800" dirty="0" smtClean="0">
                <a:solidFill>
                  <a:srgbClr val="7030A0"/>
                </a:solidFill>
              </a:rPr>
              <a:t/>
            </a:r>
            <a:br>
              <a:rPr lang="en-GB" sz="4800" dirty="0" smtClean="0">
                <a:solidFill>
                  <a:srgbClr val="7030A0"/>
                </a:solidFill>
              </a:rPr>
            </a:br>
            <a:r>
              <a:rPr lang="en-GB" sz="4000" dirty="0" smtClean="0">
                <a:solidFill>
                  <a:schemeClr val="accent2"/>
                </a:solidFill>
              </a:rPr>
              <a:t>Last Christmas</a:t>
            </a:r>
            <a:endParaRPr lang="ru-RU" sz="4000" dirty="0">
              <a:solidFill>
                <a:schemeClr val="accent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E79824E-8E17-BA4B-9960-B4EABCF1B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628800"/>
            <a:ext cx="5955867" cy="3970578"/>
          </a:xfrm>
          <a:prstGeom prst="rect">
            <a:avLst/>
          </a:prstGeom>
        </p:spPr>
      </p:pic>
      <p:pic>
        <p:nvPicPr>
          <p:cNvPr id="6" name="deti-online.com_-_last-christmas.mp3">
            <a:hlinkClick r:id="" action="ppaction://media"/>
            <a:extLst>
              <a:ext uri="{FF2B5EF4-FFF2-40B4-BE49-F238E27FC236}">
                <a16:creationId xmlns="" xmlns:a16="http://schemas.microsoft.com/office/drawing/2014/main" id="{9BEEFEF7-554D-C942-8EFB-CE5BCF781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8113" y="4950010"/>
            <a:ext cx="1692387" cy="16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6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Рисунок 18"/>
          <p:cNvPicPr/>
          <p:nvPr/>
        </p:nvPicPr>
        <p:blipFill>
          <a:blip r:embed="rId2"/>
          <a:stretch/>
        </p:blipFill>
        <p:spPr>
          <a:xfrm>
            <a:off x="0" y="0"/>
            <a:ext cx="12191760" cy="8762760"/>
          </a:xfrm>
          <a:prstGeom prst="rect">
            <a:avLst/>
          </a:prstGeom>
          <a:ln w="0">
            <a:noFill/>
          </a:ln>
        </p:spPr>
      </p:pic>
      <p:sp>
        <p:nvSpPr>
          <p:cNvPr id="212" name="PlaceHolder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  <a:buNone/>
            </a:pPr>
            <a:r>
              <a:rPr lang="en-GB" sz="4400" b="1" spc="-1" dirty="0" smtClean="0">
                <a:solidFill>
                  <a:srgbClr val="FFFF00"/>
                </a:solidFill>
                <a:latin typeface="Calibri Light"/>
              </a:rPr>
              <a:t>tour2</a:t>
            </a:r>
            <a:r>
              <a:rPr lang="ru-RU" sz="2800" b="1" strike="noStrike" spc="-1" dirty="0" smtClean="0">
                <a:solidFill>
                  <a:srgbClr val="FFFF00"/>
                </a:solidFill>
                <a:latin typeface="Calibri Light"/>
              </a:rPr>
              <a:t/>
            </a:r>
            <a:br>
              <a:rPr lang="ru-RU" sz="2800" b="1" strike="noStrike" spc="-1" dirty="0" smtClean="0">
                <a:solidFill>
                  <a:srgbClr val="FFFF00"/>
                </a:solidFill>
                <a:latin typeface="Calibri Light"/>
              </a:rPr>
            </a:br>
            <a:r>
              <a:rPr lang="ru-RU" sz="2800" b="1" spc="-1" dirty="0">
                <a:solidFill>
                  <a:srgbClr val="FFFF00"/>
                </a:solidFill>
                <a:latin typeface="Calibri Light"/>
              </a:rPr>
              <a:t/>
            </a:r>
            <a:br>
              <a:rPr lang="ru-RU" sz="2800" b="1" spc="-1" dirty="0">
                <a:solidFill>
                  <a:srgbClr val="FFFF00"/>
                </a:solidFill>
                <a:latin typeface="Calibri Light"/>
              </a:rPr>
            </a:br>
            <a:r>
              <a:rPr lang="en-US" sz="2800" b="1" strike="noStrike" spc="-1" dirty="0" smtClean="0">
                <a:solidFill>
                  <a:srgbClr val="FFFF00"/>
                </a:solidFill>
                <a:latin typeface="Calibri Light"/>
              </a:rPr>
              <a:t>Match </a:t>
            </a:r>
            <a:r>
              <a:rPr lang="en-US" sz="2800" b="1" strike="noStrike" spc="-1" dirty="0">
                <a:solidFill>
                  <a:srgbClr val="FFFF00"/>
                </a:solidFill>
                <a:latin typeface="Calibri Light"/>
              </a:rPr>
              <a:t>two parts.</a:t>
            </a:r>
            <a:endParaRPr lang="ru-R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idx="4294967295"/>
          </p:nvPr>
        </p:nvSpPr>
        <p:spPr>
          <a:xfrm>
            <a:off x="0" y="1852613"/>
            <a:ext cx="10515600" cy="435133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C9C9C9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C9C9C9"/>
                </a:solidFill>
                <a:latin typeface="Calibri"/>
              </a:rPr>
              <a:t>As mad as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C9C9C9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C9C9C9"/>
                </a:solidFill>
                <a:latin typeface="Calibri"/>
              </a:rPr>
              <a:t>As merry as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C9C9C9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C9C9C9"/>
                </a:solidFill>
                <a:latin typeface="Calibri"/>
              </a:rPr>
              <a:t>As old as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C9C9C9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C9C9C9"/>
                </a:solidFill>
                <a:latin typeface="Calibri"/>
              </a:rPr>
              <a:t>As pale as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C9C9C9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C9C9C9"/>
                </a:solidFill>
                <a:latin typeface="Calibri"/>
              </a:rPr>
              <a:t>As quiet as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C9C9C9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C9C9C9"/>
                </a:solidFill>
                <a:latin typeface="Calibri"/>
              </a:rPr>
              <a:t>As snug as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TextBox 3"/>
          <p:cNvSpPr/>
          <p:nvPr/>
        </p:nvSpPr>
        <p:spPr>
          <a:xfrm>
            <a:off x="5504040" y="1965960"/>
            <a:ext cx="2529720" cy="2676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C9C9C9"/>
                </a:solidFill>
                <a:latin typeface="Comic Sans MS"/>
              </a:rPr>
              <a:t>The hills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C9C9C9"/>
                </a:solidFill>
                <a:latin typeface="Comic Sans MS"/>
              </a:rPr>
              <a:t>A March hare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C9C9C9"/>
                </a:solidFill>
                <a:latin typeface="Comic Sans MS"/>
              </a:rPr>
              <a:t>A mouse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C9C9C9"/>
                </a:solidFill>
                <a:latin typeface="Comic Sans MS"/>
              </a:rPr>
              <a:t>A cricket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C9C9C9"/>
                </a:solidFill>
                <a:latin typeface="Comic Sans MS"/>
              </a:rPr>
              <a:t>A bug in a rug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C9C9C9"/>
                </a:solidFill>
                <a:latin typeface="Comic Sans MS"/>
              </a:rPr>
              <a:t>A ghost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15" name="Прямая со стрелкой 5"/>
          <p:cNvSpPr/>
          <p:nvPr/>
        </p:nvSpPr>
        <p:spPr>
          <a:xfrm>
            <a:off x="2601000" y="2050920"/>
            <a:ext cx="3000240" cy="603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ED7D31"/>
            </a:solidFill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216" name="Прямая со стрелкой 7"/>
          <p:cNvSpPr/>
          <p:nvPr/>
        </p:nvSpPr>
        <p:spPr>
          <a:xfrm>
            <a:off x="2885400" y="2592360"/>
            <a:ext cx="2689560" cy="940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ED7D31"/>
            </a:solidFill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217" name="Прямая со стрелкой 9"/>
          <p:cNvSpPr/>
          <p:nvPr/>
        </p:nvSpPr>
        <p:spPr>
          <a:xfrm flipV="1">
            <a:off x="2445840" y="2213640"/>
            <a:ext cx="3235680" cy="84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ED7D31"/>
            </a:solidFill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218" name="Прямая со стрелкой 12"/>
          <p:cNvSpPr/>
          <p:nvPr/>
        </p:nvSpPr>
        <p:spPr>
          <a:xfrm>
            <a:off x="2576880" y="3664440"/>
            <a:ext cx="3024720" cy="685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ED7D31"/>
            </a:solidFill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219" name="Прямая со стрелкой 14"/>
          <p:cNvSpPr/>
          <p:nvPr/>
        </p:nvSpPr>
        <p:spPr>
          <a:xfrm flipV="1">
            <a:off x="2682000" y="3031200"/>
            <a:ext cx="2999160" cy="1078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ED7D31"/>
            </a:solidFill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220" name="Прямая со стрелкой 16"/>
          <p:cNvSpPr/>
          <p:nvPr/>
        </p:nvSpPr>
        <p:spPr>
          <a:xfrm flipV="1">
            <a:off x="2576880" y="3906720"/>
            <a:ext cx="3024720" cy="73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ED7D31"/>
            </a:solidFill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2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17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2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27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32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Горизонт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</TotalTime>
  <Words>526</Words>
  <Application>Microsoft Office PowerPoint</Application>
  <PresentationFormat>Произвольный</PresentationFormat>
  <Paragraphs>129</Paragraphs>
  <Slides>17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Office Theme</vt:lpstr>
      <vt:lpstr>Office Theme</vt:lpstr>
      <vt:lpstr>Office Theme</vt:lpstr>
      <vt:lpstr>Горизонт</vt:lpstr>
      <vt:lpstr>New Year and Christmas Quiz </vt:lpstr>
      <vt:lpstr>Tour1 </vt:lpstr>
      <vt:lpstr>Презентация PowerPoint</vt:lpstr>
      <vt:lpstr>                  Music Break</vt:lpstr>
      <vt:lpstr>Презентация PowerPoint</vt:lpstr>
      <vt:lpstr>Презентация PowerPoint</vt:lpstr>
      <vt:lpstr>Last christmas</vt:lpstr>
      <vt:lpstr> Last Christmas</vt:lpstr>
      <vt:lpstr>tour2  Match two parts.</vt:lpstr>
      <vt:lpstr>Tour2 .  Finish the phrases.</vt:lpstr>
      <vt:lpstr> Tour2 Match  the phrases.</vt:lpstr>
      <vt:lpstr>                  Music Break</vt:lpstr>
      <vt:lpstr> Fill in the blanks.</vt:lpstr>
      <vt:lpstr>                The interview.                           1 Do you celebrate Xmas in your country?                                            2 Is Xmas a national holiday where you live?                                            3 How do you celebrate it?                                           4 Are school and businesses closed?                                             How long?                                           5 What do you usually eat  at Xmas?                                               Who cooks it?  </vt:lpstr>
      <vt:lpstr>The interview. </vt:lpstr>
      <vt:lpstr>Презентация PowerPoint</vt:lpstr>
      <vt:lpstr>        Merry Christmas and a Happy New year!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Year’s Quiz</dc:title>
  <dc:creator>Елена Викторовна Соколова</dc:creator>
  <cp:lastModifiedBy>Елена Викторовна Соколова</cp:lastModifiedBy>
  <cp:revision>22</cp:revision>
  <dcterms:created xsi:type="dcterms:W3CDTF">2025-12-05T19:06:19Z</dcterms:created>
  <dcterms:modified xsi:type="dcterms:W3CDTF">2025-12-07T19:11:33Z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6</vt:i4>
  </property>
  <property fmtid="{D5CDD505-2E9C-101B-9397-08002B2CF9AE}" pid="3" name="PresentationFormat">
    <vt:lpwstr>Произвольный</vt:lpwstr>
  </property>
  <property fmtid="{D5CDD505-2E9C-101B-9397-08002B2CF9AE}" pid="4" name="Slides">
    <vt:i4>20</vt:i4>
  </property>
</Properties>
</file>