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1"/>
  </p:notesMasterIdLst>
  <p:sldIdLst>
    <p:sldId id="262" r:id="rId3"/>
    <p:sldId id="372" r:id="rId4"/>
    <p:sldId id="373" r:id="rId5"/>
    <p:sldId id="371" r:id="rId6"/>
    <p:sldId id="374" r:id="rId7"/>
    <p:sldId id="375" r:id="rId8"/>
    <p:sldId id="377" r:id="rId9"/>
    <p:sldId id="30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00"/>
    <a:srgbClr val="BF1783"/>
    <a:srgbClr val="FFD243"/>
    <a:srgbClr val="33CCFF"/>
    <a:srgbClr val="99FFCC"/>
    <a:srgbClr val="CC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45485-43CF-4C20-B05E-E2B0AECAC560}" type="datetimeFigureOut">
              <a:rPr lang="ru-RU" smtClean="0"/>
              <a:t>26.11.2025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79898-72D5-4DC5-93FA-D076C614302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D779898-72D5-4DC5-93FA-D076C6143022}" type="slidenum">
              <a:rPr lang="ru-RU" smtClean="0"/>
              <a:t>1</a:t>
            </a:fld>
            <a:endParaRPr lang="ru-RU"/>
          </a:p>
        </p:txBody>
      </p:sp>
    </p:spTree>
    <p:extLst>
      <p:ext uri="{BB962C8B-B14F-4D97-AF65-F5344CB8AC3E}">
        <p14:creationId xmlns:p14="http://schemas.microsoft.com/office/powerpoint/2010/main" val="1661648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ru-RU"/>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1748A866-9AFC-470E-A96B-9962D1B0FBB3}" type="datetimeFigureOut">
              <a:rPr lang="ru-RU" smtClean="0"/>
              <a:t>26.11.2025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79268DEE-70BF-48E6-9FC1-873A8E5F9AB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748A866-9AFC-470E-A96B-9962D1B0FBB3}" type="datetimeFigureOut">
              <a:rPr lang="ru-RU" smtClean="0"/>
              <a:t>26.11.2025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1748A866-9AFC-470E-A96B-9962D1B0FBB3}" type="datetimeFigureOut">
              <a:rPr lang="ru-RU" smtClean="0"/>
              <a:t>26.11.2025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lstStyle>
          <a:p>
            <a:fld id="{79268DEE-70BF-48E6-9FC1-873A8E5F9AB5}"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p>
            <a:fld id="{1748A866-9AFC-470E-A96B-9962D1B0FBB3}" type="datetimeFigureOut">
              <a:rPr lang="ru-RU" smtClean="0"/>
              <a:t>26.11.2025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79268DEE-70BF-48E6-9FC1-873A8E5F9AB5}" type="slidenum">
              <a:rPr lang="ru-RU" smtClean="0"/>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748A866-9AFC-470E-A96B-9962D1B0FBB3}" type="datetimeFigureOut">
              <a:rPr lang="ru-RU" smtClean="0"/>
              <a:t>26.11.2025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p>
            <a:fld id="{1748A866-9AFC-470E-A96B-9962D1B0FBB3}" type="datetimeFigureOut">
              <a:rPr lang="ru-RU" smtClean="0"/>
              <a:t>26.11.2025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79268DEE-70BF-48E6-9FC1-873A8E5F9AB5}" type="slidenum">
              <a:rPr lang="ru-RU" smtClean="0"/>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748A866-9AFC-470E-A96B-9962D1B0FBB3}" type="datetimeFigureOut">
              <a:rPr lang="ru-RU" smtClean="0"/>
              <a:t>26.11.2025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p>
            <a:fld id="{79268DEE-70BF-48E6-9FC1-873A8E5F9AB5}" type="slidenum">
              <a:rPr lang="ru-RU" smtClean="0"/>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748A866-9AFC-470E-A96B-9962D1B0FBB3}" type="datetimeFigureOut">
              <a:rPr lang="ru-RU" smtClean="0"/>
              <a:t>26.11.2025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p>
            <a:fld id="{79268DEE-70BF-48E6-9FC1-873A8E5F9AB5}"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748A866-9AFC-470E-A96B-9962D1B0FBB3}" type="datetimeFigureOut">
              <a:rPr lang="ru-RU" smtClean="0"/>
              <a:t>26.11.2025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268DEE-70BF-48E6-9FC1-873A8E5F9AB5}" type="slidenum">
              <a:rPr lang="ru-RU" smtClean="0"/>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48A866-9AFC-470E-A96B-9962D1B0FBB3}" type="datetimeFigureOut">
              <a:rPr lang="ru-RU" smtClean="0"/>
              <a:t>26.11.2025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lstStyle>
          <a:p>
            <a:r>
              <a:rPr kumimoji="0" lang="ru-RU"/>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735">
              <a:defRPr sz="3200"/>
            </a:lvl1pPr>
            <a:lvl2pPr marL="594360">
              <a:defRPr sz="2800"/>
            </a:lvl2pPr>
            <a:lvl3pPr marL="822960">
              <a:defRPr sz="2400"/>
            </a:lvl3pPr>
            <a:lvl4pPr marL="1051560">
              <a:defRPr sz="2000"/>
            </a:lvl4pPr>
            <a:lvl5pPr marL="1261745">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p>
            <a:fld id="{1748A866-9AFC-470E-A96B-9962D1B0FBB3}" type="datetimeFigureOut">
              <a:rPr lang="ru-RU" smtClean="0"/>
              <a:t>26.11.2025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79268DEE-70BF-48E6-9FC1-873A8E5F9AB5}" type="slidenum">
              <a:rPr lang="ru-RU" smtClean="0"/>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748A866-9AFC-470E-A96B-9962D1B0FBB3}" type="datetimeFigureOut">
              <a:rPr lang="ru-RU" smtClean="0"/>
              <a:t>26.11.2025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lstStyle>
          <a:p>
            <a:r>
              <a:rPr kumimoji="0" lang="ru-RU"/>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p>
            <a:fld id="{1748A866-9AFC-470E-A96B-9962D1B0FBB3}" type="datetimeFigureOut">
              <a:rPr lang="ru-RU" smtClean="0"/>
              <a:t>26.11.2025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79268DEE-70BF-48E6-9FC1-873A8E5F9AB5}" type="slidenum">
              <a:rPr lang="ru-RU" smtClean="0"/>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748A866-9AFC-470E-A96B-9962D1B0FBB3}" type="datetimeFigureOut">
              <a:rPr lang="ru-RU" smtClean="0"/>
              <a:t>26.11.2025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748A866-9AFC-470E-A96B-9962D1B0FBB3}" type="datetimeFigureOut">
              <a:rPr lang="ru-RU" smtClean="0"/>
              <a:t>26.11.2025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lstStyle>
          <a:p>
            <a:r>
              <a:rPr kumimoji="0" lang="ru-RU"/>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1748A866-9AFC-470E-A96B-9962D1B0FBB3}" type="datetimeFigureOut">
              <a:rPr lang="ru-RU" smtClean="0"/>
              <a:t>26.11.2025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79268DEE-70BF-48E6-9FC1-873A8E5F9AB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748A866-9AFC-470E-A96B-9962D1B0FBB3}" type="datetimeFigureOut">
              <a:rPr lang="ru-RU" smtClean="0"/>
              <a:t>26.11.2025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748A866-9AFC-470E-A96B-9962D1B0FBB3}" type="datetimeFigureOut">
              <a:rPr lang="ru-RU" smtClean="0"/>
              <a:t>26.11.2025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748A866-9AFC-470E-A96B-9962D1B0FBB3}" type="datetimeFigureOut">
              <a:rPr lang="ru-RU" smtClean="0"/>
              <a:t>26.11.2025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lstStyle>
          <a:p>
            <a:fld id="{1748A866-9AFC-470E-A96B-9962D1B0FBB3}" type="datetimeFigureOut">
              <a:rPr lang="ru-RU" smtClean="0"/>
              <a:t>26.11.2025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lstStyle>
          <a:p>
            <a:endParaRPr lang="ru-RU"/>
          </a:p>
        </p:txBody>
      </p:sp>
      <p:sp>
        <p:nvSpPr>
          <p:cNvPr id="4" name="Номер слайда 3"/>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ru-RU"/>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748A866-9AFC-470E-A96B-9962D1B0FBB3}" type="datetimeFigureOut">
              <a:rPr lang="ru-RU" smtClean="0"/>
              <a:t>26.11.2025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268DEE-70BF-48E6-9FC1-873A8E5F9AB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ru-RU"/>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defRPr/>
            </a:pPr>
            <a:r>
              <a:rPr kumimoji="0" lang="ru-RU"/>
              <a:t>Образец текста</a:t>
            </a:r>
          </a:p>
        </p:txBody>
      </p:sp>
      <p:sp>
        <p:nvSpPr>
          <p:cNvPr id="5" name="Дата 4"/>
          <p:cNvSpPr>
            <a:spLocks noGrp="1"/>
          </p:cNvSpPr>
          <p:nvPr>
            <p:ph type="dt" sz="half" idx="10"/>
          </p:nvPr>
        </p:nvSpPr>
        <p:spPr/>
        <p:txBody>
          <a:bodyPr/>
          <a:lstStyle/>
          <a:p>
            <a:fld id="{1748A866-9AFC-470E-A96B-9962D1B0FBB3}" type="datetimeFigureOut">
              <a:rPr lang="ru-RU" smtClean="0"/>
              <a:t>26.11.2025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268DEE-70BF-48E6-9FC1-873A8E5F9AB5}"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ru-RU"/>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1748A866-9AFC-470E-A96B-9962D1B0FBB3}" type="datetimeFigureOut">
              <a:rPr lang="ru-RU" smtClean="0"/>
              <a:t>26.11.2025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79268DEE-70BF-48E6-9FC1-873A8E5F9AB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panose="05020102010507070707"/>
        <a:buChar char=""/>
        <a:defRPr kumimoji="0" sz="2600" kern="1200" baseline="0">
          <a:solidFill>
            <a:schemeClr val="tx1"/>
          </a:solidFill>
          <a:latin typeface="+mn-lt"/>
          <a:ea typeface="+mn-ea"/>
          <a:cs typeface="+mn-cs"/>
        </a:defRPr>
      </a:lvl1pPr>
      <a:lvl2pPr marL="521335" indent="-228600" algn="l" rtl="0" eaLnBrk="1" latinLnBrk="0" hangingPunct="1">
        <a:spcBef>
          <a:spcPts val="500"/>
        </a:spcBef>
        <a:buClr>
          <a:schemeClr val="accent4"/>
        </a:buClr>
        <a:buSzPct val="80000"/>
        <a:buFont typeface="Wingdings 2" panose="05020102010507070707"/>
        <a:buChar char=""/>
        <a:defRPr kumimoji="0" sz="2300" kern="1200">
          <a:solidFill>
            <a:schemeClr val="tx1">
              <a:tint val="85000"/>
            </a:schemeClr>
          </a:solidFill>
          <a:latin typeface="+mn-lt"/>
          <a:ea typeface="+mn-ea"/>
          <a:cs typeface="+mn-cs"/>
        </a:defRPr>
      </a:lvl2pPr>
      <a:lvl3pPr marL="758825" indent="-228600" algn="l" rtl="0" eaLnBrk="1" latinLnBrk="0" hangingPunct="1">
        <a:spcBef>
          <a:spcPts val="400"/>
        </a:spcBef>
        <a:buClr>
          <a:schemeClr val="accent4"/>
        </a:buClr>
        <a:buSzPct val="60000"/>
        <a:buFont typeface="Wingdings" panose="05000000000000000000"/>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panose="05020102010507070707"/>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panose="05000000000000000000"/>
        <a:buChar char=""/>
        <a:defRPr kumimoji="0" sz="1800" kern="1200">
          <a:solidFill>
            <a:schemeClr val="tx1"/>
          </a:solidFill>
          <a:latin typeface="+mn-lt"/>
          <a:ea typeface="+mn-ea"/>
          <a:cs typeface="+mn-cs"/>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1748A866-9AFC-470E-A96B-9962D1B0FBB3}" type="datetimeFigureOut">
              <a:rPr lang="ru-RU" smtClean="0"/>
              <a:t>26.11.2025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79268DEE-70BF-48E6-9FC1-873A8E5F9AB5}" type="slidenum">
              <a:rPr lang="ru-RU" smtClean="0"/>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610"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panose="05020102010507070707"/>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1770" algn="l" rtl="0" eaLnBrk="1" latinLnBrk="0" hangingPunct="1">
        <a:spcBef>
          <a:spcPts val="400"/>
        </a:spcBef>
        <a:buClr>
          <a:schemeClr val="accent3"/>
        </a:buClr>
        <a:buSzPct val="100000"/>
        <a:buFont typeface="Wingdings 2" panose="05020102010507070707"/>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panose="05020102010507070707"/>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panose="05020102010507070707"/>
        <a:buChar char=""/>
        <a:defRPr kumimoji="0" sz="1900" kern="1200">
          <a:solidFill>
            <a:schemeClr val="tx1"/>
          </a:solidFill>
          <a:latin typeface="+mn-lt"/>
          <a:ea typeface="+mn-ea"/>
          <a:cs typeface="+mn-cs"/>
        </a:defRPr>
      </a:lvl5pPr>
      <a:lvl6pPr marL="1371600" indent="-173990" algn="l" rtl="0" eaLnBrk="1" latinLnBrk="0" hangingPunct="1">
        <a:spcBef>
          <a:spcPts val="400"/>
        </a:spcBef>
        <a:buClr>
          <a:schemeClr val="accent4"/>
        </a:buClr>
        <a:buFont typeface="Wingdings 2" panose="05020102010507070707"/>
        <a:buChar char=""/>
        <a:defRPr kumimoji="0" sz="1800" kern="1200" baseline="0">
          <a:solidFill>
            <a:schemeClr val="tx1"/>
          </a:solidFill>
          <a:latin typeface="+mn-lt"/>
          <a:ea typeface="+mn-ea"/>
          <a:cs typeface="+mn-cs"/>
        </a:defRPr>
      </a:lvl6pPr>
      <a:lvl7pPr marL="155448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7pPr>
      <a:lvl8pPr marL="173736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8pPr>
      <a:lvl9pPr marL="192024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5880" y="0"/>
            <a:ext cx="9079230" cy="6678751"/>
          </a:xfrm>
          <a:prstGeom prst="rect">
            <a:avLst/>
          </a:prstGeom>
          <a:solidFill>
            <a:schemeClr val="bg2"/>
          </a:solidFill>
          <a:ln>
            <a:solidFill>
              <a:schemeClr val="tx2">
                <a:lumMod val="90000"/>
              </a:schemeClr>
            </a:solidFill>
          </a:ln>
        </p:spPr>
        <p:txBody>
          <a:bodyPr wrap="square">
            <a:spAutoFit/>
          </a:bodyPr>
          <a:lstStyle/>
          <a:p>
            <a:r>
              <a:rPr lang="ru-RU" sz="1600" b="1" dirty="0"/>
              <a:t>                                </a:t>
            </a:r>
          </a:p>
          <a:p>
            <a:r>
              <a:rPr lang="ru-RU" sz="1600" b="1" dirty="0"/>
              <a:t>                           </a:t>
            </a:r>
            <a:r>
              <a:rPr lang="en-US" altLang="ru-RU" sz="1600" b="1" dirty="0"/>
              <a:t>                       </a:t>
            </a:r>
            <a:r>
              <a:rPr lang="ru-RU" sz="1600" b="1" dirty="0"/>
              <a:t> </a:t>
            </a:r>
            <a:r>
              <a:rPr lang="en-US" altLang="ru-RU" sz="1600" b="1" dirty="0"/>
              <a:t>         </a:t>
            </a:r>
            <a:r>
              <a:rPr lang="ru-RU" sz="1600" b="1" dirty="0"/>
              <a:t>  МИНИСТЕРСТВО ЗДРАВООХРАНЕНИЯ РД</a:t>
            </a:r>
            <a:endParaRPr lang="ru-RU" sz="1600" dirty="0"/>
          </a:p>
          <a:p>
            <a:r>
              <a:rPr lang="ru-RU" sz="1600" b="1" dirty="0"/>
              <a:t>                </a:t>
            </a:r>
            <a:r>
              <a:rPr lang="en-US" altLang="ru-RU" sz="1600" b="1" dirty="0"/>
              <a:t>                           </a:t>
            </a:r>
            <a:r>
              <a:rPr lang="ru-RU" sz="1600" b="1" dirty="0"/>
              <a:t> ГОСУДАРСТВЕННОЕ БЮДЖЕТНОЕ ПРОФЕССИОНАЛЬНОЕ</a:t>
            </a:r>
            <a:endParaRPr lang="ru-RU" sz="1600" dirty="0"/>
          </a:p>
          <a:p>
            <a:r>
              <a:rPr lang="ru-RU" sz="1600" b="1" dirty="0"/>
              <a:t>            </a:t>
            </a:r>
            <a:r>
              <a:rPr lang="en-US" altLang="ru-RU" sz="1600" b="1" dirty="0"/>
              <a:t>                           </a:t>
            </a:r>
            <a:r>
              <a:rPr lang="ru-RU" sz="1600" b="1" dirty="0"/>
              <a:t> ОБРАЗОВАТЕЛЬНОЕ УЧРЕЖДЕНИЕ РЕСПУБЛИКИ ДАГЕСТАН</a:t>
            </a:r>
            <a:endParaRPr lang="ru-RU" sz="1600" dirty="0"/>
          </a:p>
          <a:p>
            <a:r>
              <a:rPr lang="ru-RU" sz="1600" b="1" dirty="0"/>
              <a:t>                       </a:t>
            </a:r>
            <a:r>
              <a:rPr lang="en-US" altLang="ru-RU" sz="1600" b="1" dirty="0"/>
              <a:t>                         </a:t>
            </a:r>
            <a:r>
              <a:rPr lang="ru-RU" sz="1600" b="1" dirty="0"/>
              <a:t>   «ДЕРБЕНТСКИЙ МЕДИЦИНСКИЙ КОЛЛЕДЖ</a:t>
            </a:r>
            <a:endParaRPr lang="ru-RU" sz="1600" dirty="0"/>
          </a:p>
          <a:p>
            <a:r>
              <a:rPr lang="ru-RU" sz="1600" b="1" dirty="0"/>
              <a:t>                                              </a:t>
            </a:r>
            <a:r>
              <a:rPr lang="en-US" altLang="ru-RU" sz="1600" b="1" dirty="0"/>
              <a:t>                       </a:t>
            </a:r>
            <a:r>
              <a:rPr lang="ru-RU" sz="1600" b="1" dirty="0"/>
              <a:t>    им. Г. А. </a:t>
            </a:r>
            <a:r>
              <a:rPr lang="ru-RU" sz="1600" b="1" dirty="0" err="1"/>
              <a:t>Илизарова</a:t>
            </a:r>
            <a:r>
              <a:rPr lang="ru-RU" sz="1600" b="1" dirty="0"/>
              <a:t>»</a:t>
            </a:r>
            <a:endParaRPr lang="ru-RU" sz="1600" dirty="0"/>
          </a:p>
          <a:p>
            <a:pPr algn="ctr">
              <a:defRPr/>
            </a:pPr>
            <a:endParaRPr lang="ru-RU" sz="3200" b="1" dirty="0">
              <a:ln w="12700">
                <a:solidFill>
                  <a:srgbClr val="CCCCFF"/>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lgn="ctr">
              <a:defRPr/>
            </a:pP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algn="ctr">
              <a:defRPr/>
            </a:pP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algn="ctr">
              <a:defRPr/>
            </a:pP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algn="ctr">
              <a:defRPr/>
            </a:pP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algn="ctr">
              <a:defRPr/>
            </a:pPr>
            <a:r>
              <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            </a:t>
            </a:r>
          </a:p>
          <a:p>
            <a:pPr algn="ctr">
              <a:defRPr/>
            </a:pPr>
            <a:endPar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endParaRPr>
          </a:p>
          <a:p>
            <a:pPr algn="ctr">
              <a:defRPr/>
            </a:pPr>
            <a:r>
              <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                                           Подготовила преподаватель:</a:t>
            </a:r>
            <a:endPar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algn="ctr">
              <a:defRPr/>
            </a:pPr>
            <a:r>
              <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 </a:t>
            </a:r>
            <a:r>
              <a:rPr lang="en-US" alt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                                                </a:t>
            </a:r>
            <a:r>
              <a:rPr lang="ru-RU" altLang="en-US"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        </a:t>
            </a:r>
            <a:r>
              <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 Джафарова </a:t>
            </a:r>
            <a:r>
              <a:rPr lang="ru-RU" sz="2000" dirty="0" err="1">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Саимат</a:t>
            </a:r>
            <a:r>
              <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 </a:t>
            </a:r>
            <a:r>
              <a:rPr lang="ru-RU" sz="2000" dirty="0" err="1">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Назировна</a:t>
            </a:r>
            <a:endPar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algn="ctr">
              <a:defRPr/>
            </a:pPr>
            <a:endPar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algn="ctr">
              <a:defRPr/>
            </a:pPr>
            <a:r>
              <a:rPr lang="en-US" alt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rPr>
              <a:t>                                                  </a:t>
            </a:r>
            <a:endParaRPr lang="ru-RU" alt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endParaRPr>
          </a:p>
          <a:p>
            <a:pPr algn="ctr">
              <a:defRPr/>
            </a:pPr>
            <a:endPar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endParaRPr>
          </a:p>
          <a:p>
            <a:pPr algn="ctr">
              <a:defRPr/>
            </a:pPr>
            <a:endPar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endParaRPr>
          </a:p>
          <a:p>
            <a:pPr algn="ctr">
              <a:defRPr/>
            </a:pPr>
            <a:endParaRPr lang="ru-RU" sz="2000" dirty="0">
              <a:ln w="18415" cmpd="sng">
                <a:solidFill>
                  <a:srgbClr val="FFFFFF"/>
                </a:solidFill>
                <a:prstDash val="solid"/>
              </a:ln>
              <a:solidFill>
                <a:srgbClr val="33CC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sym typeface="+mn-ea"/>
            </a:endParaRPr>
          </a:p>
          <a:p>
            <a:pPr algn="ctr">
              <a:defRPr/>
            </a:pPr>
            <a:endParaRPr lang="ru-RU" sz="2000" dirty="0">
              <a:ln w="19050" cmpd="sng">
                <a:solidFill>
                  <a:srgbClr val="00B050"/>
                </a:solidFill>
                <a:prstDash val="solid"/>
              </a:ln>
              <a:solidFill>
                <a:srgbClr val="33CCFF"/>
              </a:solidFill>
              <a:latin typeface="Times New Roman" panose="02020603050405020304" pitchFamily="18" charset="0"/>
              <a:cs typeface="Times New Roman" panose="02020603050405020304" pitchFamily="18" charset="0"/>
            </a:endParaRPr>
          </a:p>
          <a:p>
            <a:pPr algn="ctr">
              <a:defRPr/>
            </a:pPr>
            <a:endParaRPr lang="ru-RU" sz="2000" dirty="0">
              <a:ln w="19050" cmpd="sng">
                <a:solidFill>
                  <a:srgbClr val="00B050"/>
                </a:solidFill>
                <a:prstDash val="solid"/>
              </a:ln>
              <a:solidFill>
                <a:srgbClr val="33CC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04286" y="2967335"/>
            <a:ext cx="2935419" cy="923330"/>
          </a:xfrm>
          <a:prstGeom prst="rect">
            <a:avLst/>
          </a:prstGeom>
          <a:noFill/>
        </p:spPr>
        <p:txBody>
          <a:bodyPr wrap="none">
            <a:spAutoFit/>
          </a:bodyPr>
          <a:lstStyle/>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Fist aid</a:t>
            </a: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 name="Изображение 1"/>
          <p:cNvPicPr>
            <a:picLocks noChangeAspect="1"/>
          </p:cNvPicPr>
          <p:nvPr/>
        </p:nvPicPr>
        <p:blipFill>
          <a:blip r:embed="rId3"/>
          <a:stretch>
            <a:fillRect/>
          </a:stretch>
        </p:blipFill>
        <p:spPr>
          <a:xfrm>
            <a:off x="611505" y="357505"/>
            <a:ext cx="1108710" cy="1124585"/>
          </a:xfrm>
          <a:prstGeom prst="rect">
            <a:avLst/>
          </a:prstGeom>
        </p:spPr>
      </p:pic>
      <p:pic>
        <p:nvPicPr>
          <p:cNvPr id="5" name="Рисунок 4">
            <a:extLst>
              <a:ext uri="{FF2B5EF4-FFF2-40B4-BE49-F238E27FC236}">
                <a16:creationId xmlns:a16="http://schemas.microsoft.com/office/drawing/2014/main" id="{1FA13E69-FE8D-A1B3-B4AB-AE9F568339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0" y="3789040"/>
            <a:ext cx="4296357" cy="2609830"/>
          </a:xfrm>
          <a:prstGeom prst="rect">
            <a:avLst/>
          </a:prstGeom>
          <a:noFill/>
          <a:ln>
            <a:noFill/>
          </a:ln>
        </p:spPr>
      </p:pic>
    </p:spTree>
  </p:cSld>
  <p:clrMapOvr>
    <a:masterClrMapping/>
  </p:clrMapOvr>
  <p:transition spd="med">
    <p:strip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85BB4CE-2B33-CB7E-3516-62D7DABAA444}"/>
              </a:ext>
            </a:extLst>
          </p:cNvPr>
          <p:cNvPicPr>
            <a:picLocks noChangeAspect="1"/>
          </p:cNvPicPr>
          <p:nvPr/>
        </p:nvPicPr>
        <p:blipFill>
          <a:blip r:embed="rId2"/>
          <a:stretch>
            <a:fillRect/>
          </a:stretch>
        </p:blipFill>
        <p:spPr>
          <a:xfrm>
            <a:off x="4571797" y="3645024"/>
            <a:ext cx="4032448" cy="2824616"/>
          </a:xfrm>
          <a:prstGeom prst="rect">
            <a:avLst/>
          </a:prstGeom>
        </p:spPr>
      </p:pic>
      <p:sp>
        <p:nvSpPr>
          <p:cNvPr id="2" name="Заголовок 1">
            <a:extLst>
              <a:ext uri="{FF2B5EF4-FFF2-40B4-BE49-F238E27FC236}">
                <a16:creationId xmlns:a16="http://schemas.microsoft.com/office/drawing/2014/main" id="{362FFF8B-2344-8660-5F98-5C970A33C19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473924A-6F33-4522-EE6E-4601C91C8CEE}"/>
              </a:ext>
            </a:extLst>
          </p:cNvPr>
          <p:cNvSpPr>
            <a:spLocks noGrp="1"/>
          </p:cNvSpPr>
          <p:nvPr>
            <p:ph idx="1"/>
          </p:nvPr>
        </p:nvSpPr>
        <p:spPr>
          <a:xfrm>
            <a:off x="457200" y="332656"/>
            <a:ext cx="8229600" cy="5839861"/>
          </a:xfrm>
        </p:spPr>
        <p:txBody>
          <a:bodyPr>
            <a:normAutofit/>
          </a:bodyPr>
          <a:lstStyle/>
          <a:p>
            <a:pPr marL="85725">
              <a:lnSpc>
                <a:spcPct val="150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«First Aid. Cardiopulmonary resuscitation (CPR) for  adults» </a:t>
            </a:r>
          </a:p>
          <a:p>
            <a:pPr marL="85725">
              <a:lnSpc>
                <a:spcPct val="150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«Первая помощь. Сердечно-лёгочная реанимация (СЛР) у взрослых»</a:t>
            </a: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If the person is not breathing, give care by beginning CPR. The person should be on his back on a firm flat surface.  Locate the correct hand position by placing the  hand on the person`s breastbone at the center of his chest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Give 30 chest compressions, count out loud, “One and two and three and four and five and …” up to 30. Pinch the nose shut, cover the mouth with your mouth. Give rescue breaths, one after the other.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600" dirty="0">
                <a:solidFill>
                  <a:srgbClr val="FF0000"/>
                </a:solidFill>
                <a:latin typeface="Times New Roman" panose="02020603050405020304" pitchFamily="18" charset="0"/>
                <a:cs typeface="Times New Roman" panose="02020603050405020304" pitchFamily="18" charset="0"/>
              </a:rPr>
              <a:t>Если человек не дышит, начните сердечно-лёгочную реанимацию. Пострадавший должен лежать на спине на твёрдой ровной поверхности. Определите правильное положение руки, положив её на грудину по центру грудной </a:t>
            </a:r>
            <a:r>
              <a:rPr lang="ru-RU" sz="1600" dirty="0" err="1">
                <a:solidFill>
                  <a:srgbClr val="FF0000"/>
                </a:solidFill>
                <a:latin typeface="Times New Roman" panose="02020603050405020304" pitchFamily="18" charset="0"/>
                <a:cs typeface="Times New Roman" panose="02020603050405020304" pitchFamily="18" charset="0"/>
              </a:rPr>
              <a:t>клетки.Сделайте</a:t>
            </a:r>
            <a:r>
              <a:rPr lang="ru-RU" sz="1600" dirty="0">
                <a:solidFill>
                  <a:srgbClr val="FF0000"/>
                </a:solidFill>
                <a:latin typeface="Times New Roman" panose="02020603050405020304" pitchFamily="18" charset="0"/>
                <a:cs typeface="Times New Roman" panose="02020603050405020304" pitchFamily="18" charset="0"/>
              </a:rPr>
              <a:t> 30 нажатий на грудную клетку, считая вслух: «Раз, два, три, четыре, пять,…» до 30. Зажмите нос, прикройте рот ртом. Сделайте несколько искусственных вдохов один за другим</a:t>
            </a:r>
            <a:r>
              <a:rPr lang="ru-RU" dirty="0"/>
              <a:t>.</a:t>
            </a:r>
          </a:p>
        </p:txBody>
      </p:sp>
    </p:spTree>
    <p:extLst>
      <p:ext uri="{BB962C8B-B14F-4D97-AF65-F5344CB8AC3E}">
        <p14:creationId xmlns:p14="http://schemas.microsoft.com/office/powerpoint/2010/main" val="177353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DDCF7C1-568D-F422-067B-01413325F160}"/>
              </a:ext>
            </a:extLst>
          </p:cNvPr>
          <p:cNvPicPr>
            <a:picLocks noChangeAspect="1"/>
          </p:cNvPicPr>
          <p:nvPr/>
        </p:nvPicPr>
        <p:blipFill>
          <a:blip r:embed="rId2"/>
          <a:stretch>
            <a:fillRect/>
          </a:stretch>
        </p:blipFill>
        <p:spPr>
          <a:xfrm>
            <a:off x="755575" y="3789039"/>
            <a:ext cx="7676043" cy="2815425"/>
          </a:xfrm>
          <a:prstGeom prst="rect">
            <a:avLst/>
          </a:prstGeom>
        </p:spPr>
      </p:pic>
      <p:sp>
        <p:nvSpPr>
          <p:cNvPr id="2" name="Заголовок 1">
            <a:extLst>
              <a:ext uri="{FF2B5EF4-FFF2-40B4-BE49-F238E27FC236}">
                <a16:creationId xmlns:a16="http://schemas.microsoft.com/office/drawing/2014/main" id="{046F4FBD-826E-6C78-E293-2DFF463078B4}"/>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«First Aid. Cardiopulmonary resuscitation (CPR) for an infant»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«Первая помощь. Сердечно-лёгочная реанимация (СЛР) младенцу»</a:t>
            </a:r>
            <a:endParaRPr lang="ru-RU" dirty="0"/>
          </a:p>
        </p:txBody>
      </p:sp>
      <p:sp>
        <p:nvSpPr>
          <p:cNvPr id="3" name="Объект 2">
            <a:extLst>
              <a:ext uri="{FF2B5EF4-FFF2-40B4-BE49-F238E27FC236}">
                <a16:creationId xmlns:a16="http://schemas.microsoft.com/office/drawing/2014/main" id="{CCEE5D30-FA24-62DF-ACAA-FAE82EC28647}"/>
              </a:ext>
            </a:extLst>
          </p:cNvPr>
          <p:cNvSpPr>
            <a:spLocks noGrp="1"/>
          </p:cNvSpPr>
          <p:nvPr>
            <p:ph idx="1"/>
          </p:nvPr>
        </p:nvSpPr>
        <p:spPr>
          <a:xfrm>
            <a:off x="457200" y="1484784"/>
            <a:ext cx="8229600" cy="4687733"/>
          </a:xfrm>
        </p:spPr>
        <p:txBody>
          <a:bodyPr/>
          <a:lstStyle/>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If the infant is not breathing:  Keep one hand on the infant`s forehead to maintain an open airway. Place the pads of 2 or 3 fingers in the center of the infant`s chest and compress the chest.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Give 2 rescue breaths, covering the infant`s mouth and nose with your mouth. Give 30 chest compressions using the pads of these fingers to compress the chest.</a:t>
            </a:r>
            <a:endParaRPr lang="ru-RU" dirty="0"/>
          </a:p>
        </p:txBody>
      </p:sp>
      <p:sp>
        <p:nvSpPr>
          <p:cNvPr id="6" name="TextBox 5">
            <a:extLst>
              <a:ext uri="{FF2B5EF4-FFF2-40B4-BE49-F238E27FC236}">
                <a16:creationId xmlns:a16="http://schemas.microsoft.com/office/drawing/2014/main" id="{CB337AB2-C09A-2A01-A846-1EAAD4E70E68}"/>
              </a:ext>
            </a:extLst>
          </p:cNvPr>
          <p:cNvSpPr txBox="1"/>
          <p:nvPr/>
        </p:nvSpPr>
        <p:spPr>
          <a:xfrm>
            <a:off x="611560" y="1859340"/>
            <a:ext cx="8075240" cy="4524315"/>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ru-RU" dirty="0">
                <a:solidFill>
                  <a:srgbClr val="FF0000"/>
                </a:solidFill>
              </a:rPr>
              <a:t>Если младенец не дышит: Держите одну руку на лбу младенца, чтобы поддерживать проходимость дыхательных путей. Поместите подушечки двух или трёх пальцев в центр грудной клетки младенца и сожмите </a:t>
            </a:r>
            <a:r>
              <a:rPr lang="ru-RU" dirty="0" err="1">
                <a:solidFill>
                  <a:srgbClr val="FF0000"/>
                </a:solidFill>
              </a:rPr>
              <a:t>её.Сделайте</a:t>
            </a:r>
            <a:r>
              <a:rPr lang="ru-RU" dirty="0">
                <a:solidFill>
                  <a:srgbClr val="FF0000"/>
                </a:solidFill>
              </a:rPr>
              <a:t> 2 искусственных вдоха, закрыв рот и нос младенца своим ртом. Сделайте 30 нажатий на грудную клетку, используя подушечки этих пальцев для сжатия грудной клетки.</a:t>
            </a:r>
          </a:p>
        </p:txBody>
      </p:sp>
    </p:spTree>
    <p:extLst>
      <p:ext uri="{BB962C8B-B14F-4D97-AF65-F5344CB8AC3E}">
        <p14:creationId xmlns:p14="http://schemas.microsoft.com/office/powerpoint/2010/main" val="404979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BE3890B-A870-84C2-9305-A4A84C130795}"/>
              </a:ext>
            </a:extLst>
          </p:cNvPr>
          <p:cNvPicPr>
            <a:picLocks noChangeAspect="1"/>
          </p:cNvPicPr>
          <p:nvPr/>
        </p:nvPicPr>
        <p:blipFill>
          <a:blip r:embed="rId2"/>
          <a:stretch>
            <a:fillRect/>
          </a:stretch>
        </p:blipFill>
        <p:spPr>
          <a:xfrm>
            <a:off x="1763688" y="3717032"/>
            <a:ext cx="4392488" cy="3048000"/>
          </a:xfrm>
          <a:prstGeom prst="rect">
            <a:avLst/>
          </a:prstGeom>
        </p:spPr>
      </p:pic>
      <p:sp>
        <p:nvSpPr>
          <p:cNvPr id="2" name="Заголовок 1">
            <a:extLst>
              <a:ext uri="{FF2B5EF4-FFF2-40B4-BE49-F238E27FC236}">
                <a16:creationId xmlns:a16="http://schemas.microsoft.com/office/drawing/2014/main" id="{EF6A64A3-DDC6-E3EF-B159-00059683AB64}"/>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19160F35-06C9-9CCD-1C01-8328F6025C3C}"/>
              </a:ext>
            </a:extLst>
          </p:cNvPr>
          <p:cNvSpPr>
            <a:spLocks noGrp="1"/>
          </p:cNvSpPr>
          <p:nvPr>
            <p:ph idx="1"/>
          </p:nvPr>
        </p:nvSpPr>
        <p:spPr>
          <a:xfrm>
            <a:off x="457200" y="332656"/>
            <a:ext cx="8229600" cy="5839861"/>
          </a:xfrm>
        </p:spPr>
        <p:txBody>
          <a:bodyPr>
            <a:normAutofit fontScale="55000" lnSpcReduction="20000"/>
          </a:bodyPr>
          <a:lstStyle/>
          <a:p>
            <a:pPr algn="just">
              <a:lnSpc>
                <a:spcPct val="150000"/>
              </a:lnSpc>
              <a:spcAft>
                <a:spcPts val="1800"/>
              </a:spcAft>
            </a:pPr>
            <a:r>
              <a:rPr lang="ru-RU" sz="2900" b="1" dirty="0">
                <a:solidFill>
                  <a:srgbClr val="FF99FF"/>
                </a:solidFill>
                <a:effectLst/>
                <a:latin typeface="Times New Roman" panose="02020603050405020304" pitchFamily="18" charset="0"/>
                <a:ea typeface="Calibri" panose="020F0502020204030204" pitchFamily="34" charset="0"/>
                <a:cs typeface="Times New Roman" panose="02020603050405020304" pitchFamily="18" charset="0"/>
              </a:rPr>
              <a:t>Устное сообщение по теме</a:t>
            </a:r>
            <a:r>
              <a:rPr lang="en-US" sz="2900" b="1" dirty="0">
                <a:solidFill>
                  <a:srgbClr val="FF99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900" b="1" dirty="0">
                <a:solidFill>
                  <a:srgbClr val="FF99FF"/>
                </a:solidFill>
                <a:effectLst/>
                <a:latin typeface="Times New Roman" panose="02020603050405020304" pitchFamily="18" charset="0"/>
                <a:ea typeface="Calibri" panose="020F0502020204030204" pitchFamily="34" charset="0"/>
                <a:cs typeface="Times New Roman" panose="02020603050405020304" pitchFamily="18" charset="0"/>
              </a:rPr>
              <a:t>Венозное кровотечение и капиллярное кровотечение</a:t>
            </a:r>
            <a:r>
              <a:rPr lang="en-US" sz="2900" b="1" dirty="0">
                <a:solidFill>
                  <a:srgbClr val="FF99FF"/>
                </a:solidFill>
                <a:latin typeface="Times New Roman" panose="02020603050405020304" pitchFamily="18" charset="0"/>
                <a:ea typeface="Calibri" panose="020F0502020204030204" pitchFamily="34" charset="0"/>
                <a:cs typeface="Times New Roman" panose="02020603050405020304" pitchFamily="18" charset="0"/>
              </a:rPr>
              <a:t>. </a:t>
            </a:r>
            <a:r>
              <a:rPr lang="en-US" sz="2900" b="1" spc="-25" dirty="0">
                <a:solidFill>
                  <a:srgbClr val="FF99FF"/>
                </a:solidFill>
                <a:effectLst/>
                <a:latin typeface="Times New Roman" panose="02020603050405020304" pitchFamily="18" charset="0"/>
                <a:ea typeface="Times New Roman" panose="02020603050405020304" pitchFamily="18" charset="0"/>
                <a:cs typeface="Times New Roman" panose="02020603050405020304" pitchFamily="18" charset="0"/>
              </a:rPr>
              <a:t>Venous bleeding and capillary bleeding» </a:t>
            </a:r>
            <a:endParaRPr lang="ru-RU" sz="2900" dirty="0">
              <a:solidFill>
                <a:srgbClr val="FF99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900" b="1" spc="-25" dirty="0">
                <a:solidFill>
                  <a:srgbClr val="FF99FF"/>
                </a:solidFill>
                <a:effectLst/>
                <a:latin typeface="Times New Roman" panose="02020603050405020304" pitchFamily="18" charset="0"/>
                <a:ea typeface="Times New Roman" panose="02020603050405020304" pitchFamily="18" charset="0"/>
                <a:cs typeface="Times New Roman" panose="02020603050405020304" pitchFamily="18" charset="0"/>
              </a:rPr>
              <a:t>Venous bleeding can also be serious, as the veins also carry a high volume of blood. Unlike arterial bleeding, blood will not usually ‘spurt’ from a damaged vein. Instead, blood will flow out consistently. This is because the veins are not under direct pressure from the heart’s action. Despite this, venous injuries can still result in rapid blood loss. Since venous blood doesn’t have as much oxygen, it has a dark red appearance.</a:t>
            </a:r>
            <a:endParaRPr lang="ru-RU" sz="2900" b="1" dirty="0">
              <a:solidFill>
                <a:srgbClr val="FF99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900" b="1" spc="-25" dirty="0">
                <a:solidFill>
                  <a:srgbClr val="FF99FF"/>
                </a:solidFill>
                <a:effectLst/>
                <a:latin typeface="Times New Roman" panose="02020603050405020304" pitchFamily="18" charset="0"/>
                <a:ea typeface="Times New Roman" panose="02020603050405020304" pitchFamily="18" charset="0"/>
                <a:cs typeface="Times New Roman" panose="02020603050405020304" pitchFamily="18" charset="0"/>
              </a:rPr>
              <a:t>Capillary bleeding occurs in all wounds. It is the least serious of the 3 types of bleeding, since it is the easiest to control and results in the least blood loss. Blood ‘trickles’ out of capillaries for a short while before the bleeding stops.</a:t>
            </a:r>
            <a:r>
              <a:rPr lang="en-US" sz="2900" b="1" dirty="0">
                <a:solidFill>
                  <a:srgbClr val="FF99FF"/>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800"/>
              </a:spcAft>
            </a:pPr>
            <a:endParaRPr lang="en-US" sz="1800" b="1" dirty="0">
              <a:solidFill>
                <a:srgbClr val="FF66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1800" b="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b="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9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Венозное кровотечение также может быть серьезным, так как вены также несут большой объем крови. В отличие от артериального кровотечения, кровь обычно не «бьет струей» из поврежденной вены. Вместо этого кровь будет вытекать равномерно. Это происходит потому, что вены не находятся под прямым давлением со стороны сердца. Несмотря на это, повреждения вен все еще могут привести к быстрой кровопотере. Поскольку венозная кровь не так богата кислородом, она имеет темно-красный </a:t>
            </a:r>
            <a:r>
              <a:rPr lang="ru-RU" sz="19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цвет.Капиллярное</a:t>
            </a:r>
            <a:r>
              <a:rPr lang="ru-RU" sz="19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кровотечение возникает при всех ранах. Это наименее серьезный из 3 типов кровотечения, поскольку его легче всего контролировать, и он приводит к наименьшей кровопотере. Кровь «сочится» из капилляров в течение короткого времени, прежде чем кровотечение останавливается.</a:t>
            </a:r>
            <a:r>
              <a:rPr lang="en-US" sz="19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9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0780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3C204026-2163-C46E-0414-00B2F4F1F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9635"/>
            <a:ext cx="4427984" cy="295198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B3D20041-CF8E-50D4-7424-2994051E54B4}"/>
              </a:ext>
            </a:extLst>
          </p:cNvPr>
          <p:cNvPicPr>
            <a:picLocks noChangeAspect="1"/>
          </p:cNvPicPr>
          <p:nvPr/>
        </p:nvPicPr>
        <p:blipFill>
          <a:blip r:embed="rId3"/>
          <a:stretch>
            <a:fillRect/>
          </a:stretch>
        </p:blipFill>
        <p:spPr>
          <a:xfrm>
            <a:off x="5148064" y="2922888"/>
            <a:ext cx="3678736" cy="3678736"/>
          </a:xfrm>
          <a:prstGeom prst="rect">
            <a:avLst/>
          </a:prstGeom>
        </p:spPr>
      </p:pic>
      <p:sp>
        <p:nvSpPr>
          <p:cNvPr id="2" name="Заголовок 1">
            <a:extLst>
              <a:ext uri="{FF2B5EF4-FFF2-40B4-BE49-F238E27FC236}">
                <a16:creationId xmlns:a16="http://schemas.microsoft.com/office/drawing/2014/main" id="{D0BBBFCD-0028-B05D-8163-3BFE98B60A79}"/>
              </a:ext>
            </a:extLst>
          </p:cNvPr>
          <p:cNvSpPr>
            <a:spLocks noGrp="1"/>
          </p:cNvSpPr>
          <p:nvPr>
            <p:ph type="title"/>
          </p:nvPr>
        </p:nvSpPr>
        <p:spPr/>
        <p:txBody>
          <a:bodyPr>
            <a:normAutofit fontScale="90000"/>
          </a:bodyPr>
          <a:lstStyle/>
          <a:p>
            <a:r>
              <a:rPr lang="ru-RU" sz="1800" b="1" dirty="0">
                <a:effectLst/>
                <a:latin typeface="Times New Roman" panose="02020603050405020304" pitchFamily="18" charset="0"/>
                <a:ea typeface="SimSun" panose="02010600030101010101" pitchFamily="2" charset="-122"/>
                <a:cs typeface="Times New Roman" panose="02020603050405020304" pitchFamily="18" charset="0"/>
              </a:rPr>
              <a:t>Конкурс</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ru-RU" sz="1800" b="1" dirty="0">
                <a:effectLst/>
                <a:latin typeface="Times New Roman" panose="02020603050405020304" pitchFamily="18" charset="0"/>
                <a:ea typeface="SimSun" panose="02010600030101010101" pitchFamily="2" charset="-122"/>
                <a:cs typeface="Times New Roman" panose="02020603050405020304" pitchFamily="18" charset="0"/>
              </a:rPr>
              <a:t>Первая помощь при носовом кровотечении. </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First aid for nose bleed»</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2FB2632C-F13E-2360-34A4-7A9577128307}"/>
              </a:ext>
            </a:extLst>
          </p:cNvPr>
          <p:cNvSpPr>
            <a:spLocks noGrp="1"/>
          </p:cNvSpPr>
          <p:nvPr>
            <p:ph idx="1"/>
          </p:nvPr>
        </p:nvSpPr>
        <p:spPr>
          <a:xfrm>
            <a:off x="457200" y="764704"/>
            <a:ext cx="8229600" cy="5407813"/>
          </a:xfrm>
        </p:spPr>
        <p:txBody>
          <a:bodyPr>
            <a:normAutofit/>
          </a:bodyPr>
          <a:lstStyle/>
          <a:p>
            <a:pPr marL="342900" lvl="0" indent="-342900">
              <a:lnSpc>
                <a:spcPct val="150000"/>
              </a:lnSpc>
              <a:buFont typeface="+mj-lt"/>
              <a:buAutoNum type="arabicPeriod"/>
              <a:tabLst>
                <a:tab pos="159258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Help the person to sit straight or lean forward slightly.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159258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Firmly  pinch the nose with index and thumb fingers.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159258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Ask the person to breathe through his mouth.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159258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Ask the person not to speak, swallow or cough.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rabicPeriod"/>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Place cold compress on the nose.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500" dirty="0">
                <a:solidFill>
                  <a:srgbClr val="FF0000"/>
                </a:solidFill>
                <a:latin typeface="Times New Roman" panose="02020603050405020304" pitchFamily="18" charset="0"/>
                <a:cs typeface="Times New Roman" panose="02020603050405020304" pitchFamily="18" charset="0"/>
              </a:rPr>
              <a:t>Помогите пострадавшему сесть прямо или слегка наклониться вперёд.</a:t>
            </a:r>
          </a:p>
          <a:p>
            <a:r>
              <a:rPr lang="ru-RU" sz="1500" dirty="0">
                <a:solidFill>
                  <a:srgbClr val="FF0000"/>
                </a:solidFill>
                <a:latin typeface="Times New Roman" panose="02020603050405020304" pitchFamily="18" charset="0"/>
                <a:cs typeface="Times New Roman" panose="02020603050405020304" pitchFamily="18" charset="0"/>
              </a:rPr>
              <a:t>Плотно зажмите нос указательным и большим пальцами.</a:t>
            </a:r>
          </a:p>
          <a:p>
            <a:r>
              <a:rPr lang="ru-RU" sz="1500" dirty="0">
                <a:solidFill>
                  <a:srgbClr val="FF0000"/>
                </a:solidFill>
                <a:latin typeface="Times New Roman" panose="02020603050405020304" pitchFamily="18" charset="0"/>
                <a:cs typeface="Times New Roman" panose="02020603050405020304" pitchFamily="18" charset="0"/>
              </a:rPr>
              <a:t>Попросите пострадавшего дышать ртом.</a:t>
            </a:r>
          </a:p>
          <a:p>
            <a:r>
              <a:rPr lang="ru-RU" sz="1500" dirty="0">
                <a:solidFill>
                  <a:srgbClr val="FF0000"/>
                </a:solidFill>
                <a:latin typeface="Times New Roman" panose="02020603050405020304" pitchFamily="18" charset="0"/>
                <a:cs typeface="Times New Roman" panose="02020603050405020304" pitchFamily="18" charset="0"/>
              </a:rPr>
              <a:t>Попросите пострадавшего не разговаривать, не глотать и не кашлять.</a:t>
            </a:r>
          </a:p>
          <a:p>
            <a:r>
              <a:rPr lang="ru-RU" sz="1500" dirty="0">
                <a:solidFill>
                  <a:srgbClr val="FF0000"/>
                </a:solidFill>
                <a:latin typeface="Times New Roman" panose="02020603050405020304" pitchFamily="18" charset="0"/>
                <a:cs typeface="Times New Roman" panose="02020603050405020304" pitchFamily="18" charset="0"/>
              </a:rPr>
              <a:t>Приложите к носу холодный компресс.</a:t>
            </a:r>
          </a:p>
        </p:txBody>
      </p:sp>
    </p:spTree>
    <p:extLst>
      <p:ext uri="{BB962C8B-B14F-4D97-AF65-F5344CB8AC3E}">
        <p14:creationId xmlns:p14="http://schemas.microsoft.com/office/powerpoint/2010/main" val="273493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E4BCD50-BA4B-27C0-3C8A-7F5392E2E9C1}"/>
              </a:ext>
            </a:extLst>
          </p:cNvPr>
          <p:cNvPicPr>
            <a:picLocks noChangeAspect="1"/>
          </p:cNvPicPr>
          <p:nvPr/>
        </p:nvPicPr>
        <p:blipFill>
          <a:blip r:embed="rId2"/>
          <a:stretch>
            <a:fillRect/>
          </a:stretch>
        </p:blipFill>
        <p:spPr>
          <a:xfrm>
            <a:off x="4438987" y="3645024"/>
            <a:ext cx="4218198" cy="2808311"/>
          </a:xfrm>
          <a:prstGeom prst="rect">
            <a:avLst/>
          </a:prstGeom>
        </p:spPr>
      </p:pic>
      <p:sp>
        <p:nvSpPr>
          <p:cNvPr id="2" name="Заголовок 1">
            <a:extLst>
              <a:ext uri="{FF2B5EF4-FFF2-40B4-BE49-F238E27FC236}">
                <a16:creationId xmlns:a16="http://schemas.microsoft.com/office/drawing/2014/main" id="{33AD6C93-8F16-A671-B98A-47FB6F2152CE}"/>
              </a:ext>
            </a:extLst>
          </p:cNvPr>
          <p:cNvSpPr>
            <a:spLocks noGrp="1"/>
          </p:cNvSpPr>
          <p:nvPr>
            <p:ph type="title"/>
          </p:nvPr>
        </p:nvSpPr>
        <p:spPr>
          <a:xfrm>
            <a:off x="457200" y="253536"/>
            <a:ext cx="8229600" cy="1303256"/>
          </a:xfrm>
        </p:spPr>
        <p:txBody>
          <a:bodyPr/>
          <a:lstStyle/>
          <a:p>
            <a:r>
              <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Конкурс «Раны. Первая помощь. </a:t>
            </a: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Wounds. First aid</a:t>
            </a:r>
            <a:r>
              <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B19C3ED2-3902-31BF-46C2-736FDA9B1E49}"/>
              </a:ext>
            </a:extLst>
          </p:cNvPr>
          <p:cNvSpPr>
            <a:spLocks noGrp="1"/>
          </p:cNvSpPr>
          <p:nvPr>
            <p:ph idx="1"/>
          </p:nvPr>
        </p:nvSpPr>
        <p:spPr>
          <a:xfrm>
            <a:off x="457200" y="980728"/>
            <a:ext cx="8229600" cy="5191789"/>
          </a:xfrm>
        </p:spPr>
        <p:txBody>
          <a:bodyPr>
            <a:normAutofit/>
          </a:bodyPr>
          <a:lstStyle/>
          <a:p>
            <a:pPr marL="342900" lvl="0" indent="-342900">
              <a:lnSpc>
                <a:spcPct val="150000"/>
              </a:lnSpc>
              <a:buFont typeface="+mj-lt"/>
              <a:buAutoNum type="arabicPeriod"/>
              <a:tabLst>
                <a:tab pos="204978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Stop the bleeding.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204978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Raise the injured area above heart level.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204978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Rinse the wound with water.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204978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Rinse with hydrogen peroxide.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tabLst>
                <a:tab pos="204978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Protect wound using antibiotic cream.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Put a clean cloth or a pad of sterile gauze over the wound tightly.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500" dirty="0">
                <a:latin typeface="Times New Roman" panose="02020603050405020304" pitchFamily="18" charset="0"/>
                <a:cs typeface="Times New Roman" panose="02020603050405020304" pitchFamily="18" charset="0"/>
              </a:rPr>
              <a:t>Остановите кровотечение.</a:t>
            </a:r>
          </a:p>
          <a:p>
            <a:r>
              <a:rPr lang="ru-RU" sz="1500" dirty="0">
                <a:latin typeface="Times New Roman" panose="02020603050405020304" pitchFamily="18" charset="0"/>
                <a:cs typeface="Times New Roman" panose="02020603050405020304" pitchFamily="18" charset="0"/>
              </a:rPr>
              <a:t>Поднимите повреждённый участок выше уровня сердца.</a:t>
            </a:r>
          </a:p>
          <a:p>
            <a:r>
              <a:rPr lang="ru-RU" sz="1500" dirty="0">
                <a:latin typeface="Times New Roman" panose="02020603050405020304" pitchFamily="18" charset="0"/>
                <a:cs typeface="Times New Roman" panose="02020603050405020304" pitchFamily="18" charset="0"/>
              </a:rPr>
              <a:t>Промойте рану водой.</a:t>
            </a:r>
          </a:p>
          <a:p>
            <a:r>
              <a:rPr lang="ru-RU" sz="1500" dirty="0">
                <a:latin typeface="Times New Roman" panose="02020603050405020304" pitchFamily="18" charset="0"/>
                <a:cs typeface="Times New Roman" panose="02020603050405020304" pitchFamily="18" charset="0"/>
              </a:rPr>
              <a:t>Промойте перекисью водорода.</a:t>
            </a:r>
          </a:p>
          <a:p>
            <a:r>
              <a:rPr lang="ru-RU" sz="1500" dirty="0">
                <a:latin typeface="Times New Roman" panose="02020603050405020304" pitchFamily="18" charset="0"/>
                <a:cs typeface="Times New Roman" panose="02020603050405020304" pitchFamily="18" charset="0"/>
              </a:rPr>
              <a:t>Защитите рану антибактериальным кремом.</a:t>
            </a:r>
          </a:p>
          <a:p>
            <a:r>
              <a:rPr lang="ru-RU" sz="1500" dirty="0">
                <a:latin typeface="Times New Roman" panose="02020603050405020304" pitchFamily="18" charset="0"/>
                <a:cs typeface="Times New Roman" panose="02020603050405020304" pitchFamily="18" charset="0"/>
              </a:rPr>
              <a:t>Плотно наложите на рану чистую ткань или стерильную марлевую повязку.</a:t>
            </a:r>
          </a:p>
        </p:txBody>
      </p:sp>
    </p:spTree>
    <p:extLst>
      <p:ext uri="{BB962C8B-B14F-4D97-AF65-F5344CB8AC3E}">
        <p14:creationId xmlns:p14="http://schemas.microsoft.com/office/powerpoint/2010/main" val="115299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AB84A3A-5644-330E-A66C-74D4E8B27C51}"/>
              </a:ext>
            </a:extLst>
          </p:cNvPr>
          <p:cNvPicPr>
            <a:picLocks noChangeAspect="1"/>
          </p:cNvPicPr>
          <p:nvPr/>
        </p:nvPicPr>
        <p:blipFill>
          <a:blip r:embed="rId2"/>
          <a:stretch>
            <a:fillRect/>
          </a:stretch>
        </p:blipFill>
        <p:spPr>
          <a:xfrm>
            <a:off x="5436096" y="4163405"/>
            <a:ext cx="2592288" cy="2592288"/>
          </a:xfrm>
          <a:prstGeom prst="rect">
            <a:avLst/>
          </a:prstGeom>
        </p:spPr>
      </p:pic>
      <p:sp>
        <p:nvSpPr>
          <p:cNvPr id="2" name="Заголовок 1">
            <a:extLst>
              <a:ext uri="{FF2B5EF4-FFF2-40B4-BE49-F238E27FC236}">
                <a16:creationId xmlns:a16="http://schemas.microsoft.com/office/drawing/2014/main" id="{5BF3561A-0518-62D0-7D1C-ACA7E87E93E6}"/>
              </a:ext>
            </a:extLst>
          </p:cNvPr>
          <p:cNvSpPr>
            <a:spLocks noGrp="1"/>
          </p:cNvSpPr>
          <p:nvPr>
            <p:ph type="title"/>
          </p:nvPr>
        </p:nvSpPr>
        <p:spPr>
          <a:xfrm>
            <a:off x="457200" y="253536"/>
            <a:ext cx="8229600" cy="583176"/>
          </a:xfrm>
        </p:spPr>
        <p:txBody>
          <a:bodyPr/>
          <a:lstStyle/>
          <a:p>
            <a:r>
              <a:rPr lang="ru-RU" sz="1800" b="1" dirty="0">
                <a:solidFill>
                  <a:schemeClr val="tx1"/>
                </a:solidFill>
                <a:effectLst/>
                <a:latin typeface="Times New Roman" panose="02020603050405020304" pitchFamily="18" charset="0"/>
                <a:ea typeface="Times New Roman" panose="02020603050405020304" pitchFamily="18" charset="0"/>
              </a:rPr>
              <a:t>Аутогенная тренировка </a:t>
            </a:r>
            <a:endParaRPr lang="ru-RU" dirty="0">
              <a:solidFill>
                <a:schemeClr val="tx1"/>
              </a:solidFill>
            </a:endParaRPr>
          </a:p>
        </p:txBody>
      </p:sp>
      <p:sp>
        <p:nvSpPr>
          <p:cNvPr id="3" name="Объект 2">
            <a:extLst>
              <a:ext uri="{FF2B5EF4-FFF2-40B4-BE49-F238E27FC236}">
                <a16:creationId xmlns:a16="http://schemas.microsoft.com/office/drawing/2014/main" id="{1164C2FB-6D34-2B7C-65B2-4612CB4EA34E}"/>
              </a:ext>
            </a:extLst>
          </p:cNvPr>
          <p:cNvSpPr>
            <a:spLocks noGrp="1"/>
          </p:cNvSpPr>
          <p:nvPr>
            <p:ph idx="1"/>
          </p:nvPr>
        </p:nvSpPr>
        <p:spPr>
          <a:xfrm>
            <a:off x="457200" y="836712"/>
            <a:ext cx="8229600" cy="5335805"/>
          </a:xfrm>
        </p:spPr>
        <p:txBody>
          <a:bodyPr>
            <a:normAutofit fontScale="92500" lnSpcReduction="10000"/>
          </a:bodyPr>
          <a:lstStyle/>
          <a:p>
            <a:pPr fontAlgn="base">
              <a:lnSpc>
                <a:spcPct val="150000"/>
              </a:lnSpc>
              <a:spcAft>
                <a:spcPts val="138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Sit comfortably</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Close your eyes. Breathe in. Breathe out. Let`s pretend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it`s summer. You are lying on a Sunday beach. The weather is fine. The light wind is blowing from the sea. The birds are singing. You have no troubles. No serious problems. You are quiet. Your brain relaxes. Nothing diverts your attention. You are relaxing. Your troubles are away. You love your relatives, your college, your teachers, your friends. They love you too. You can do nothing. You are sure of yourself; you have much energy. You are in good spirits. You are happy. Open your eyes.</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50000"/>
              </a:lnSpc>
              <a:spcAft>
                <a:spcPts val="800"/>
              </a:spcAft>
            </a:pPr>
            <a:endParaRPr lang="ru-RU" sz="1600" dirty="0">
              <a:latin typeface="Times New Roman" panose="02020603050405020304" pitchFamily="18" charset="0"/>
              <a:cs typeface="Times New Roman" panose="02020603050405020304" pitchFamily="18" charset="0"/>
            </a:endParaRPr>
          </a:p>
          <a:p>
            <a:pPr fontAlgn="base">
              <a:lnSpc>
                <a:spcPct val="150000"/>
              </a:lnSpc>
              <a:spcAft>
                <a:spcPts val="800"/>
              </a:spcAft>
            </a:pPr>
            <a:r>
              <a:rPr lang="ru-RU" sz="1600" dirty="0">
                <a:solidFill>
                  <a:srgbClr val="FF0000"/>
                </a:solidFill>
                <a:latin typeface="Times New Roman" panose="02020603050405020304" pitchFamily="18" charset="0"/>
                <a:cs typeface="Times New Roman" panose="02020603050405020304" pitchFamily="18" charset="0"/>
              </a:rPr>
              <a:t>Сядьте удобно. Закройте глаза. Вдохните. Выдохните. </a:t>
            </a:r>
            <a:r>
              <a:rPr lang="ru-RU" sz="1600" dirty="0" err="1">
                <a:solidFill>
                  <a:srgbClr val="FF0000"/>
                </a:solidFill>
                <a:latin typeface="Times New Roman" panose="02020603050405020304" pitchFamily="18" charset="0"/>
                <a:cs typeface="Times New Roman" panose="02020603050405020304" pitchFamily="18" charset="0"/>
              </a:rPr>
              <a:t>Представьте,что</a:t>
            </a:r>
            <a:r>
              <a:rPr lang="ru-RU" sz="1600" dirty="0">
                <a:solidFill>
                  <a:srgbClr val="FF0000"/>
                </a:solidFill>
                <a:latin typeface="Times New Roman" panose="02020603050405020304" pitchFamily="18" charset="0"/>
                <a:cs typeface="Times New Roman" panose="02020603050405020304" pitchFamily="18" charset="0"/>
              </a:rPr>
              <a:t> сейчас лето. Вы лежите на пляже в воскресенье. Погода прекрасная. С моря дует лёгкий ветерок. Птицы поют. У вас нет никаких проблем. Никаких серьёзных проблем. Вы спокойны. Ваш мозг расслаблен. Ничто не отвлекает ваше внимание. Вы отдыхаете. Ваши проблемы остались позади. Вы ничего не можете сделать. Вы уверены в себе, у вас много энергии. Вы в хорошем настроении. Вы счастливы. Откройте глаза.</a:t>
            </a:r>
          </a:p>
        </p:txBody>
      </p:sp>
    </p:spTree>
    <p:extLst>
      <p:ext uri="{BB962C8B-B14F-4D97-AF65-F5344CB8AC3E}">
        <p14:creationId xmlns:p14="http://schemas.microsoft.com/office/powerpoint/2010/main" val="194021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000" dirty="0"/>
              <a:t>Be healthy!</a:t>
            </a:r>
            <a:endParaRPr lang="ru-RU" sz="6000" dirty="0"/>
          </a:p>
        </p:txBody>
      </p:sp>
      <p:pic>
        <p:nvPicPr>
          <p:cNvPr id="4" name="Picture 3"/>
          <p:cNvPicPr>
            <a:picLocks noGrp="1" noChangeAspect="1" noChangeArrowheads="1"/>
          </p:cNvPicPr>
          <p:nvPr>
            <p:ph idx="1"/>
          </p:nvPr>
        </p:nvPicPr>
        <p:blipFill>
          <a:blip r:embed="rId2" cstate="print"/>
          <a:srcRect/>
          <a:stretch>
            <a:fillRect/>
          </a:stretch>
        </p:blipFill>
        <p:spPr>
          <a:xfrm>
            <a:off x="1763688" y="1463040"/>
            <a:ext cx="4482026" cy="531062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10390</TotalTime>
  <Words>1103</Words>
  <Application>Microsoft Office PowerPoint</Application>
  <PresentationFormat>Экран (4:3)</PresentationFormat>
  <Paragraphs>77</Paragraphs>
  <Slides>8</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8</vt:i4>
      </vt:variant>
    </vt:vector>
  </HeadingPairs>
  <TitlesOfParts>
    <vt:vector size="17" baseType="lpstr">
      <vt:lpstr>Calibri</vt:lpstr>
      <vt:lpstr>Cambria</vt:lpstr>
      <vt:lpstr>Rockwell</vt:lpstr>
      <vt:lpstr>Times New Roman</vt:lpstr>
      <vt:lpstr>Trebuchet MS</vt:lpstr>
      <vt:lpstr>Wingdings</vt:lpstr>
      <vt:lpstr>Wingdings 2</vt:lpstr>
      <vt:lpstr>Изящная</vt:lpstr>
      <vt:lpstr>Литейная</vt:lpstr>
      <vt:lpstr>Презентация PowerPoint</vt:lpstr>
      <vt:lpstr>Презентация PowerPoint</vt:lpstr>
      <vt:lpstr> «First Aid. Cardiopulmonary resuscitation (CPR) for an infant»   «Первая помощь. Сердечно-лёгочная реанимация (СЛР) младенцу»</vt:lpstr>
      <vt:lpstr>Презентация PowerPoint</vt:lpstr>
      <vt:lpstr>Конкурс «Первая помощь при носовом кровотечении. First aid for nose bleed» </vt:lpstr>
      <vt:lpstr>Конкурс «Раны. Первая помощь. Wounds. First aid» </vt:lpstr>
      <vt:lpstr>Аутогенная тренировка </vt:lpstr>
      <vt:lpstr>Be healthy!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HP</cp:lastModifiedBy>
  <cp:revision>107</cp:revision>
  <dcterms:created xsi:type="dcterms:W3CDTF">2014-05-12T14:15:00Z</dcterms:created>
  <dcterms:modified xsi:type="dcterms:W3CDTF">2025-11-26T16:45:29Z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37132CE991AB4DCDA71B8C2951EB5A27</vt:lpwstr>
  </property>
  <property fmtid="{D5CDD505-2E9C-101B-9397-08002B2CF9AE}" pid="3" name="KSOProductBuildVer">
    <vt:lpwstr>1049-11.2.0.10463</vt:lpwstr>
  </property>
</Properties>
</file>