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76" r:id="rId4"/>
    <p:sldId id="279" r:id="rId5"/>
    <p:sldId id="280" r:id="rId6"/>
  </p:sldIdLst>
  <p:sldSz cx="9144000" cy="5143500" type="screen16x9"/>
  <p:notesSz cx="6858000" cy="9144000"/>
  <p:embeddedFontLst>
    <p:embeddedFont>
      <p:font typeface="Merriweather" charset="-52"/>
      <p:regular r:id="rId8"/>
      <p:bold r:id="rId9"/>
      <p:italic r:id="rId10"/>
      <p:boldItalic r:id="rId11"/>
    </p:embeddedFont>
    <p:embeddedFont>
      <p:font typeface="Roboto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82+m2RCb6t75et14URyMDY3us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4" d="100"/>
          <a:sy n="124" d="100"/>
        </p:scale>
        <p:origin x="-1302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945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2" name="Google Shape;32;p19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0007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>
            <a:spLocks noGrp="1"/>
          </p:cNvSpPr>
          <p:nvPr>
            <p:ph type="ctrTitle"/>
          </p:nvPr>
        </p:nvSpPr>
        <p:spPr>
          <a:xfrm>
            <a:off x="350175" y="712350"/>
            <a:ext cx="3601500" cy="1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sz="13000" b="1">
                <a:solidFill>
                  <a:srgbClr val="AA0007"/>
                </a:solidFill>
              </a:rPr>
              <a:t>ГТО</a:t>
            </a:r>
            <a:endParaRPr sz="13000" b="1">
              <a:solidFill>
                <a:srgbClr val="AA0007"/>
              </a:solidFill>
            </a:endParaRPr>
          </a:p>
        </p:txBody>
      </p:sp>
      <p:sp>
        <p:nvSpPr>
          <p:cNvPr id="65" name="Google Shape;65;p1"/>
          <p:cNvSpPr txBox="1">
            <a:spLocks noGrp="1"/>
          </p:cNvSpPr>
          <p:nvPr>
            <p:ph type="subTitle" idx="1"/>
          </p:nvPr>
        </p:nvSpPr>
        <p:spPr>
          <a:xfrm>
            <a:off x="4089150" y="402550"/>
            <a:ext cx="4933500" cy="21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2800">
                <a:solidFill>
                  <a:srgbClr val="AA0007"/>
                </a:solidFill>
              </a:rPr>
              <a:t>Всероссийский физкультурно-спортивный комплекс </a:t>
            </a:r>
            <a:endParaRPr sz="2800">
              <a:solidFill>
                <a:srgbClr val="AA0007"/>
              </a:solidFill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5975" y="2974275"/>
            <a:ext cx="2179574" cy="217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5550" y="2984625"/>
            <a:ext cx="2158875" cy="2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3150" y="3038638"/>
            <a:ext cx="2050850" cy="20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93" y="107576"/>
            <a:ext cx="8769572" cy="1398494"/>
          </a:xfrm>
        </p:spPr>
        <p:txBody>
          <a:bodyPr>
            <a:normAutofit/>
          </a:bodyPr>
          <a:lstStyle/>
          <a:p>
            <a:pPr algn="ctr"/>
            <a:r>
              <a:rPr lang="ru" sz="2400" dirty="0" smtClean="0">
                <a:solidFill>
                  <a:srgbClr val="AA0007"/>
                </a:solidFill>
              </a:rPr>
              <a:t>Колличество нормативов котовые необходимо выполнить для получения знака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2" b="12361"/>
          <a:stretch/>
        </p:blipFill>
        <p:spPr bwMode="auto">
          <a:xfrm>
            <a:off x="439271" y="1467341"/>
            <a:ext cx="4903694" cy="274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58118" y="2242552"/>
            <a:ext cx="365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Золотой знак – 6 нормативов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Серебряный знак – 5 нормативов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Бронзовый знак – 5 нормативов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8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146" y="277906"/>
            <a:ext cx="6247800" cy="914400"/>
          </a:xfrm>
        </p:spPr>
        <p:txBody>
          <a:bodyPr/>
          <a:lstStyle/>
          <a:p>
            <a:pPr algn="ctr"/>
            <a:r>
              <a:rPr lang="ru" dirty="0" smtClean="0">
                <a:solidFill>
                  <a:srgbClr val="AA0007"/>
                </a:solidFill>
              </a:rPr>
              <a:t>Нормативы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4447" y="9279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" dirty="0" smtClean="0">
                <a:solidFill>
                  <a:srgbClr val="AA0007"/>
                </a:solidFill>
              </a:rPr>
              <a:t>Обязательные испытания :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445" y="1189552"/>
            <a:ext cx="84447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бег на 30, 60 и 100 м;</a:t>
            </a:r>
          </a:p>
          <a:p>
            <a:r>
              <a:rPr lang="ru-RU" dirty="0"/>
              <a:t>бег на </a:t>
            </a:r>
            <a:r>
              <a:rPr lang="ru-RU" dirty="0" smtClean="0"/>
              <a:t>1000, 2000, 3000 м; или кросс по пересеченной местности, бег на лыжах;</a:t>
            </a:r>
            <a:endParaRPr lang="ru-RU" dirty="0"/>
          </a:p>
          <a:p>
            <a:r>
              <a:rPr lang="ru-RU" dirty="0"/>
              <a:t>подтягивание из виса на </a:t>
            </a:r>
            <a:r>
              <a:rPr lang="ru-RU" dirty="0" smtClean="0"/>
              <a:t>высокой или низкой </a:t>
            </a:r>
            <a:r>
              <a:rPr lang="ru-RU" dirty="0"/>
              <a:t>перекладине, </a:t>
            </a:r>
            <a:r>
              <a:rPr lang="ru-RU" dirty="0" smtClean="0"/>
              <a:t>рывок </a:t>
            </a:r>
            <a:r>
              <a:rPr lang="ru-RU" dirty="0"/>
              <a:t>гири 16 кг, </a:t>
            </a:r>
            <a:r>
              <a:rPr lang="ru-RU" dirty="0" smtClean="0"/>
              <a:t>сгибание и разгибание рук в упоре лежа на полу;</a:t>
            </a:r>
            <a:endParaRPr lang="ru-RU" dirty="0"/>
          </a:p>
          <a:p>
            <a:r>
              <a:rPr lang="ru-RU" dirty="0"/>
              <a:t>наклон вперед из положения стоя на гимнастической скамье.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6454" y="2392353"/>
            <a:ext cx="2173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dirty="0" smtClean="0">
                <a:solidFill>
                  <a:srgbClr val="AA0007"/>
                </a:solidFill>
              </a:rPr>
              <a:t>Испытания по выбору : </a:t>
            </a:r>
            <a:endParaRPr lang="ru" dirty="0">
              <a:solidFill>
                <a:srgbClr val="AA0007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445" y="2700130"/>
            <a:ext cx="75976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челночный бег;</a:t>
            </a:r>
          </a:p>
          <a:p>
            <a:r>
              <a:rPr lang="ru-RU" dirty="0"/>
              <a:t>прыжок в длину с разбега (или прыжок в длину с места толчком двумя ногами);</a:t>
            </a:r>
          </a:p>
          <a:p>
            <a:r>
              <a:rPr lang="ru-RU" dirty="0"/>
              <a:t>метание спортивного снаряда весом 700 г;</a:t>
            </a:r>
          </a:p>
          <a:p>
            <a:r>
              <a:rPr lang="ru-RU" dirty="0"/>
              <a:t>плавание на 50 м;</a:t>
            </a:r>
          </a:p>
          <a:p>
            <a:r>
              <a:rPr lang="ru-RU" dirty="0"/>
              <a:t>подъем туловища из положения лежа на спине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стрельба </a:t>
            </a:r>
            <a:r>
              <a:rPr lang="ru-RU" dirty="0"/>
              <a:t>из пневматической винтовки или из «электронного оружия»;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5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160" y="436970"/>
            <a:ext cx="8120226" cy="687823"/>
          </a:xfrm>
        </p:spPr>
        <p:txBody>
          <a:bodyPr>
            <a:normAutofit fontScale="90000"/>
          </a:bodyPr>
          <a:lstStyle/>
          <a:p>
            <a:pPr algn="ctr"/>
            <a:r>
              <a:rPr lang="ru" dirty="0" smtClean="0">
                <a:solidFill>
                  <a:srgbClr val="AA0007"/>
                </a:solidFill>
              </a:rPr>
              <a:t>Как записаться на сдачу норм ГТО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3451" y="1098453"/>
            <a:ext cx="669670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</a:rPr>
              <a:t>Через </a:t>
            </a:r>
            <a:r>
              <a:rPr lang="ru-RU" sz="1100" b="1" dirty="0" err="1">
                <a:solidFill>
                  <a:srgbClr val="C00000"/>
                </a:solidFill>
              </a:rPr>
              <a:t>Госуслуги</a:t>
            </a:r>
            <a:endParaRPr lang="ru-RU" sz="1100" b="1" dirty="0">
              <a:solidFill>
                <a:srgbClr val="C00000"/>
              </a:solidFill>
            </a:endParaRPr>
          </a:p>
          <a:p>
            <a:r>
              <a:rPr lang="ru-RU" sz="1100" dirty="0"/>
              <a:t>Как записать ребенка на ГТО через </a:t>
            </a:r>
            <a:r>
              <a:rPr lang="ru-RU" sz="1100" dirty="0" err="1"/>
              <a:t>Госуслуги</a:t>
            </a:r>
            <a:r>
              <a:rPr lang="ru-RU" sz="1100" dirty="0"/>
              <a:t>? Для этого потребуется подтвержденная учетная запись.</a:t>
            </a:r>
          </a:p>
          <a:p>
            <a:r>
              <a:rPr lang="ru-RU" sz="1100" dirty="0"/>
              <a:t>Нужно перейти к разделу «Запись на сдачу нормативов ГТО». </a:t>
            </a:r>
          </a:p>
          <a:p>
            <a:r>
              <a:rPr lang="ru-RU" sz="1100" dirty="0"/>
              <a:t>Там можно ввести данные за себя (для взрослого человека) или ребенка от шести лет.</a:t>
            </a:r>
          </a:p>
          <a:p>
            <a:r>
              <a:rPr lang="ru-RU" sz="1100" dirty="0"/>
              <a:t>При заполнении заявки укажите личные данные – Ф.И.О., дату рождения, СНИЛС, телефон (если у ребенка есть, если нет, можно свой), адрес электронной почты (то же самое).</a:t>
            </a:r>
          </a:p>
          <a:p>
            <a:r>
              <a:rPr lang="ru-RU" sz="1100" dirty="0"/>
              <a:t>Потом запись подтверждается в Личном кабинете. Вы получите уведомление, в котором указаны дата, время, место проведения и выбранные испытания</a:t>
            </a:r>
            <a:r>
              <a:rPr lang="ru-RU" sz="1100" dirty="0" smtClean="0"/>
              <a:t>.</a:t>
            </a:r>
            <a:endParaRPr lang="ru-RU" sz="1100" b="1" dirty="0">
              <a:solidFill>
                <a:srgbClr val="C00000"/>
              </a:solidFill>
            </a:endParaRPr>
          </a:p>
          <a:p>
            <a:r>
              <a:rPr lang="ru-RU" sz="1100" b="1" dirty="0" smtClean="0">
                <a:solidFill>
                  <a:srgbClr val="C00000"/>
                </a:solidFill>
              </a:rPr>
              <a:t>В </a:t>
            </a:r>
            <a:r>
              <a:rPr lang="ru-RU" sz="1100" b="1" dirty="0">
                <a:solidFill>
                  <a:srgbClr val="C00000"/>
                </a:solidFill>
              </a:rPr>
              <a:t>центре тестирования</a:t>
            </a:r>
          </a:p>
          <a:p>
            <a:r>
              <a:rPr lang="ru-RU" sz="1100" dirty="0"/>
              <a:t>Тут надо действовать через портал ГТО. </a:t>
            </a:r>
          </a:p>
          <a:p>
            <a:r>
              <a:rPr lang="ru-RU" sz="1100" dirty="0"/>
              <a:t>Зарегистрируйтесь и создайте Личный кабинет.</a:t>
            </a:r>
          </a:p>
          <a:p>
            <a:r>
              <a:rPr lang="ru-RU" sz="1100" dirty="0"/>
              <a:t>Далее вы можете найти на портале список центров тестирования, из них нужно выбрать тот, который наиболее удобен. Обратитесь в предпочтительный центр по телефону или нанесите личный визит – вас (или ребенка) запишут, а также проконсультируют по поводу подготовки, даты, времени, адреса сдачи нормативов, дадут другую нужную информацию.</a:t>
            </a:r>
          </a:p>
          <a:p>
            <a:r>
              <a:rPr lang="ru-RU" sz="1100" dirty="0"/>
              <a:t>Важно! Записать ребенка через центр тестирования может любой взрослый человек, например, тренер из спортивной секции или учитель физкультуры в школе. Поэтому если вы хотите записаться через школу, нужно обращаться к профильному педагогу.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6" b="33698"/>
          <a:stretch/>
        </p:blipFill>
        <p:spPr bwMode="auto">
          <a:xfrm>
            <a:off x="6907946" y="2842204"/>
            <a:ext cx="2097253" cy="158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1" r="15172"/>
          <a:stretch/>
        </p:blipFill>
        <p:spPr bwMode="auto">
          <a:xfrm>
            <a:off x="7076995" y="1069846"/>
            <a:ext cx="1627827" cy="168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33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84" y="138312"/>
            <a:ext cx="8378370" cy="1037345"/>
          </a:xfrm>
        </p:spPr>
        <p:txBody>
          <a:bodyPr>
            <a:normAutofit fontScale="90000"/>
          </a:bodyPr>
          <a:lstStyle/>
          <a:p>
            <a:r>
              <a:rPr lang="ru" sz="2400" dirty="0" smtClean="0">
                <a:solidFill>
                  <a:srgbClr val="AA0007"/>
                </a:solidFill>
              </a:rPr>
              <a:t>Для участия в сдаче норм ГТО нуодходимо пройти регистрацию на сайте </a:t>
            </a:r>
            <a:r>
              <a:rPr lang="en-US" sz="2400" dirty="0" smtClean="0">
                <a:solidFill>
                  <a:srgbClr val="AA0007"/>
                </a:solidFill>
              </a:rPr>
              <a:t>https</a:t>
            </a:r>
            <a:r>
              <a:rPr lang="en-US" sz="2400" dirty="0">
                <a:solidFill>
                  <a:srgbClr val="AA0007"/>
                </a:solidFill>
              </a:rPr>
              <a:t>://www.gto.ru/</a:t>
            </a:r>
            <a:r>
              <a:rPr lang="ru" sz="2400" dirty="0" smtClean="0">
                <a:solidFill>
                  <a:srgbClr val="AA0007"/>
                </a:solidFill>
              </a:rPr>
              <a:t> для получения УИН и именть медицинский допуск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1" y="1364351"/>
            <a:ext cx="4241798" cy="298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13" y="1364351"/>
            <a:ext cx="4241799" cy="298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917688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389</Words>
  <Application>Microsoft Office PowerPoint</Application>
  <PresentationFormat>Экран (16:9)</PresentationFormat>
  <Paragraphs>32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Merriweather</vt:lpstr>
      <vt:lpstr>Roboto</vt:lpstr>
      <vt:lpstr>Paradigm</vt:lpstr>
      <vt:lpstr>ГТО</vt:lpstr>
      <vt:lpstr>Колличество нормативов котовые необходимо выполнить для получения знака</vt:lpstr>
      <vt:lpstr>Нормативы</vt:lpstr>
      <vt:lpstr>Как записаться на сдачу норм ГТО</vt:lpstr>
      <vt:lpstr>Для участия в сдаче норм ГТО нуодходимо пройти регистрацию на сайте https://www.gto.ru/ для получения УИН и именть медицинский допуск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</dc:title>
  <cp:lastModifiedBy>физкультура</cp:lastModifiedBy>
  <cp:revision>10</cp:revision>
  <dcterms:modified xsi:type="dcterms:W3CDTF">2025-06-19T08:35:46Z</dcterms:modified>
</cp:coreProperties>
</file>