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latin typeface="Georgia" pitchFamily="18" charset="0"/>
              </a:rPr>
              <a:t>Кейс – </a:t>
            </a:r>
            <a:r>
              <a:rPr lang="ru-RU" b="1" i="1" dirty="0" smtClean="0">
                <a:latin typeface="Georgia" pitchFamily="18" charset="0"/>
              </a:rPr>
              <a:t>технология</a:t>
            </a:r>
            <a:r>
              <a:rPr lang="ru-RU" b="1" i="1" dirty="0">
                <a:latin typeface="Georgia" pitchFamily="18" charset="0"/>
              </a:rPr>
              <a:t/>
            </a:r>
            <a:br>
              <a:rPr lang="ru-RU" b="1" i="1" dirty="0">
                <a:latin typeface="Georgia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64364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cs typeface="Aharoni" panose="02010803020104030203" pitchFamily="2" charset="-79"/>
              </a:rPr>
              <a:t>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старший воспитатель </a:t>
            </a:r>
          </a:p>
          <a:p>
            <a:pPr algn="ctr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Мусина Людмила Александровна </a:t>
            </a:r>
          </a:p>
          <a:p>
            <a:pPr algn="ctr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МБДОУ «Детский сад №25 г. Шатура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031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5756" y="446088"/>
            <a:ext cx="3505199" cy="686676"/>
          </a:xfrm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дискуссии</a:t>
            </a:r>
            <a:endParaRPr lang="ru-RU" sz="2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0364" y="446088"/>
            <a:ext cx="6714248" cy="541496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Дискуссия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 — обмен мнениями по какому-либо вопросу в соответствии с более или менее определёнными правилами процедуры. 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К интенсивным технологиям обучения относятся групповые и межгрупповые дискуссии.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708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2072" y="286604"/>
            <a:ext cx="11382232" cy="1050878"/>
          </a:xfrm>
        </p:spPr>
        <p:txBody>
          <a:bodyPr>
            <a:noAutofit/>
          </a:bodyPr>
          <a:lstStyle/>
          <a:p>
            <a:r>
              <a:rPr lang="ru-RU" sz="3200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 ситуационного </a:t>
            </a:r>
            <a:r>
              <a:rPr lang="ru-RU" sz="3200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</a:t>
            </a:r>
            <a:br>
              <a:rPr lang="ru-RU" sz="3200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(метод анализа конкретных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ситуаций, ситуационные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упражнения, кейс-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фото-кейсы,  кейс-иллюстрации).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0500" y="2133600"/>
            <a:ext cx="4967787" cy="3777622"/>
          </a:xfrm>
        </p:spPr>
        <p:txBody>
          <a:bodyPr>
            <a:normAutofit/>
          </a:bodyPr>
          <a:lstStyle/>
          <a:p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Кейс-иллюстрация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иллюстрация, которая используется для рассмотрения проблемной ситуации.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работы с ней является разбор сути проблемы, анализ возможных решений и выбор лучшего из них.</a:t>
            </a:r>
          </a:p>
          <a:p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59856" y="2126222"/>
            <a:ext cx="5663821" cy="3777622"/>
          </a:xfrm>
        </p:spPr>
        <p:txBody>
          <a:bodyPr>
            <a:normAutofit/>
          </a:bodyPr>
          <a:lstStyle/>
          <a:p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Кейс-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техника…, использующая описание реальных экономических,  социальных и педагогических ситуаций (от англ.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«случай»)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письменное описание какой-то конкретной реальной ситуации анализ проблемы, позволяющий разобраться в ее сути, предложить возможные решения и выбрать лучшее из них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20990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9619" y="624110"/>
            <a:ext cx="9784994" cy="1280890"/>
          </a:xfrm>
        </p:spPr>
        <p:txBody>
          <a:bodyPr/>
          <a:lstStyle/>
          <a:p>
            <a:r>
              <a:rPr lang="ru-RU" altLang="ru-RU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нужен кейс?</a:t>
            </a:r>
            <a:endParaRPr lang="ru-RU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55928"/>
            <a:ext cx="12192000" cy="2970663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ru-RU" alt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Кейс </a:t>
            </a:r>
            <a:r>
              <a:rPr lang="ru-RU" alt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дает возможность 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приблизиться </a:t>
            </a:r>
            <a:r>
              <a:rPr lang="ru-RU" alt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alt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практике</a:t>
            </a:r>
            <a:r>
              <a:rPr lang="ru-RU" alt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встать на позицию человека, реально </a:t>
            </a:r>
            <a:r>
              <a:rPr lang="ru-RU" alt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принимающего решения</a:t>
            </a:r>
            <a:r>
              <a:rPr lang="ru-RU" alt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 на ошибках других. </a:t>
            </a:r>
          </a:p>
          <a:p>
            <a:pPr algn="just">
              <a:buFontTx/>
              <a:buNone/>
            </a:pP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&amp;Pcy;&amp;rcy;&amp;ocy;&amp;gcy;&amp;rcy;&amp;acy;&amp;mcy;&amp;mcy;&amp;acy; &amp;tcy;&amp;rcy;&amp;ucy;&amp;dcy;&amp;ocy;&amp;vcy;&amp;ocy;&amp;gcy;&amp;ocy; &amp;vcy;&amp;ocy;&amp;scy;&amp;pcy;&amp;icy;&amp;tcy;&amp;acy;&amp;ncy;&amp;icy;&amp;yacy; &amp;dcy;&amp;ocy;&amp;shcy;&amp;kcy;&amp;ocy;&amp;lcy;&amp;softcy;&amp;ncy;&amp;icy;&amp;kcy;&amp;ocy;&amp;vcy; - &amp;Fcy;&amp;acy;&amp;jcy;&amp;lcy;&amp;ocy;&amp;vcy;&amp;ycy;&amp;jcy; &amp;acy;&amp;rcy;&amp;khcy;&amp;icy;&amp;v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329" y="2825087"/>
            <a:ext cx="5022376" cy="3875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348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кейса</a:t>
            </a:r>
            <a:endParaRPr lang="ru-RU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3316406" y="2786063"/>
            <a:ext cx="2454085" cy="2489838"/>
            <a:chOff x="1824" y="633"/>
            <a:chExt cx="2834" cy="2849"/>
          </a:xfrm>
        </p:grpSpPr>
        <p:sp>
          <p:nvSpPr>
            <p:cNvPr id="9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 w 21600"/>
                <a:gd name="T1" fmla="*/ 5 h 21600"/>
                <a:gd name="T2" fmla="*/ 3 w 21600"/>
                <a:gd name="T3" fmla="*/ 7 h 21600"/>
                <a:gd name="T4" fmla="*/ 2 w 21600"/>
                <a:gd name="T5" fmla="*/ 5 h 21600"/>
                <a:gd name="T6" fmla="*/ 3 w 21600"/>
                <a:gd name="T7" fmla="*/ 2 h 21600"/>
                <a:gd name="T8" fmla="*/ 1 w 21600"/>
                <a:gd name="T9" fmla="*/ 0 h 21600"/>
                <a:gd name="T10" fmla="*/ 0 w 21600"/>
                <a:gd name="T11" fmla="*/ 2 h 21600"/>
                <a:gd name="T12" fmla="*/ 1 w 21600"/>
                <a:gd name="T13" fmla="*/ 5 h 21600"/>
                <a:gd name="T14" fmla="*/ 0 w 21600"/>
                <a:gd name="T15" fmla="*/ 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4 h 21600"/>
                <a:gd name="T2" fmla="*/ 2 w 21600"/>
                <a:gd name="T3" fmla="*/ 5 h 21600"/>
                <a:gd name="T4" fmla="*/ 6 w 21600"/>
                <a:gd name="T5" fmla="*/ 4 h 21600"/>
                <a:gd name="T6" fmla="*/ 9 w 21600"/>
                <a:gd name="T7" fmla="*/ 5 h 21600"/>
                <a:gd name="T8" fmla="*/ 12 w 21600"/>
                <a:gd name="T9" fmla="*/ 4 h 21600"/>
                <a:gd name="T10" fmla="*/ 9 w 21600"/>
                <a:gd name="T11" fmla="*/ 1 h 21600"/>
                <a:gd name="T12" fmla="*/ 6 w 21600"/>
                <a:gd name="T13" fmla="*/ 0 h 21600"/>
                <a:gd name="T14" fmla="*/ 2 w 21600"/>
                <a:gd name="T15" fmla="*/ 2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99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1 w 21600"/>
                <a:gd name="T1" fmla="*/ 6 h 21600"/>
                <a:gd name="T2" fmla="*/ 0 w 21600"/>
                <a:gd name="T3" fmla="*/ 9 h 21600"/>
                <a:gd name="T4" fmla="*/ 1 w 21600"/>
                <a:gd name="T5" fmla="*/ 12 h 21600"/>
                <a:gd name="T6" fmla="*/ 3 w 21600"/>
                <a:gd name="T7" fmla="*/ 9 h 21600"/>
                <a:gd name="T8" fmla="*/ 2 w 21600"/>
                <a:gd name="T9" fmla="*/ 6 h 21600"/>
                <a:gd name="T10" fmla="*/ 3 w 21600"/>
                <a:gd name="T11" fmla="*/ 3 h 21600"/>
                <a:gd name="T12" fmla="*/ 1 w 21600"/>
                <a:gd name="T13" fmla="*/ 0 h 21600"/>
                <a:gd name="T14" fmla="*/ 0 w 21600"/>
                <a:gd name="T15" fmla="*/ 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CC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0 w 21600"/>
                <a:gd name="T1" fmla="*/ 2 h 21600"/>
                <a:gd name="T2" fmla="*/ 10 w 21600"/>
                <a:gd name="T3" fmla="*/ 0 h 21600"/>
                <a:gd name="T4" fmla="*/ 3 w 21600"/>
                <a:gd name="T5" fmla="*/ 0 h 21600"/>
                <a:gd name="T6" fmla="*/ 3 w 21600"/>
                <a:gd name="T7" fmla="*/ 2 h 21600"/>
                <a:gd name="T8" fmla="*/ 6 w 21600"/>
                <a:gd name="T9" fmla="*/ 2 h 21600"/>
                <a:gd name="T10" fmla="*/ 6 w 21600"/>
                <a:gd name="T11" fmla="*/ 1 h 21600"/>
                <a:gd name="T12" fmla="*/ 13 w 21600"/>
                <a:gd name="T13" fmla="*/ 1 h 21600"/>
                <a:gd name="T14" fmla="*/ 0 w 21600"/>
                <a:gd name="T15" fmla="*/ 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99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" name="WordArt 30"/>
          <p:cNvSpPr>
            <a:spLocks noChangeArrowheads="1" noChangeShapeType="1" noTextEdit="1"/>
          </p:cNvSpPr>
          <p:nvPr/>
        </p:nvSpPr>
        <p:spPr bwMode="auto">
          <a:xfrm rot="-2436106">
            <a:off x="1948283" y="2400223"/>
            <a:ext cx="2875109" cy="658599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173907"/>
              </a:avLst>
            </a:prstTxWarp>
          </a:bodyPr>
          <a:lstStyle/>
          <a:p>
            <a:pPr algn="ctr"/>
            <a:r>
              <a:rPr lang="ru-RU" sz="32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текстовые документы</a:t>
            </a:r>
          </a:p>
        </p:txBody>
      </p:sp>
      <p:sp>
        <p:nvSpPr>
          <p:cNvPr id="14" name="WordArt 31"/>
          <p:cNvSpPr>
            <a:spLocks noChangeArrowheads="1" noChangeShapeType="1" noTextEdit="1"/>
          </p:cNvSpPr>
          <p:nvPr/>
        </p:nvSpPr>
        <p:spPr bwMode="auto">
          <a:xfrm rot="2534667">
            <a:off x="3860800" y="2282825"/>
            <a:ext cx="2781300" cy="17208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282476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Аудио-</a:t>
            </a:r>
          </a:p>
          <a:p>
            <a:pPr algn="ctr"/>
            <a:r>
              <a:rPr lang="ru-RU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видео-фрагменты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WordArt 33"/>
          <p:cNvSpPr>
            <a:spLocks noChangeArrowheads="1" noChangeShapeType="1" noTextEdit="1"/>
          </p:cNvSpPr>
          <p:nvPr/>
        </p:nvSpPr>
        <p:spPr bwMode="auto">
          <a:xfrm rot="-3331418">
            <a:off x="4487069" y="4182269"/>
            <a:ext cx="2801937" cy="15335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7208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Подборка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иллюстративных материалов</a:t>
            </a:r>
          </a:p>
        </p:txBody>
      </p:sp>
      <p:sp>
        <p:nvSpPr>
          <p:cNvPr id="16" name="WordArt 32"/>
          <p:cNvSpPr>
            <a:spLocks noChangeArrowheads="1" noChangeShapeType="1" noTextEdit="1"/>
          </p:cNvSpPr>
          <p:nvPr/>
        </p:nvSpPr>
        <p:spPr bwMode="auto">
          <a:xfrm rot="2315160">
            <a:off x="1888380" y="4769468"/>
            <a:ext cx="3086699" cy="104391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254E12"/>
                </a:solidFill>
                <a:latin typeface="Times New Roman"/>
                <a:cs typeface="Times New Roman"/>
              </a:rPr>
              <a:t>Сценарии взаимодействия 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254E12"/>
                </a:solidFill>
                <a:latin typeface="Times New Roman"/>
                <a:cs typeface="Times New Roman"/>
              </a:rPr>
              <a:t>взрослого с ребенком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 rot="1358964">
            <a:off x="8120449" y="555809"/>
            <a:ext cx="2301952" cy="2325806"/>
            <a:chOff x="1824" y="633"/>
            <a:chExt cx="2834" cy="2849"/>
          </a:xfrm>
        </p:grpSpPr>
        <p:sp>
          <p:nvSpPr>
            <p:cNvPr id="21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 w 21600"/>
                <a:gd name="T1" fmla="*/ 5 h 21600"/>
                <a:gd name="T2" fmla="*/ 3 w 21600"/>
                <a:gd name="T3" fmla="*/ 7 h 21600"/>
                <a:gd name="T4" fmla="*/ 2 w 21600"/>
                <a:gd name="T5" fmla="*/ 5 h 21600"/>
                <a:gd name="T6" fmla="*/ 3 w 21600"/>
                <a:gd name="T7" fmla="*/ 2 h 21600"/>
                <a:gd name="T8" fmla="*/ 1 w 21600"/>
                <a:gd name="T9" fmla="*/ 0 h 21600"/>
                <a:gd name="T10" fmla="*/ 0 w 21600"/>
                <a:gd name="T11" fmla="*/ 2 h 21600"/>
                <a:gd name="T12" fmla="*/ 1 w 21600"/>
                <a:gd name="T13" fmla="*/ 5 h 21600"/>
                <a:gd name="T14" fmla="*/ 0 w 21600"/>
                <a:gd name="T15" fmla="*/ 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CC99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4 h 21600"/>
                <a:gd name="T2" fmla="*/ 2 w 21600"/>
                <a:gd name="T3" fmla="*/ 5 h 21600"/>
                <a:gd name="T4" fmla="*/ 6 w 21600"/>
                <a:gd name="T5" fmla="*/ 4 h 21600"/>
                <a:gd name="T6" fmla="*/ 9 w 21600"/>
                <a:gd name="T7" fmla="*/ 5 h 21600"/>
                <a:gd name="T8" fmla="*/ 12 w 21600"/>
                <a:gd name="T9" fmla="*/ 4 h 21600"/>
                <a:gd name="T10" fmla="*/ 9 w 21600"/>
                <a:gd name="T11" fmla="*/ 1 h 21600"/>
                <a:gd name="T12" fmla="*/ 6 w 21600"/>
                <a:gd name="T13" fmla="*/ 0 h 21600"/>
                <a:gd name="T14" fmla="*/ 2 w 21600"/>
                <a:gd name="T15" fmla="*/ 2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CC99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1 w 21600"/>
                <a:gd name="T1" fmla="*/ 6 h 21600"/>
                <a:gd name="T2" fmla="*/ 0 w 21600"/>
                <a:gd name="T3" fmla="*/ 9 h 21600"/>
                <a:gd name="T4" fmla="*/ 1 w 21600"/>
                <a:gd name="T5" fmla="*/ 12 h 21600"/>
                <a:gd name="T6" fmla="*/ 3 w 21600"/>
                <a:gd name="T7" fmla="*/ 9 h 21600"/>
                <a:gd name="T8" fmla="*/ 2 w 21600"/>
                <a:gd name="T9" fmla="*/ 6 h 21600"/>
                <a:gd name="T10" fmla="*/ 3 w 21600"/>
                <a:gd name="T11" fmla="*/ 3 h 21600"/>
                <a:gd name="T12" fmla="*/ 1 w 21600"/>
                <a:gd name="T13" fmla="*/ 0 h 21600"/>
                <a:gd name="T14" fmla="*/ 0 w 21600"/>
                <a:gd name="T15" fmla="*/ 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CC99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0 w 21600"/>
                <a:gd name="T1" fmla="*/ 2 h 21600"/>
                <a:gd name="T2" fmla="*/ 10 w 21600"/>
                <a:gd name="T3" fmla="*/ 0 h 21600"/>
                <a:gd name="T4" fmla="*/ 3 w 21600"/>
                <a:gd name="T5" fmla="*/ 0 h 21600"/>
                <a:gd name="T6" fmla="*/ 3 w 21600"/>
                <a:gd name="T7" fmla="*/ 2 h 21600"/>
                <a:gd name="T8" fmla="*/ 6 w 21600"/>
                <a:gd name="T9" fmla="*/ 2 h 21600"/>
                <a:gd name="T10" fmla="*/ 6 w 21600"/>
                <a:gd name="T11" fmla="*/ 1 h 21600"/>
                <a:gd name="T12" fmla="*/ 13 w 21600"/>
                <a:gd name="T13" fmla="*/ 1 h 21600"/>
                <a:gd name="T14" fmla="*/ 0 w 21600"/>
                <a:gd name="T15" fmla="*/ 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99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10"/>
          <p:cNvGrpSpPr>
            <a:grpSpLocks/>
          </p:cNvGrpSpPr>
          <p:nvPr/>
        </p:nvGrpSpPr>
        <p:grpSpPr bwMode="auto">
          <a:xfrm rot="3062621">
            <a:off x="7537665" y="4203103"/>
            <a:ext cx="2239893" cy="2304235"/>
            <a:chOff x="1824" y="633"/>
            <a:chExt cx="2834" cy="2849"/>
          </a:xfrm>
        </p:grpSpPr>
        <p:sp>
          <p:nvSpPr>
            <p:cNvPr id="26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 w 21600"/>
                <a:gd name="T1" fmla="*/ 5 h 21600"/>
                <a:gd name="T2" fmla="*/ 3 w 21600"/>
                <a:gd name="T3" fmla="*/ 7 h 21600"/>
                <a:gd name="T4" fmla="*/ 2 w 21600"/>
                <a:gd name="T5" fmla="*/ 5 h 21600"/>
                <a:gd name="T6" fmla="*/ 3 w 21600"/>
                <a:gd name="T7" fmla="*/ 2 h 21600"/>
                <a:gd name="T8" fmla="*/ 1 w 21600"/>
                <a:gd name="T9" fmla="*/ 0 h 21600"/>
                <a:gd name="T10" fmla="*/ 0 w 21600"/>
                <a:gd name="T11" fmla="*/ 2 h 21600"/>
                <a:gd name="T12" fmla="*/ 1 w 21600"/>
                <a:gd name="T13" fmla="*/ 5 h 21600"/>
                <a:gd name="T14" fmla="*/ 0 w 21600"/>
                <a:gd name="T15" fmla="*/ 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FF99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4 h 21600"/>
                <a:gd name="T2" fmla="*/ 2 w 21600"/>
                <a:gd name="T3" fmla="*/ 5 h 21600"/>
                <a:gd name="T4" fmla="*/ 6 w 21600"/>
                <a:gd name="T5" fmla="*/ 4 h 21600"/>
                <a:gd name="T6" fmla="*/ 9 w 21600"/>
                <a:gd name="T7" fmla="*/ 5 h 21600"/>
                <a:gd name="T8" fmla="*/ 12 w 21600"/>
                <a:gd name="T9" fmla="*/ 4 h 21600"/>
                <a:gd name="T10" fmla="*/ 9 w 21600"/>
                <a:gd name="T11" fmla="*/ 1 h 21600"/>
                <a:gd name="T12" fmla="*/ 6 w 21600"/>
                <a:gd name="T13" fmla="*/ 0 h 21600"/>
                <a:gd name="T14" fmla="*/ 2 w 21600"/>
                <a:gd name="T15" fmla="*/ 2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99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1 w 21600"/>
                <a:gd name="T1" fmla="*/ 6 h 21600"/>
                <a:gd name="T2" fmla="*/ 0 w 21600"/>
                <a:gd name="T3" fmla="*/ 9 h 21600"/>
                <a:gd name="T4" fmla="*/ 1 w 21600"/>
                <a:gd name="T5" fmla="*/ 12 h 21600"/>
                <a:gd name="T6" fmla="*/ 3 w 21600"/>
                <a:gd name="T7" fmla="*/ 9 h 21600"/>
                <a:gd name="T8" fmla="*/ 2 w 21600"/>
                <a:gd name="T9" fmla="*/ 6 h 21600"/>
                <a:gd name="T10" fmla="*/ 3 w 21600"/>
                <a:gd name="T11" fmla="*/ 3 h 21600"/>
                <a:gd name="T12" fmla="*/ 1 w 21600"/>
                <a:gd name="T13" fmla="*/ 0 h 21600"/>
                <a:gd name="T14" fmla="*/ 0 w 21600"/>
                <a:gd name="T15" fmla="*/ 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FFFF99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0 w 21600"/>
                <a:gd name="T1" fmla="*/ 2 h 21600"/>
                <a:gd name="T2" fmla="*/ 10 w 21600"/>
                <a:gd name="T3" fmla="*/ 0 h 21600"/>
                <a:gd name="T4" fmla="*/ 3 w 21600"/>
                <a:gd name="T5" fmla="*/ 0 h 21600"/>
                <a:gd name="T6" fmla="*/ 3 w 21600"/>
                <a:gd name="T7" fmla="*/ 2 h 21600"/>
                <a:gd name="T8" fmla="*/ 6 w 21600"/>
                <a:gd name="T9" fmla="*/ 2 h 21600"/>
                <a:gd name="T10" fmla="*/ 6 w 21600"/>
                <a:gd name="T11" fmla="*/ 1 h 21600"/>
                <a:gd name="T12" fmla="*/ 13 w 21600"/>
                <a:gd name="T13" fmla="*/ 1 h 21600"/>
                <a:gd name="T14" fmla="*/ 0 w 21600"/>
                <a:gd name="T15" fmla="*/ 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FFFF99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743676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033515"/>
            <a:ext cx="8915399" cy="1787857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4800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56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844" y="446088"/>
            <a:ext cx="4538567" cy="976312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Историческая справка</a:t>
            </a:r>
            <a:br>
              <a:rPr lang="ru-RU" sz="32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09731" y="446088"/>
            <a:ext cx="5294881" cy="541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Впервые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с кейсами в рамках учебного процесса была реализована в Гарвардской школе бизнеса в 1908 г. </a:t>
            </a:r>
            <a:b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России данная технология стала внедряться лишь последние 3-4 года.</a:t>
            </a:r>
            <a:endParaRPr lang="ru-RU" sz="2800" dirty="0"/>
          </a:p>
        </p:txBody>
      </p:sp>
      <p:pic>
        <p:nvPicPr>
          <p:cNvPr id="5" name="Picture 2" descr="The Times &amp;vcy;&amp;ycy;&amp;bcy;&amp;rcy;&amp;acy;&amp;lcy;&amp;acy; &amp;gcy;&amp;lcy;&amp;acy;&amp;vcy;&amp;ncy;&amp;ycy;&amp;iecy; &amp;kcy;&amp;ncy;&amp;icy;&amp;gcy;&amp;icy; &amp;pcy;&amp;ocy;&amp;scy;&amp;lcy;&amp;iecy;&amp;dcy;&amp;ncy;&amp;icy;&amp;khcy; 60 &amp;lcy;&amp;iecy;&amp;tcy; - &amp;Bcy;&amp;Dcy;&amp;Gcy; &amp;Dcy;&amp;iecy;&amp;lcy;&amp;ocy;&amp;vcy;&amp;acy;&amp;yacy; &amp;gcy;&amp;acy;&amp;zcy;&amp;iecy;&amp;tcy;&amp;a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843" y="1037230"/>
            <a:ext cx="4538567" cy="482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39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205" y="1105469"/>
            <a:ext cx="119417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defRPr/>
            </a:pPr>
            <a:r>
              <a:rPr lang="ru-RU" sz="4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casus </a:t>
            </a:r>
            <a:r>
              <a:rPr lang="ru-RU" sz="40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(лат.)– 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запутанный 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необычный случай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4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defRPr/>
            </a:pP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defRPr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40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портфель, чемоданчик</a:t>
            </a:r>
            <a:endParaRPr lang="ru-RU" sz="4000" dirty="0"/>
          </a:p>
        </p:txBody>
      </p:sp>
      <p:pic>
        <p:nvPicPr>
          <p:cNvPr id="3" name="Picture 5" descr="bag1-b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9362" y="3302758"/>
            <a:ext cx="3988136" cy="3131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217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7290" y="395785"/>
            <a:ext cx="69467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Кейс-технология</a:t>
            </a:r>
            <a:r>
              <a:rPr lang="ru-RU" altLang="ru-RU" sz="2400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общее название технологий обучения, представляющих собой методы анализа ситуаций.</a:t>
            </a:r>
            <a:endParaRPr lang="en-US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Кейс-технология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интерактивная технология для краткосрочного обучения , на основе реальных или вымышленных ситуаций, направленная не столько на освоение знаний, сколько на формирование у слушателей новых качеств и умений.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best-text.ru &amp;Mcy;&amp;ycy; &amp;pcy;&amp;icy;&amp;shcy;&amp;iecy;&amp;mcy; &amp;scy;&amp;tcy;&amp;acy;&amp;tcy;&amp;softcy;&amp;icy; &amp;icy; &amp;rcy;&amp;iecy;&amp;kcy;&amp;lcy;&amp;acy;&amp;mcy;&amp;ncy;&amp;ycy;&amp;iecy; &amp;tcy;&amp;iecy;&amp;kcy;&amp;scy;&amp;tcy;&amp;ycy; - &amp;Ncy;&amp;ocy;&amp;vcy;&amp;ocy;&amp;scy;&amp;tcy;&amp;icy; - 05 - 46 &amp;Scy;&amp;icy;&amp;tcy;&amp;ucy;&amp;acy;&amp;tscy;&amp;icy;&amp;ocy;&amp;ncy;&amp;ncy;&amp;ycy;&amp;jcy; &amp;acy;&amp;ncy;&amp;acy;&amp;lcy;&amp;icy;&amp;z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397" y="4285396"/>
            <a:ext cx="2971800" cy="238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314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1128" y="446088"/>
            <a:ext cx="4743284" cy="976312"/>
          </a:xfrm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кейс - технологии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967" y="1598613"/>
            <a:ext cx="5589445" cy="426243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 инцидента;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 ситуационно-ролевых игр;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 разбора деловой корреспонденции;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Игровое проектирование;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 дискуссии.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Метод ситуационного анализа (метод анализа конкретных ситуаций, ситуационные задачи и упражнения, кейс-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фото-кейсы, кейс-иллюстрации);</a:t>
            </a:r>
          </a:p>
          <a:p>
            <a:endParaRPr lang="ru-RU" dirty="0"/>
          </a:p>
        </p:txBody>
      </p:sp>
      <p:pic>
        <p:nvPicPr>
          <p:cNvPr id="1026" name="Picture 2" descr="http://vbibl.ru/pars_docs/refs/99/98052/98052_html_20e04d29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3" y="982639"/>
            <a:ext cx="3942378" cy="398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66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4901" y="122829"/>
            <a:ext cx="6919415" cy="1050877"/>
          </a:xfrm>
        </p:spPr>
        <p:txBody>
          <a:bodyPr>
            <a:noAutofit/>
          </a:bodyPr>
          <a:lstStyle/>
          <a:p>
            <a:r>
              <a:rPr lang="ru-RU" altLang="ru-RU" sz="40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инцидентов</a:t>
            </a:r>
            <a:endParaRPr lang="ru-RU" sz="40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0054" y="1473958"/>
            <a:ext cx="8693624" cy="4387093"/>
          </a:xfrm>
        </p:spPr>
        <p:txBody>
          <a:bodyPr>
            <a:normAutofit/>
          </a:bodyPr>
          <a:lstStyle/>
          <a:p>
            <a:pPr marL="180000" indent="-457200">
              <a:spcBef>
                <a:spcPts val="0"/>
              </a:spcBef>
              <a:defRPr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В центре внимания находится процесс получения информации.</a:t>
            </a:r>
          </a:p>
          <a:p>
            <a:pPr marL="180000" indent="-457200">
              <a:spcBef>
                <a:spcPts val="0"/>
              </a:spcBef>
              <a:defRPr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Segoe UI" pitchFamily="34" charset="0"/>
              <a:cs typeface="Times New Roman" panose="02020603050405020304" pitchFamily="18" charset="0"/>
            </a:endParaRPr>
          </a:p>
          <a:p>
            <a:pPr marL="180000" indent="-457200">
              <a:spcBef>
                <a:spcPts val="0"/>
              </a:spcBef>
              <a:defRPr/>
            </a:pP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Цель метода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— поиск информации самим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дошкольником,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и – как следствие – обучение его работе с необходимой информацией, ее сбором, систематизацией и анализом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12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4901" y="446088"/>
            <a:ext cx="5172501" cy="713972"/>
          </a:xfrm>
        </p:spPr>
        <p:txBody>
          <a:bodyPr>
            <a:noAutofit/>
          </a:bodyPr>
          <a:lstStyle/>
          <a:p>
            <a:r>
              <a:rPr lang="ru-RU" altLang="ru-RU" sz="32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Ситуационно-ролевая игра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8043" y="446088"/>
            <a:ext cx="8406570" cy="541496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Цель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 - в виде инсценировки создать перед аудиторией правдивую историческую, правовую, социально-психологическую ситуацию и затем дать возможность оценить поступки и поведение участников игры.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Segoe UI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Segoe UI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Одна из разновидностей метода инсценировки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ролевая игра.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3792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322" y="446088"/>
            <a:ext cx="5104263" cy="976312"/>
          </a:xfrm>
        </p:spPr>
        <p:txBody>
          <a:bodyPr>
            <a:normAutofit/>
          </a:bodyPr>
          <a:lstStyle/>
          <a:p>
            <a:r>
              <a:rPr lang="ru-RU" alt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разбора деловой корреспонденции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9421" y="1214650"/>
            <a:ext cx="6755191" cy="5199797"/>
          </a:xfrm>
        </p:spPr>
        <p:txBody>
          <a:bodyPr>
            <a:normAutofit/>
          </a:bodyPr>
          <a:lstStyle/>
          <a:p>
            <a:pPr marL="180000" indent="-457200" algn="just">
              <a:spcBef>
                <a:spcPts val="0"/>
              </a:spcBef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Метод основан на работе с документами и бумагами, относящимися к той или иной организации, ситуации, проблеме.</a:t>
            </a:r>
          </a:p>
          <a:p>
            <a:pPr marL="180000" indent="-457200" algn="just">
              <a:spcBef>
                <a:spcPts val="0"/>
              </a:spcBef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Учащиеся получают от преподавателя папки с одинаковым набором документов, в зависимости от темы и предмета. </a:t>
            </a:r>
          </a:p>
          <a:p>
            <a:pPr marL="180000" indent="-457200" algn="just">
              <a:spcBef>
                <a:spcPts val="0"/>
              </a:spcBef>
              <a:defRPr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Цель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ученика -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занять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позицию человека, ответственного за работу с «входящими документами», и справиться со всеми задачами, которые она подразумевает. 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61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084" y="446088"/>
            <a:ext cx="4470327" cy="713972"/>
          </a:xfrm>
        </p:spPr>
        <p:txBody>
          <a:bodyPr>
            <a:normAutofit/>
          </a:bodyPr>
          <a:lstStyle/>
          <a:p>
            <a:r>
              <a:rPr lang="ru-RU" alt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Игровое проектирование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94579" y="446088"/>
            <a:ext cx="5718412" cy="5414963"/>
          </a:xfrm>
        </p:spPr>
        <p:txBody>
          <a:bodyPr>
            <a:normAutofit/>
          </a:bodyPr>
          <a:lstStyle/>
          <a:p>
            <a:pPr marL="180000" indent="-457200" algn="just">
              <a:spcBef>
                <a:spcPts val="0"/>
              </a:spcBef>
              <a:defRPr/>
            </a:pP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Цель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- процесс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создания или совершенствования проектов. </a:t>
            </a:r>
          </a:p>
          <a:p>
            <a:pPr marL="180000" indent="-457200" algn="just">
              <a:spcBef>
                <a:spcPts val="0"/>
              </a:spcBef>
              <a:defRPr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Segoe UI" pitchFamily="34" charset="0"/>
                <a:cs typeface="Times New Roman" panose="02020603050405020304" pitchFamily="18" charset="0"/>
              </a:rPr>
              <a:t>Участников занятия можно разбить на группы, каждая из которых будет разрабатывать свой проект. 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35421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</TotalTime>
  <Words>415</Words>
  <Application>Microsoft Office PowerPoint</Application>
  <PresentationFormat>Широкоэкранный</PresentationFormat>
  <Paragraphs>52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Aharoni</vt:lpstr>
      <vt:lpstr>Arial</vt:lpstr>
      <vt:lpstr>Century Gothic</vt:lpstr>
      <vt:lpstr>Georgia</vt:lpstr>
      <vt:lpstr>Segoe UI</vt:lpstr>
      <vt:lpstr>Times New Roman</vt:lpstr>
      <vt:lpstr>Wingdings</vt:lpstr>
      <vt:lpstr>Wingdings 3</vt:lpstr>
      <vt:lpstr>Легкий дым</vt:lpstr>
      <vt:lpstr>Кейс – технология </vt:lpstr>
      <vt:lpstr>Историческая справка </vt:lpstr>
      <vt:lpstr>Презентация PowerPoint</vt:lpstr>
      <vt:lpstr>Презентация PowerPoint</vt:lpstr>
      <vt:lpstr>Методы кейс - технологии</vt:lpstr>
      <vt:lpstr>Метод инцидентов</vt:lpstr>
      <vt:lpstr>Ситуационно-ролевая игра</vt:lpstr>
      <vt:lpstr>Метод разбора деловой корреспонденции</vt:lpstr>
      <vt:lpstr>Игровое проектирование</vt:lpstr>
      <vt:lpstr>Метод дискуссии</vt:lpstr>
      <vt:lpstr>Метод  ситуационного анализа  (метод анализа конкретных ситуаций, ситуационные задачи и упражнения, кейс-стади, фото-кейсы,  кейс-иллюстрации).</vt:lpstr>
      <vt:lpstr>Для чего нужен кейс?</vt:lpstr>
      <vt:lpstr>Содержание кейса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Кейс – технология</dc:title>
  <dc:creator>Nastya</dc:creator>
  <cp:lastModifiedBy>Nastya</cp:lastModifiedBy>
  <cp:revision>8</cp:revision>
  <dcterms:created xsi:type="dcterms:W3CDTF">2016-02-06T07:24:05Z</dcterms:created>
  <dcterms:modified xsi:type="dcterms:W3CDTF">2016-02-06T08:39:47Z</dcterms:modified>
</cp:coreProperties>
</file>