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0" r:id="rId1"/>
  </p:sldMasterIdLst>
  <p:notesMasterIdLst>
    <p:notesMasterId r:id="rId9"/>
  </p:notesMasterIdLst>
  <p:sldIdLst>
    <p:sldId id="371" r:id="rId2"/>
    <p:sldId id="377" r:id="rId3"/>
    <p:sldId id="379" r:id="rId4"/>
    <p:sldId id="383" r:id="rId5"/>
    <p:sldId id="384" r:id="rId6"/>
    <p:sldId id="387" r:id="rId7"/>
    <p:sldId id="388" r:id="rId8"/>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a:srgbClr val="FF99FF"/>
    <a:srgbClr val="BF1783"/>
    <a:srgbClr val="FFD243"/>
    <a:srgbClr val="33CCFF"/>
    <a:srgbClr val="99FFCC"/>
    <a:srgbClr val="CCFF99"/>
    <a:srgbClr val="CC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4" autoAdjust="0"/>
    <p:restoredTop sz="94660"/>
  </p:normalViewPr>
  <p:slideViewPr>
    <p:cSldViewPr>
      <p:cViewPr varScale="1">
        <p:scale>
          <a:sx n="86" d="100"/>
          <a:sy n="86" d="100"/>
        </p:scale>
        <p:origin x="1382" y="4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CA45485-43CF-4C20-B05E-E2B0AECAC560}" type="datetimeFigureOut">
              <a:rPr lang="ru-RU" smtClean="0"/>
              <a:t>25.06.2025</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D779898-72D5-4DC5-93FA-D076C6143022}" type="slidenum">
              <a:rPr lang="ru-RU" smtClean="0"/>
              <a:t>‹#›</a:t>
            </a:fld>
            <a:endParaRPr lang="ru-RU"/>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7" name="Прямоугольник с двумя скругленными противолежащими углами 6"/>
          <p:cNvSpPr/>
          <p:nvPr/>
        </p:nvSpPr>
        <p:spPr>
          <a:xfrm>
            <a:off x="164592" y="146304"/>
            <a:ext cx="8814816" cy="2505456"/>
          </a:xfrm>
          <a:prstGeom prst="round2DiagRect">
            <a:avLst>
              <a:gd name="adj1" fmla="val 11807"/>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Заголовок 7"/>
          <p:cNvSpPr>
            <a:spLocks noGrp="1"/>
          </p:cNvSpPr>
          <p:nvPr>
            <p:ph type="ctrTitle"/>
          </p:nvPr>
        </p:nvSpPr>
        <p:spPr>
          <a:xfrm>
            <a:off x="464234" y="381001"/>
            <a:ext cx="8229600" cy="2209800"/>
          </a:xfrm>
        </p:spPr>
        <p:txBody>
          <a:bodyPr lIns="45720" rIns="228600" anchor="b">
            <a:normAutofit/>
          </a:bodyPr>
          <a:lstStyle>
            <a:lvl1pPr marL="0" algn="r">
              <a:defRPr sz="4800"/>
            </a:lvl1pPr>
          </a:lstStyle>
          <a:p>
            <a:r>
              <a:rPr kumimoji="0" lang="ru-RU"/>
              <a:t>Образец заголовка</a:t>
            </a:r>
            <a:endParaRPr kumimoji="0" lang="en-US"/>
          </a:p>
        </p:txBody>
      </p:sp>
      <p:sp>
        <p:nvSpPr>
          <p:cNvPr id="9" name="Подзаголовок 8"/>
          <p:cNvSpPr>
            <a:spLocks noGrp="1"/>
          </p:cNvSpPr>
          <p:nvPr>
            <p:ph type="subTitle" idx="1"/>
          </p:nvPr>
        </p:nvSpPr>
        <p:spPr>
          <a:xfrm>
            <a:off x="2133600" y="2819400"/>
            <a:ext cx="6560234" cy="1752600"/>
          </a:xfrm>
        </p:spPr>
        <p:txBody>
          <a:bodyPr lIns="45720" rIns="246888"/>
          <a:lstStyle>
            <a:lvl1pPr marL="0" indent="0" algn="r">
              <a:spcBef>
                <a:spcPts val="0"/>
              </a:spcBef>
              <a:buNone/>
              <a:defRPr>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a:t>Образец подзаголовка</a:t>
            </a:r>
            <a:endParaRPr kumimoji="0" lang="en-US"/>
          </a:p>
        </p:txBody>
      </p:sp>
      <p:sp>
        <p:nvSpPr>
          <p:cNvPr id="10" name="Дата 9"/>
          <p:cNvSpPr>
            <a:spLocks noGrp="1"/>
          </p:cNvSpPr>
          <p:nvPr>
            <p:ph type="dt" sz="half" idx="10"/>
          </p:nvPr>
        </p:nvSpPr>
        <p:spPr>
          <a:xfrm>
            <a:off x="5562600" y="6509004"/>
            <a:ext cx="3002280" cy="274320"/>
          </a:xfrm>
        </p:spPr>
        <p:txBody>
          <a:bodyPr vert="horz" rtlCol="0"/>
          <a:lstStyle/>
          <a:p>
            <a:fld id="{1748A866-9AFC-470E-A96B-9962D1B0FBB3}" type="datetimeFigureOut">
              <a:rPr lang="ru-RU" smtClean="0"/>
              <a:t>25.06.2025</a:t>
            </a:fld>
            <a:endParaRPr lang="ru-RU"/>
          </a:p>
        </p:txBody>
      </p:sp>
      <p:sp>
        <p:nvSpPr>
          <p:cNvPr id="11" name="Номер слайда 10"/>
          <p:cNvSpPr>
            <a:spLocks noGrp="1"/>
          </p:cNvSpPr>
          <p:nvPr>
            <p:ph type="sldNum" sz="quarter" idx="11"/>
          </p:nvPr>
        </p:nvSpPr>
        <p:spPr>
          <a:xfrm>
            <a:off x="8638952" y="6509004"/>
            <a:ext cx="464288" cy="274320"/>
          </a:xfrm>
        </p:spPr>
        <p:txBody>
          <a:bodyPr vert="horz" rtlCol="0"/>
          <a:lstStyle>
            <a:lvl1pPr>
              <a:defRPr>
                <a:solidFill>
                  <a:schemeClr val="tx2">
                    <a:shade val="90000"/>
                  </a:schemeClr>
                </a:solidFill>
              </a:defRPr>
            </a:lvl1pPr>
          </a:lstStyle>
          <a:p>
            <a:fld id="{79268DEE-70BF-48E6-9FC1-873A8E5F9AB5}" type="slidenum">
              <a:rPr lang="ru-RU" smtClean="0"/>
              <a:t>‹#›</a:t>
            </a:fld>
            <a:endParaRPr lang="ru-RU"/>
          </a:p>
        </p:txBody>
      </p:sp>
      <p:sp>
        <p:nvSpPr>
          <p:cNvPr id="12" name="Нижний колонтитул 11"/>
          <p:cNvSpPr>
            <a:spLocks noGrp="1"/>
          </p:cNvSpPr>
          <p:nvPr>
            <p:ph type="ftr" sz="quarter" idx="12"/>
          </p:nvPr>
        </p:nvSpPr>
        <p:spPr>
          <a:xfrm>
            <a:off x="1600200" y="6509004"/>
            <a:ext cx="3907464" cy="274320"/>
          </a:xfrm>
        </p:spPr>
        <p:txBody>
          <a:bodyPr vert="horz" rtlCol="0"/>
          <a:lstStyle/>
          <a:p>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4" name="Дата 3"/>
          <p:cNvSpPr>
            <a:spLocks noGrp="1"/>
          </p:cNvSpPr>
          <p:nvPr>
            <p:ph type="dt" sz="half" idx="10"/>
          </p:nvPr>
        </p:nvSpPr>
        <p:spPr/>
        <p:txBody>
          <a:bodyPr/>
          <a:lstStyle/>
          <a:p>
            <a:fld id="{1748A866-9AFC-470E-A96B-9962D1B0FBB3}" type="datetimeFigureOut">
              <a:rPr lang="ru-RU" smtClean="0"/>
              <a:t>25.06.2025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9268DEE-70BF-48E6-9FC1-873A8E5F9AB5}"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lvl1pPr algn="l">
              <a:defRPr/>
            </a:lvl1pPr>
          </a:lstStyle>
          <a:p>
            <a:r>
              <a:rPr kumimoji="0" lang="ru-RU"/>
              <a:t>Образец заголовка</a:t>
            </a:r>
            <a:endParaRPr kumimoji="0" lang="en-US"/>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4" name="Дата 3"/>
          <p:cNvSpPr>
            <a:spLocks noGrp="1"/>
          </p:cNvSpPr>
          <p:nvPr>
            <p:ph type="dt" sz="half" idx="10"/>
          </p:nvPr>
        </p:nvSpPr>
        <p:spPr/>
        <p:txBody>
          <a:bodyPr/>
          <a:lstStyle/>
          <a:p>
            <a:fld id="{1748A866-9AFC-470E-A96B-9962D1B0FBB3}" type="datetimeFigureOut">
              <a:rPr lang="ru-RU" smtClean="0"/>
              <a:t>25.06.2025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9268DEE-70BF-48E6-9FC1-873A8E5F9AB5}"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7" name="Прямоугольник 6"/>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Заголовок 1"/>
          <p:cNvSpPr>
            <a:spLocks noGrp="1"/>
          </p:cNvSpPr>
          <p:nvPr>
            <p:ph type="title"/>
          </p:nvPr>
        </p:nvSpPr>
        <p:spPr/>
        <p:txBody>
          <a:bodyPr/>
          <a:lstStyle/>
          <a:p>
            <a:r>
              <a:rPr kumimoji="0" lang="ru-RU"/>
              <a:t>Образец заголовка</a:t>
            </a:r>
            <a:endParaRPr kumimoji="0" lang="en-US"/>
          </a:p>
        </p:txBody>
      </p:sp>
      <p:sp>
        <p:nvSpPr>
          <p:cNvPr id="3" name="Содержимое 2"/>
          <p:cNvSpPr>
            <a:spLocks noGrp="1"/>
          </p:cNvSpPr>
          <p:nvPr>
            <p:ph idx="1"/>
          </p:nvPr>
        </p:nvSpPr>
        <p:spPr/>
        <p:txBody>
          <a:bodyPr/>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4" name="Дата 3"/>
          <p:cNvSpPr>
            <a:spLocks noGrp="1"/>
          </p:cNvSpPr>
          <p:nvPr>
            <p:ph type="dt" sz="half" idx="10"/>
          </p:nvPr>
        </p:nvSpPr>
        <p:spPr/>
        <p:txBody>
          <a:bodyPr/>
          <a:lstStyle/>
          <a:p>
            <a:fld id="{1748A866-9AFC-470E-A96B-9962D1B0FBB3}" type="datetimeFigureOut">
              <a:rPr lang="ru-RU" smtClean="0"/>
              <a:t>25.06.2025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9268DEE-70BF-48E6-9FC1-873A8E5F9AB5}" type="slidenum">
              <a:rPr lang="ru-RU" smtClean="0"/>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Ref idx="1001">
        <a:schemeClr val="bg2"/>
      </p:bgRef>
    </p:bg>
    <p:spTree>
      <p:nvGrpSpPr>
        <p:cNvPr id="1" name=""/>
        <p:cNvGrpSpPr/>
        <p:nvPr/>
      </p:nvGrpSpPr>
      <p:grpSpPr>
        <a:xfrm>
          <a:off x="0" y="0"/>
          <a:ext cx="0" cy="0"/>
          <a:chOff x="0" y="0"/>
          <a:chExt cx="0" cy="0"/>
        </a:xfrm>
      </p:grpSpPr>
      <p:sp>
        <p:nvSpPr>
          <p:cNvPr id="7" name="Прямоугольник 6"/>
          <p:cNvSpPr/>
          <p:nvPr/>
        </p:nvSpPr>
        <p:spPr>
          <a:xfrm>
            <a:off x="1000128" y="3267456"/>
            <a:ext cx="74066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Заголовок 1"/>
          <p:cNvSpPr>
            <a:spLocks noGrp="1"/>
          </p:cNvSpPr>
          <p:nvPr>
            <p:ph type="title"/>
          </p:nvPr>
        </p:nvSpPr>
        <p:spPr>
          <a:xfrm>
            <a:off x="722376" y="498230"/>
            <a:ext cx="7772400" cy="2731008"/>
          </a:xfrm>
        </p:spPr>
        <p:txBody>
          <a:bodyPr rIns="100584"/>
          <a:lstStyle>
            <a:lvl1pPr algn="r">
              <a:buNone/>
              <a:defRPr sz="4000" b="1" cap="none">
                <a:solidFill>
                  <a:schemeClr val="accent1">
                    <a:tint val="95000"/>
                    <a:satMod val="200000"/>
                  </a:schemeClr>
                </a:solidFill>
              </a:defRPr>
            </a:lvl1pPr>
          </a:lstStyle>
          <a:p>
            <a:r>
              <a:rPr kumimoji="0" lang="ru-RU"/>
              <a:t>Образец заголовка</a:t>
            </a:r>
            <a:endParaRPr kumimoji="0" lang="en-US"/>
          </a:p>
        </p:txBody>
      </p:sp>
      <p:sp>
        <p:nvSpPr>
          <p:cNvPr id="3" name="Текст 2"/>
          <p:cNvSpPr>
            <a:spLocks noGrp="1"/>
          </p:cNvSpPr>
          <p:nvPr>
            <p:ph type="body" idx="1"/>
          </p:nvPr>
        </p:nvSpPr>
        <p:spPr>
          <a:xfrm>
            <a:off x="722313" y="3287713"/>
            <a:ext cx="7772400" cy="1509712"/>
          </a:xfrm>
        </p:spPr>
        <p:txBody>
          <a:bodyPr rIns="128016" anchor="t"/>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a:t>Образец текста</a:t>
            </a:r>
          </a:p>
        </p:txBody>
      </p:sp>
      <p:sp>
        <p:nvSpPr>
          <p:cNvPr id="8" name="Дата 7"/>
          <p:cNvSpPr>
            <a:spLocks noGrp="1"/>
          </p:cNvSpPr>
          <p:nvPr>
            <p:ph type="dt" sz="half" idx="10"/>
          </p:nvPr>
        </p:nvSpPr>
        <p:spPr>
          <a:xfrm>
            <a:off x="5562600" y="6513670"/>
            <a:ext cx="3002280" cy="274320"/>
          </a:xfrm>
        </p:spPr>
        <p:txBody>
          <a:bodyPr vert="horz" rtlCol="0"/>
          <a:lstStyle/>
          <a:p>
            <a:fld id="{1748A866-9AFC-470E-A96B-9962D1B0FBB3}" type="datetimeFigureOut">
              <a:rPr lang="ru-RU" smtClean="0"/>
              <a:t>25.06.2025</a:t>
            </a:fld>
            <a:endParaRPr lang="ru-RU"/>
          </a:p>
        </p:txBody>
      </p:sp>
      <p:sp>
        <p:nvSpPr>
          <p:cNvPr id="9" name="Номер слайда 8"/>
          <p:cNvSpPr>
            <a:spLocks noGrp="1"/>
          </p:cNvSpPr>
          <p:nvPr>
            <p:ph type="sldNum" sz="quarter" idx="11"/>
          </p:nvPr>
        </p:nvSpPr>
        <p:spPr>
          <a:xfrm>
            <a:off x="8638952" y="6513670"/>
            <a:ext cx="464288" cy="274320"/>
          </a:xfrm>
        </p:spPr>
        <p:txBody>
          <a:bodyPr vert="horz" rtlCol="0"/>
          <a:lstStyle>
            <a:lvl1pPr>
              <a:defRPr>
                <a:solidFill>
                  <a:schemeClr val="tx2">
                    <a:shade val="90000"/>
                  </a:schemeClr>
                </a:solidFill>
              </a:defRPr>
            </a:lvl1pPr>
          </a:lstStyle>
          <a:p>
            <a:fld id="{79268DEE-70BF-48E6-9FC1-873A8E5F9AB5}" type="slidenum">
              <a:rPr lang="ru-RU" smtClean="0"/>
              <a:t>‹#›</a:t>
            </a:fld>
            <a:endParaRPr lang="ru-RU"/>
          </a:p>
        </p:txBody>
      </p:sp>
      <p:sp>
        <p:nvSpPr>
          <p:cNvPr id="10" name="Нижний колонтитул 9"/>
          <p:cNvSpPr>
            <a:spLocks noGrp="1"/>
          </p:cNvSpPr>
          <p:nvPr>
            <p:ph type="ftr" sz="quarter" idx="12"/>
          </p:nvPr>
        </p:nvSpPr>
        <p:spPr>
          <a:xfrm>
            <a:off x="1600200" y="6513670"/>
            <a:ext cx="3907464" cy="274320"/>
          </a:xfrm>
        </p:spPr>
        <p:txBody>
          <a:bodyPr vert="horz" rtlCol="0"/>
          <a:lstStyle/>
          <a:p>
            <a:endParaRPr lang="ru-RU"/>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a:t>Образец заголовка</a:t>
            </a:r>
            <a:endParaRPr kumimoji="0" lang="en-US"/>
          </a:p>
        </p:txBody>
      </p:sp>
      <p:sp>
        <p:nvSpPr>
          <p:cNvPr id="3" name="Содержимое 2"/>
          <p:cNvSpPr>
            <a:spLocks noGrp="1"/>
          </p:cNvSpPr>
          <p:nvPr>
            <p:ph sz="half" idx="1"/>
          </p:nvPr>
        </p:nvSpPr>
        <p:spPr>
          <a:xfrm>
            <a:off x="457200" y="1645920"/>
            <a:ext cx="4038600" cy="4526280"/>
          </a:xfrm>
        </p:spPr>
        <p:txBody>
          <a:bodyPr/>
          <a:lstStyle>
            <a:lvl1pPr>
              <a:defRPr sz="2800"/>
            </a:lvl1pPr>
            <a:lvl2pPr>
              <a:defRPr sz="2400"/>
            </a:lvl2pPr>
            <a:lvl3pPr>
              <a:defRPr sz="2000"/>
            </a:lvl3pPr>
            <a:lvl4pPr>
              <a:defRPr sz="1800"/>
            </a:lvl4pPr>
            <a:lvl5pPr>
              <a:defRPr sz="1800"/>
            </a:lvl5pPr>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4" name="Содержимое 3"/>
          <p:cNvSpPr>
            <a:spLocks noGrp="1"/>
          </p:cNvSpPr>
          <p:nvPr>
            <p:ph sz="half" idx="2"/>
          </p:nvPr>
        </p:nvSpPr>
        <p:spPr>
          <a:xfrm>
            <a:off x="4648200" y="1645920"/>
            <a:ext cx="4038600" cy="4526280"/>
          </a:xfrm>
        </p:spPr>
        <p:txBody>
          <a:bodyPr/>
          <a:lstStyle>
            <a:lvl1pPr>
              <a:defRPr sz="2800"/>
            </a:lvl1pPr>
            <a:lvl2pPr>
              <a:defRPr sz="2400"/>
            </a:lvl2pPr>
            <a:lvl3pPr>
              <a:defRPr sz="2000"/>
            </a:lvl3pPr>
            <a:lvl4pPr>
              <a:defRPr sz="1800"/>
            </a:lvl4pPr>
            <a:lvl5pPr>
              <a:defRPr sz="1800"/>
            </a:lvl5pPr>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5" name="Дата 4"/>
          <p:cNvSpPr>
            <a:spLocks noGrp="1"/>
          </p:cNvSpPr>
          <p:nvPr>
            <p:ph type="dt" sz="half" idx="10"/>
          </p:nvPr>
        </p:nvSpPr>
        <p:spPr/>
        <p:txBody>
          <a:bodyPr/>
          <a:lstStyle/>
          <a:p>
            <a:fld id="{1748A866-9AFC-470E-A96B-9962D1B0FBB3}" type="datetimeFigureOut">
              <a:rPr lang="ru-RU" smtClean="0"/>
              <a:t>25.06.2025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a:xfrm>
            <a:off x="8641080" y="6514568"/>
            <a:ext cx="464288" cy="274320"/>
          </a:xfrm>
        </p:spPr>
        <p:txBody>
          <a:bodyPr/>
          <a:lstStyle/>
          <a:p>
            <a:fld id="{79268DEE-70BF-48E6-9FC1-873A8E5F9AB5}" type="slidenum">
              <a:rPr lang="ru-RU" smtClean="0"/>
              <a:t>‹#›</a:t>
            </a:fld>
            <a:endParaRPr lang="ru-RU"/>
          </a:p>
        </p:txBody>
      </p:sp>
      <p:sp>
        <p:nvSpPr>
          <p:cNvPr id="10" name="Прямоугольник 9"/>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10" name="Прямоугольник 9"/>
          <p:cNvSpPr/>
          <p:nvPr/>
        </p:nvSpPr>
        <p:spPr>
          <a:xfrm>
            <a:off x="616744" y="216521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p>
            <a:pPr algn="ctr" eaLnBrk="1" latinLnBrk="0" hangingPunct="1"/>
            <a:endParaRPr kumimoji="0" lang="en-US"/>
          </a:p>
        </p:txBody>
      </p:sp>
      <p:sp>
        <p:nvSpPr>
          <p:cNvPr id="11" name="Прямоугольник 10"/>
          <p:cNvSpPr/>
          <p:nvPr/>
        </p:nvSpPr>
        <p:spPr>
          <a:xfrm>
            <a:off x="4800600" y="216521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p>
            <a:pPr algn="ctr" eaLnBrk="1" latinLnBrk="0" hangingPunct="1"/>
            <a:endParaRPr kumimoji="0" lang="en-US"/>
          </a:p>
        </p:txBody>
      </p:sp>
      <p:sp>
        <p:nvSpPr>
          <p:cNvPr id="2" name="Заголовок 1"/>
          <p:cNvSpPr>
            <a:spLocks noGrp="1"/>
          </p:cNvSpPr>
          <p:nvPr>
            <p:ph type="title"/>
          </p:nvPr>
        </p:nvSpPr>
        <p:spPr>
          <a:xfrm>
            <a:off x="457200" y="251948"/>
            <a:ext cx="8229600" cy="1143000"/>
          </a:xfrm>
        </p:spPr>
        <p:txBody>
          <a:bodyPr anchor="b"/>
          <a:lstStyle>
            <a:lvl1pPr>
              <a:defRPr/>
            </a:lvl1pPr>
          </a:lstStyle>
          <a:p>
            <a:r>
              <a:rPr kumimoji="0" lang="ru-RU"/>
              <a:t>Образец заголовка</a:t>
            </a:r>
            <a:endParaRPr kumimoji="0" lang="en-US"/>
          </a:p>
        </p:txBody>
      </p:sp>
      <p:sp>
        <p:nvSpPr>
          <p:cNvPr id="3" name="Текст 2"/>
          <p:cNvSpPr>
            <a:spLocks noGrp="1"/>
          </p:cNvSpPr>
          <p:nvPr>
            <p:ph type="body" idx="1"/>
          </p:nvPr>
        </p:nvSpPr>
        <p:spPr>
          <a:xfrm>
            <a:off x="457200" y="1535113"/>
            <a:ext cx="4040188"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lstStyle>
          <a:p>
            <a:pPr lvl="0" eaLnBrk="1" latinLnBrk="0" hangingPunct="1"/>
            <a:r>
              <a:rPr kumimoji="0" lang="ru-RU"/>
              <a:t>Образец текста</a:t>
            </a:r>
          </a:p>
        </p:txBody>
      </p:sp>
      <p:sp>
        <p:nvSpPr>
          <p:cNvPr id="4" name="Текст 3"/>
          <p:cNvSpPr>
            <a:spLocks noGrp="1"/>
          </p:cNvSpPr>
          <p:nvPr>
            <p:ph type="body" sz="half" idx="3"/>
          </p:nvPr>
        </p:nvSpPr>
        <p:spPr>
          <a:xfrm>
            <a:off x="4645025" y="1535113"/>
            <a:ext cx="4041775"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lstStyle>
          <a:p>
            <a:pPr lvl="0" eaLnBrk="1" latinLnBrk="0" hangingPunct="1"/>
            <a:r>
              <a:rPr kumimoji="0" lang="ru-RU"/>
              <a:t>Образец текста</a:t>
            </a:r>
          </a:p>
        </p:txBody>
      </p:sp>
      <p:sp>
        <p:nvSpPr>
          <p:cNvPr id="5" name="Содержимое 4"/>
          <p:cNvSpPr>
            <a:spLocks noGrp="1"/>
          </p:cNvSpPr>
          <p:nvPr>
            <p:ph sz="quarter" idx="2"/>
          </p:nvPr>
        </p:nvSpPr>
        <p:spPr>
          <a:xfrm>
            <a:off x="457200" y="2362200"/>
            <a:ext cx="4040188" cy="3941763"/>
          </a:xfrm>
        </p:spPr>
        <p:txBody>
          <a:bodyPr lIns="91440"/>
          <a:lstStyle>
            <a:lvl1pPr>
              <a:defRPr sz="2200"/>
            </a:lvl1pPr>
            <a:lvl2pPr>
              <a:defRPr sz="2000"/>
            </a:lvl2pPr>
            <a:lvl3pPr>
              <a:defRPr sz="1800"/>
            </a:lvl3pPr>
            <a:lvl4pPr>
              <a:defRPr sz="1600"/>
            </a:lvl4pPr>
            <a:lvl5pPr>
              <a:defRPr sz="1600"/>
            </a:lvl5pPr>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6" name="Содержимое 5"/>
          <p:cNvSpPr>
            <a:spLocks noGrp="1"/>
          </p:cNvSpPr>
          <p:nvPr>
            <p:ph sz="quarter" idx="4"/>
          </p:nvPr>
        </p:nvSpPr>
        <p:spPr>
          <a:xfrm>
            <a:off x="4645025" y="2362200"/>
            <a:ext cx="4041775" cy="3941763"/>
          </a:xfrm>
        </p:spPr>
        <p:txBody>
          <a:bodyPr/>
          <a:lstStyle>
            <a:lvl1pPr>
              <a:defRPr sz="2200"/>
            </a:lvl1pPr>
            <a:lvl2pPr>
              <a:defRPr sz="2000"/>
            </a:lvl2pPr>
            <a:lvl3pPr>
              <a:defRPr sz="1800"/>
            </a:lvl3pPr>
            <a:lvl4pPr>
              <a:defRPr sz="1600"/>
            </a:lvl4pPr>
            <a:lvl5pPr>
              <a:defRPr sz="1600"/>
            </a:lvl5pPr>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7" name="Дата 6"/>
          <p:cNvSpPr>
            <a:spLocks noGrp="1"/>
          </p:cNvSpPr>
          <p:nvPr>
            <p:ph type="dt" sz="half" idx="10"/>
          </p:nvPr>
        </p:nvSpPr>
        <p:spPr/>
        <p:txBody>
          <a:bodyPr/>
          <a:lstStyle/>
          <a:p>
            <a:fld id="{1748A866-9AFC-470E-A96B-9962D1B0FBB3}" type="datetimeFigureOut">
              <a:rPr lang="ru-RU" smtClean="0"/>
              <a:t>25.06.2025</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a:xfrm>
            <a:off x="8641080" y="6514568"/>
            <a:ext cx="464288" cy="274320"/>
          </a:xfrm>
        </p:spPr>
        <p:txBody>
          <a:bodyPr/>
          <a:lstStyle/>
          <a:p>
            <a:fld id="{79268DEE-70BF-48E6-9FC1-873A8E5F9AB5}" type="slidenum">
              <a:rPr lang="ru-RU" smtClean="0"/>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53218"/>
            <a:ext cx="8229600" cy="1143000"/>
          </a:xfrm>
        </p:spPr>
        <p:txBody>
          <a:bodyPr/>
          <a:lstStyle/>
          <a:p>
            <a:r>
              <a:rPr kumimoji="0" lang="ru-RU"/>
              <a:t>Образец заголовка</a:t>
            </a:r>
            <a:endParaRPr kumimoji="0" lang="en-US"/>
          </a:p>
        </p:txBody>
      </p:sp>
      <p:sp>
        <p:nvSpPr>
          <p:cNvPr id="3" name="Дата 2"/>
          <p:cNvSpPr>
            <a:spLocks noGrp="1"/>
          </p:cNvSpPr>
          <p:nvPr>
            <p:ph type="dt" sz="half" idx="10"/>
          </p:nvPr>
        </p:nvSpPr>
        <p:spPr/>
        <p:txBody>
          <a:bodyPr/>
          <a:lstStyle/>
          <a:p>
            <a:fld id="{1748A866-9AFC-470E-A96B-9962D1B0FBB3}" type="datetimeFigureOut">
              <a:rPr lang="ru-RU" smtClean="0"/>
              <a:t>25.06.2025</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79268DEE-70BF-48E6-9FC1-873A8E5F9AB5}" type="slidenum">
              <a:rPr lang="ru-RU" smtClean="0"/>
              <a:t>‹#›</a:t>
            </a:fld>
            <a:endParaRPr lang="ru-RU"/>
          </a:p>
        </p:txBody>
      </p:sp>
      <p:sp>
        <p:nvSpPr>
          <p:cNvPr id="7" name="Прямоугольник 6"/>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1748A866-9AFC-470E-A96B-9962D1B0FBB3}" type="datetimeFigureOut">
              <a:rPr lang="ru-RU" smtClean="0"/>
              <a:t>25.06.2025</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79268DEE-70BF-48E6-9FC1-873A8E5F9AB5}"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bg>
      <p:bgRef idx="1001">
        <a:schemeClr val="bg2"/>
      </p:bgRef>
    </p:bg>
    <p:spTree>
      <p:nvGrpSpPr>
        <p:cNvPr id="1" name=""/>
        <p:cNvGrpSpPr/>
        <p:nvPr/>
      </p:nvGrpSpPr>
      <p:grpSpPr>
        <a:xfrm>
          <a:off x="0" y="0"/>
          <a:ext cx="0" cy="0"/>
          <a:chOff x="0" y="0"/>
          <a:chExt cx="0" cy="0"/>
        </a:xfrm>
      </p:grpSpPr>
      <p:sp>
        <p:nvSpPr>
          <p:cNvPr id="8" name="Прямоугольник 7"/>
          <p:cNvSpPr/>
          <p:nvPr/>
        </p:nvSpPr>
        <p:spPr>
          <a:xfrm>
            <a:off x="5057552" y="105765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Заголовок 1"/>
          <p:cNvSpPr>
            <a:spLocks noGrp="1"/>
          </p:cNvSpPr>
          <p:nvPr>
            <p:ph type="title"/>
          </p:nvPr>
        </p:nvSpPr>
        <p:spPr>
          <a:xfrm>
            <a:off x="4963136" y="304800"/>
            <a:ext cx="3931920" cy="762000"/>
          </a:xfrm>
        </p:spPr>
        <p:txBody>
          <a:bodyPr anchor="b"/>
          <a:lstStyle>
            <a:lvl1pPr marL="0" algn="r">
              <a:buNone/>
              <a:defRPr sz="2000" b="1"/>
            </a:lvl1pPr>
          </a:lstStyle>
          <a:p>
            <a:r>
              <a:rPr kumimoji="0" lang="ru-RU"/>
              <a:t>Образец заголовка</a:t>
            </a:r>
            <a:endParaRPr kumimoji="0" lang="en-US"/>
          </a:p>
        </p:txBody>
      </p:sp>
      <p:sp>
        <p:nvSpPr>
          <p:cNvPr id="3" name="Текст 2"/>
          <p:cNvSpPr>
            <a:spLocks noGrp="1"/>
          </p:cNvSpPr>
          <p:nvPr>
            <p:ph type="body" idx="2"/>
          </p:nvPr>
        </p:nvSpPr>
        <p:spPr>
          <a:xfrm>
            <a:off x="4963136" y="1107560"/>
            <a:ext cx="3931920" cy="1066800"/>
          </a:xfrm>
        </p:spPr>
        <p:txBody>
          <a:bodyPr/>
          <a:lstStyle>
            <a:lvl1pPr marL="0" indent="0" algn="r">
              <a:spcBef>
                <a:spcPts val="0"/>
              </a:spcBef>
              <a:buNone/>
              <a:defRPr sz="1400"/>
            </a:lvl1pPr>
            <a:lvl2pPr>
              <a:buNone/>
              <a:defRPr sz="1200"/>
            </a:lvl2pPr>
            <a:lvl3pPr>
              <a:buNone/>
              <a:defRPr sz="1000"/>
            </a:lvl3pPr>
            <a:lvl4pPr>
              <a:buNone/>
              <a:defRPr sz="900"/>
            </a:lvl4pPr>
            <a:lvl5pPr>
              <a:buNone/>
              <a:defRPr sz="900"/>
            </a:lvl5pPr>
          </a:lstStyle>
          <a:p>
            <a:pPr lvl="0" eaLnBrk="1" latinLnBrk="0" hangingPunct="1"/>
            <a:r>
              <a:rPr kumimoji="0" lang="ru-RU"/>
              <a:t>Образец текста</a:t>
            </a:r>
          </a:p>
        </p:txBody>
      </p:sp>
      <p:sp>
        <p:nvSpPr>
          <p:cNvPr id="4" name="Содержимое 3"/>
          <p:cNvSpPr>
            <a:spLocks noGrp="1"/>
          </p:cNvSpPr>
          <p:nvPr>
            <p:ph sz="half" idx="1"/>
          </p:nvPr>
        </p:nvSpPr>
        <p:spPr>
          <a:xfrm>
            <a:off x="228600" y="2209800"/>
            <a:ext cx="8666456" cy="3977640"/>
          </a:xfrm>
        </p:spPr>
        <p:txBody>
          <a:bodyPr/>
          <a:lstStyle>
            <a:lvl1pPr marL="292735">
              <a:defRPr sz="3200"/>
            </a:lvl1pPr>
            <a:lvl2pPr marL="594360">
              <a:defRPr sz="2800"/>
            </a:lvl2pPr>
            <a:lvl3pPr marL="822960">
              <a:defRPr sz="2400"/>
            </a:lvl3pPr>
            <a:lvl4pPr marL="1051560">
              <a:defRPr sz="2000"/>
            </a:lvl4pPr>
            <a:lvl5pPr marL="1261745">
              <a:defRPr sz="2000"/>
            </a:lvl5pPr>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9" name="Дата 8"/>
          <p:cNvSpPr>
            <a:spLocks noGrp="1"/>
          </p:cNvSpPr>
          <p:nvPr>
            <p:ph type="dt" sz="half" idx="10"/>
          </p:nvPr>
        </p:nvSpPr>
        <p:spPr>
          <a:xfrm>
            <a:off x="5562600" y="6513670"/>
            <a:ext cx="3002280" cy="274320"/>
          </a:xfrm>
        </p:spPr>
        <p:txBody>
          <a:bodyPr vert="horz" rtlCol="0"/>
          <a:lstStyle/>
          <a:p>
            <a:fld id="{1748A866-9AFC-470E-A96B-9962D1B0FBB3}" type="datetimeFigureOut">
              <a:rPr lang="ru-RU" smtClean="0"/>
              <a:t>25.06.2025</a:t>
            </a:fld>
            <a:endParaRPr lang="ru-RU"/>
          </a:p>
        </p:txBody>
      </p:sp>
      <p:sp>
        <p:nvSpPr>
          <p:cNvPr id="10" name="Номер слайда 9"/>
          <p:cNvSpPr>
            <a:spLocks noGrp="1"/>
          </p:cNvSpPr>
          <p:nvPr>
            <p:ph type="sldNum" sz="quarter" idx="11"/>
          </p:nvPr>
        </p:nvSpPr>
        <p:spPr>
          <a:xfrm>
            <a:off x="8638952" y="6513670"/>
            <a:ext cx="464288" cy="274320"/>
          </a:xfrm>
        </p:spPr>
        <p:txBody>
          <a:bodyPr vert="horz" rtlCol="0"/>
          <a:lstStyle>
            <a:lvl1pPr>
              <a:defRPr>
                <a:solidFill>
                  <a:schemeClr val="tx2">
                    <a:shade val="90000"/>
                  </a:schemeClr>
                </a:solidFill>
              </a:defRPr>
            </a:lvl1pPr>
          </a:lstStyle>
          <a:p>
            <a:fld id="{79268DEE-70BF-48E6-9FC1-873A8E5F9AB5}" type="slidenum">
              <a:rPr lang="ru-RU" smtClean="0"/>
              <a:t>‹#›</a:t>
            </a:fld>
            <a:endParaRPr lang="ru-RU"/>
          </a:p>
        </p:txBody>
      </p:sp>
      <p:sp>
        <p:nvSpPr>
          <p:cNvPr id="11" name="Нижний колонтитул 10"/>
          <p:cNvSpPr>
            <a:spLocks noGrp="1"/>
          </p:cNvSpPr>
          <p:nvPr>
            <p:ph type="ftr" sz="quarter" idx="12"/>
          </p:nvPr>
        </p:nvSpPr>
        <p:spPr>
          <a:xfrm>
            <a:off x="1600200" y="6513670"/>
            <a:ext cx="3907464" cy="274320"/>
          </a:xfrm>
        </p:spPr>
        <p:txBody>
          <a:bodyPr vert="horz" rtlCol="0"/>
          <a:lstStyle/>
          <a:p>
            <a:endParaRPr lang="ru-RU"/>
          </a:p>
        </p:txBody>
      </p:sp>
    </p:spTree>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40443" y="4724400"/>
            <a:ext cx="5486400" cy="664536"/>
          </a:xfrm>
        </p:spPr>
        <p:txBody>
          <a:bodyPr anchor="b"/>
          <a:lstStyle>
            <a:lvl1pPr marL="0" algn="r">
              <a:buNone/>
              <a:defRPr sz="2000" b="1"/>
            </a:lvl1pPr>
          </a:lstStyle>
          <a:p>
            <a:r>
              <a:rPr kumimoji="0" lang="ru-RU"/>
              <a:t>Образец заголовка</a:t>
            </a:r>
            <a:endParaRPr kumimoji="0" lang="en-US"/>
          </a:p>
        </p:txBody>
      </p:sp>
      <p:sp>
        <p:nvSpPr>
          <p:cNvPr id="4" name="Текст 3"/>
          <p:cNvSpPr>
            <a:spLocks noGrp="1"/>
          </p:cNvSpPr>
          <p:nvPr>
            <p:ph type="body" sz="half" idx="2"/>
          </p:nvPr>
        </p:nvSpPr>
        <p:spPr>
          <a:xfrm>
            <a:off x="3040443" y="5388936"/>
            <a:ext cx="5486400" cy="912255"/>
          </a:xfrm>
        </p:spPr>
        <p:txBody>
          <a:bodyPr/>
          <a:lstStyle>
            <a:lvl1pPr marL="0" indent="0" algn="r">
              <a:spcBef>
                <a:spcPts val="0"/>
              </a:spcBef>
              <a:buNone/>
              <a:defRPr sz="1400"/>
            </a:lvl1pPr>
            <a:lvl2pPr>
              <a:defRPr sz="1200"/>
            </a:lvl2pPr>
            <a:lvl3pPr>
              <a:defRPr sz="1000"/>
            </a:lvl3pPr>
            <a:lvl4pPr>
              <a:defRPr sz="900"/>
            </a:lvl4pPr>
            <a:lvl5pPr>
              <a:defRPr sz="900"/>
            </a:lvl5pPr>
          </a:lstStyle>
          <a:p>
            <a:pPr lvl="0" eaLnBrk="1" latinLnBrk="0" hangingPunct="1"/>
            <a:r>
              <a:rPr kumimoji="0" lang="ru-RU"/>
              <a:t>Образец текста</a:t>
            </a:r>
          </a:p>
        </p:txBody>
      </p:sp>
      <p:sp>
        <p:nvSpPr>
          <p:cNvPr id="13" name="Рисунок 12"/>
          <p:cNvSpPr>
            <a:spLocks noGrp="1"/>
          </p:cNvSpPr>
          <p:nvPr>
            <p:ph type="pic" idx="1"/>
          </p:nvPr>
        </p:nvSpPr>
        <p:spPr>
          <a:xfrm>
            <a:off x="304800" y="249864"/>
            <a:ext cx="8534400" cy="4343400"/>
          </a:xfrm>
          <a:prstGeom prst="round2DiagRect">
            <a:avLst>
              <a:gd name="adj1" fmla="val 11403"/>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ru-RU">
                <a:solidFill>
                  <a:schemeClr val="lt1"/>
                </a:solidFill>
                <a:latin typeface="+mn-lt"/>
                <a:ea typeface="+mn-ea"/>
                <a:cs typeface="+mn-cs"/>
              </a:rPr>
              <a:t>Вставка рисунка</a:t>
            </a:r>
            <a:endParaRPr kumimoji="0" lang="en-US" dirty="0">
              <a:solidFill>
                <a:schemeClr val="lt1"/>
              </a:solidFill>
              <a:latin typeface="+mn-lt"/>
              <a:ea typeface="+mn-ea"/>
              <a:cs typeface="+mn-cs"/>
            </a:endParaRPr>
          </a:p>
        </p:txBody>
      </p:sp>
      <p:sp>
        <p:nvSpPr>
          <p:cNvPr id="8" name="Дата 7"/>
          <p:cNvSpPr>
            <a:spLocks noGrp="1"/>
          </p:cNvSpPr>
          <p:nvPr>
            <p:ph type="dt" sz="half" idx="10"/>
          </p:nvPr>
        </p:nvSpPr>
        <p:spPr>
          <a:xfrm>
            <a:off x="5562600" y="6509004"/>
            <a:ext cx="3002280" cy="274320"/>
          </a:xfrm>
        </p:spPr>
        <p:txBody>
          <a:bodyPr vert="horz" rtlCol="0"/>
          <a:lstStyle/>
          <a:p>
            <a:fld id="{1748A866-9AFC-470E-A96B-9962D1B0FBB3}" type="datetimeFigureOut">
              <a:rPr lang="ru-RU" smtClean="0"/>
              <a:t>25.06.2025</a:t>
            </a:fld>
            <a:endParaRPr lang="ru-RU"/>
          </a:p>
        </p:txBody>
      </p:sp>
      <p:sp>
        <p:nvSpPr>
          <p:cNvPr id="9" name="Номер слайда 8"/>
          <p:cNvSpPr>
            <a:spLocks noGrp="1"/>
          </p:cNvSpPr>
          <p:nvPr>
            <p:ph type="sldNum" sz="quarter" idx="11"/>
          </p:nvPr>
        </p:nvSpPr>
        <p:spPr>
          <a:xfrm>
            <a:off x="8638952" y="6509004"/>
            <a:ext cx="464288" cy="274320"/>
          </a:xfrm>
        </p:spPr>
        <p:txBody>
          <a:bodyPr vert="horz" rtlCol="0"/>
          <a:lstStyle>
            <a:lvl1pPr>
              <a:defRPr>
                <a:solidFill>
                  <a:schemeClr val="tx2">
                    <a:shade val="90000"/>
                  </a:schemeClr>
                </a:solidFill>
              </a:defRPr>
            </a:lvl1pPr>
          </a:lstStyle>
          <a:p>
            <a:fld id="{79268DEE-70BF-48E6-9FC1-873A8E5F9AB5}" type="slidenum">
              <a:rPr lang="ru-RU" smtClean="0"/>
              <a:t>‹#›</a:t>
            </a:fld>
            <a:endParaRPr lang="ru-RU"/>
          </a:p>
        </p:txBody>
      </p:sp>
      <p:sp>
        <p:nvSpPr>
          <p:cNvPr id="10" name="Нижний колонтитул 9"/>
          <p:cNvSpPr>
            <a:spLocks noGrp="1"/>
          </p:cNvSpPr>
          <p:nvPr>
            <p:ph type="ftr" sz="quarter" idx="12"/>
          </p:nvPr>
        </p:nvSpPr>
        <p:spPr>
          <a:xfrm>
            <a:off x="1600200" y="6509004"/>
            <a:ext cx="3907464" cy="274320"/>
          </a:xfrm>
        </p:spPr>
        <p:txBody>
          <a:bodyPr vert="horz" rtlCol="0"/>
          <a:lstStyle/>
          <a:p>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Прямоугольник с двумя скругленными противолежащими углами 6"/>
          <p:cNvSpPr/>
          <p:nvPr/>
        </p:nvSpPr>
        <p:spPr>
          <a:xfrm>
            <a:off x="164592" y="147085"/>
            <a:ext cx="8810846" cy="6565392"/>
          </a:xfrm>
          <a:prstGeom prst="round2DiagRect">
            <a:avLst>
              <a:gd name="adj1" fmla="val 11807"/>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 name="Нижний колонтитул 2"/>
          <p:cNvSpPr>
            <a:spLocks noGrp="1"/>
          </p:cNvSpPr>
          <p:nvPr>
            <p:ph type="ftr" sz="quarter" idx="3"/>
          </p:nvPr>
        </p:nvSpPr>
        <p:spPr>
          <a:xfrm>
            <a:off x="1295400" y="6400800"/>
            <a:ext cx="4212264" cy="274320"/>
          </a:xfrm>
          <a:prstGeom prst="rect">
            <a:avLst/>
          </a:prstGeom>
        </p:spPr>
        <p:txBody>
          <a:bodyPr/>
          <a:lstStyle>
            <a:lvl1pPr algn="r" eaLnBrk="1" latinLnBrk="0" hangingPunct="1">
              <a:defRPr kumimoji="0" sz="1300">
                <a:solidFill>
                  <a:schemeClr val="bg2">
                    <a:tint val="60000"/>
                    <a:satMod val="155000"/>
                  </a:schemeClr>
                </a:solidFill>
              </a:defRPr>
            </a:lvl1pPr>
          </a:lstStyle>
          <a:p>
            <a:endParaRPr lang="ru-RU"/>
          </a:p>
        </p:txBody>
      </p:sp>
      <p:sp>
        <p:nvSpPr>
          <p:cNvPr id="14" name="Дата 13"/>
          <p:cNvSpPr>
            <a:spLocks noGrp="1"/>
          </p:cNvSpPr>
          <p:nvPr>
            <p:ph type="dt" sz="half" idx="2"/>
          </p:nvPr>
        </p:nvSpPr>
        <p:spPr>
          <a:xfrm>
            <a:off x="5562600" y="6400800"/>
            <a:ext cx="3002280" cy="274320"/>
          </a:xfrm>
          <a:prstGeom prst="rect">
            <a:avLst/>
          </a:prstGeom>
        </p:spPr>
        <p:txBody>
          <a:bodyPr/>
          <a:lstStyle>
            <a:lvl1pPr algn="l" eaLnBrk="1" latinLnBrk="0" hangingPunct="1">
              <a:defRPr kumimoji="0" sz="1300">
                <a:solidFill>
                  <a:schemeClr val="bg2">
                    <a:tint val="60000"/>
                    <a:satMod val="155000"/>
                  </a:schemeClr>
                </a:solidFill>
              </a:defRPr>
            </a:lvl1pPr>
          </a:lstStyle>
          <a:p>
            <a:fld id="{1748A866-9AFC-470E-A96B-9962D1B0FBB3}" type="datetimeFigureOut">
              <a:rPr lang="ru-RU" smtClean="0"/>
              <a:t>25.06.2025</a:t>
            </a:fld>
            <a:endParaRPr lang="ru-RU"/>
          </a:p>
        </p:txBody>
      </p:sp>
      <p:sp>
        <p:nvSpPr>
          <p:cNvPr id="23" name="Номер слайда 22"/>
          <p:cNvSpPr>
            <a:spLocks noGrp="1"/>
          </p:cNvSpPr>
          <p:nvPr>
            <p:ph type="sldNum" sz="quarter" idx="4"/>
          </p:nvPr>
        </p:nvSpPr>
        <p:spPr>
          <a:xfrm>
            <a:off x="8638952" y="6514568"/>
            <a:ext cx="464288" cy="274320"/>
          </a:xfrm>
          <a:prstGeom prst="rect">
            <a:avLst/>
          </a:prstGeom>
        </p:spPr>
        <p:txBody>
          <a:bodyPr anchor="ctr"/>
          <a:lstStyle>
            <a:lvl1pPr algn="r" eaLnBrk="1" latinLnBrk="0" hangingPunct="1">
              <a:defRPr kumimoji="0" sz="1600">
                <a:solidFill>
                  <a:schemeClr val="tx2">
                    <a:shade val="90000"/>
                  </a:schemeClr>
                </a:solidFill>
                <a:effectLst/>
              </a:defRPr>
            </a:lvl1pPr>
          </a:lstStyle>
          <a:p>
            <a:fld id="{79268DEE-70BF-48E6-9FC1-873A8E5F9AB5}" type="slidenum">
              <a:rPr lang="ru-RU" smtClean="0"/>
              <a:t>‹#›</a:t>
            </a:fld>
            <a:endParaRPr lang="ru-RU"/>
          </a:p>
        </p:txBody>
      </p:sp>
      <p:sp>
        <p:nvSpPr>
          <p:cNvPr id="22" name="Заголовок 21"/>
          <p:cNvSpPr>
            <a:spLocks noGrp="1"/>
          </p:cNvSpPr>
          <p:nvPr>
            <p:ph type="title"/>
          </p:nvPr>
        </p:nvSpPr>
        <p:spPr>
          <a:xfrm>
            <a:off x="457200" y="253536"/>
            <a:ext cx="8229600" cy="1143000"/>
          </a:xfrm>
          <a:prstGeom prst="rect">
            <a:avLst/>
          </a:prstGeom>
        </p:spPr>
        <p:txBody>
          <a:bodyPr rIns="91440" anchor="b">
            <a:normAutofit/>
            <a:scene3d>
              <a:camera prst="orthographicFront"/>
              <a:lightRig rig="soft" dir="t">
                <a:rot lat="0" lon="0" rev="2400000"/>
              </a:lightRig>
            </a:scene3d>
            <a:sp3d>
              <a:bevelT w="19050" h="12700"/>
            </a:sp3d>
          </a:bodyPr>
          <a:lstStyle/>
          <a:p>
            <a:r>
              <a:rPr kumimoji="0" lang="ru-RU"/>
              <a:t>Образец заголовка</a:t>
            </a:r>
            <a:endParaRPr kumimoji="0" lang="en-US"/>
          </a:p>
        </p:txBody>
      </p:sp>
      <p:sp>
        <p:nvSpPr>
          <p:cNvPr id="13" name="Текст 12"/>
          <p:cNvSpPr>
            <a:spLocks noGrp="1"/>
          </p:cNvSpPr>
          <p:nvPr>
            <p:ph type="body" idx="1"/>
          </p:nvPr>
        </p:nvSpPr>
        <p:spPr>
          <a:xfrm>
            <a:off x="457200" y="1646237"/>
            <a:ext cx="8229600" cy="4526280"/>
          </a:xfrm>
          <a:prstGeom prst="rect">
            <a:avLst/>
          </a:prstGeom>
        </p:spPr>
        <p:txBody>
          <a:bodyPr>
            <a:normAutofit/>
          </a:bodyPr>
          <a:lstStyle/>
          <a:p>
            <a:pPr lvl="0" eaLnBrk="1" latinLnBrk="0" hangingPunct="1"/>
            <a:r>
              <a:rPr kumimoji="0" lang="ru-RU"/>
              <a:t>Образец текста</a:t>
            </a:r>
          </a:p>
          <a:p>
            <a:pPr lvl="1" eaLnBrk="1" latinLnBrk="0" hangingPunct="1"/>
            <a:r>
              <a:rPr kumimoji="0" lang="ru-RU"/>
              <a:t>Второй уровень</a:t>
            </a:r>
          </a:p>
          <a:p>
            <a:pPr lvl="2" eaLnBrk="1" latinLnBrk="0" hangingPunct="1"/>
            <a:r>
              <a:rPr kumimoji="0" lang="ru-RU"/>
              <a:t>Третий уровень</a:t>
            </a:r>
          </a:p>
          <a:p>
            <a:pPr lvl="3" eaLnBrk="1" latinLnBrk="0" hangingPunct="1"/>
            <a:r>
              <a:rPr kumimoji="0" lang="ru-RU"/>
              <a:t>Четвертый уровень</a:t>
            </a:r>
          </a:p>
          <a:p>
            <a:pPr lvl="4" eaLnBrk="1" latinLnBrk="0" hangingPunct="1"/>
            <a:r>
              <a:rPr kumimoji="0" lang="ru-RU"/>
              <a:t>Пятый уровень</a:t>
            </a:r>
            <a:endParaRPr kumimoji="0" lang="en-U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marL="54610" algn="r" rtl="0" eaLnBrk="1" latinLnBrk="0" hangingPunct="1">
        <a:spcBef>
          <a:spcPct val="0"/>
        </a:spcBef>
        <a:buNone/>
        <a:defRPr kumimoji="0" sz="4600" kern="1200">
          <a:solidFill>
            <a:schemeClr val="tx2">
              <a:tint val="100000"/>
              <a:shade val="90000"/>
              <a:satMod val="250000"/>
              <a:alpha val="100000"/>
            </a:schemeClr>
          </a:solidFill>
          <a:effectLst>
            <a:outerShdw blurRad="38100" dist="25500" dir="5400000" algn="tl" rotWithShape="0">
              <a:srgbClr val="000000">
                <a:satMod val="180000"/>
                <a:alpha val="75000"/>
              </a:srgbClr>
            </a:outerShdw>
          </a:effectLst>
          <a:latin typeface="+mj-lt"/>
          <a:ea typeface="+mj-ea"/>
          <a:cs typeface="+mj-cs"/>
        </a:defRPr>
      </a:lvl1pPr>
    </p:titleStyle>
    <p:bodyStyle>
      <a:lvl1pPr marL="292100" indent="-292100" algn="l" rtl="0" eaLnBrk="1" latinLnBrk="0" hangingPunct="1">
        <a:spcBef>
          <a:spcPts val="0"/>
        </a:spcBef>
        <a:buClr>
          <a:schemeClr val="accent1"/>
        </a:buClr>
        <a:buSzPct val="70000"/>
        <a:buFont typeface="Wingdings 2" panose="05020102010507070707"/>
        <a:buChar char=""/>
        <a:defRPr kumimoji="0" sz="3200" kern="1200">
          <a:solidFill>
            <a:schemeClr val="tx1"/>
          </a:solidFill>
          <a:latin typeface="+mn-lt"/>
          <a:ea typeface="+mn-ea"/>
          <a:cs typeface="+mn-cs"/>
        </a:defRPr>
      </a:lvl1pPr>
      <a:lvl2pPr marL="640080" indent="-228600" algn="l" rtl="0" eaLnBrk="1" latinLnBrk="0" hangingPunct="1">
        <a:spcBef>
          <a:spcPts val="400"/>
        </a:spcBef>
        <a:buClr>
          <a:schemeClr val="accent2"/>
        </a:buClr>
        <a:buSzPct val="90000"/>
        <a:buFontTx/>
        <a:buChar char="•"/>
        <a:defRPr kumimoji="0" sz="2600" kern="1200">
          <a:solidFill>
            <a:schemeClr val="tx1"/>
          </a:solidFill>
          <a:latin typeface="+mn-lt"/>
          <a:ea typeface="+mn-ea"/>
          <a:cs typeface="+mn-cs"/>
        </a:defRPr>
      </a:lvl2pPr>
      <a:lvl3pPr marL="822960" indent="-191770" algn="l" rtl="0" eaLnBrk="1" latinLnBrk="0" hangingPunct="1">
        <a:spcBef>
          <a:spcPts val="400"/>
        </a:spcBef>
        <a:buClr>
          <a:schemeClr val="accent3"/>
        </a:buClr>
        <a:buSzPct val="100000"/>
        <a:buFont typeface="Wingdings 2" panose="05020102010507070707"/>
        <a:buChar char=""/>
        <a:defRPr kumimoji="0" sz="2300" kern="1200">
          <a:solidFill>
            <a:schemeClr val="tx1"/>
          </a:solidFill>
          <a:latin typeface="+mn-lt"/>
          <a:ea typeface="+mn-ea"/>
          <a:cs typeface="+mn-cs"/>
        </a:defRPr>
      </a:lvl3pPr>
      <a:lvl4pPr marL="1005840" indent="-182880" algn="l" rtl="0" eaLnBrk="1" latinLnBrk="0" hangingPunct="1">
        <a:spcBef>
          <a:spcPts val="400"/>
        </a:spcBef>
        <a:buClr>
          <a:schemeClr val="accent3"/>
        </a:buClr>
        <a:buSzPct val="100000"/>
        <a:buFont typeface="Wingdings 2" panose="05020102010507070707"/>
        <a:buChar char=""/>
        <a:defRPr kumimoji="0" sz="2000" kern="1200">
          <a:solidFill>
            <a:schemeClr val="tx1"/>
          </a:solidFill>
          <a:latin typeface="+mn-lt"/>
          <a:ea typeface="+mn-ea"/>
          <a:cs typeface="+mn-cs"/>
        </a:defRPr>
      </a:lvl4pPr>
      <a:lvl5pPr marL="1188720" indent="-182880" algn="l" rtl="0" eaLnBrk="1" latinLnBrk="0" hangingPunct="1">
        <a:spcBef>
          <a:spcPts val="400"/>
        </a:spcBef>
        <a:buClr>
          <a:schemeClr val="accent3"/>
        </a:buClr>
        <a:buSzPct val="100000"/>
        <a:buFont typeface="Wingdings 2" panose="05020102010507070707"/>
        <a:buChar char=""/>
        <a:defRPr kumimoji="0" sz="1900" kern="1200">
          <a:solidFill>
            <a:schemeClr val="tx1"/>
          </a:solidFill>
          <a:latin typeface="+mn-lt"/>
          <a:ea typeface="+mn-ea"/>
          <a:cs typeface="+mn-cs"/>
        </a:defRPr>
      </a:lvl5pPr>
      <a:lvl6pPr marL="1371600" indent="-173990" algn="l" rtl="0" eaLnBrk="1" latinLnBrk="0" hangingPunct="1">
        <a:spcBef>
          <a:spcPts val="400"/>
        </a:spcBef>
        <a:buClr>
          <a:schemeClr val="accent4"/>
        </a:buClr>
        <a:buFont typeface="Wingdings 2" panose="05020102010507070707"/>
        <a:buChar char=""/>
        <a:defRPr kumimoji="0" sz="1800" kern="1200" baseline="0">
          <a:solidFill>
            <a:schemeClr val="tx1"/>
          </a:solidFill>
          <a:latin typeface="+mn-lt"/>
          <a:ea typeface="+mn-ea"/>
          <a:cs typeface="+mn-cs"/>
        </a:defRPr>
      </a:lvl6pPr>
      <a:lvl7pPr marL="1554480" indent="-173990" algn="l" rtl="0" eaLnBrk="1" latinLnBrk="0" hangingPunct="1">
        <a:spcBef>
          <a:spcPts val="400"/>
        </a:spcBef>
        <a:buClr>
          <a:schemeClr val="accent4"/>
        </a:buClr>
        <a:buFont typeface="Wingdings 2" panose="05020102010507070707"/>
        <a:buChar char=""/>
        <a:defRPr kumimoji="0" sz="1600" kern="1200" baseline="0">
          <a:solidFill>
            <a:schemeClr val="tx1"/>
          </a:solidFill>
          <a:latin typeface="+mn-lt"/>
          <a:ea typeface="+mn-ea"/>
          <a:cs typeface="+mn-cs"/>
        </a:defRPr>
      </a:lvl7pPr>
      <a:lvl8pPr marL="1737360" indent="-173990" algn="l" rtl="0" eaLnBrk="1" latinLnBrk="0" hangingPunct="1">
        <a:spcBef>
          <a:spcPts val="400"/>
        </a:spcBef>
        <a:buClr>
          <a:schemeClr val="accent4"/>
        </a:buClr>
        <a:buFont typeface="Wingdings 2" panose="05020102010507070707"/>
        <a:buChar char=""/>
        <a:defRPr kumimoji="0" sz="1600" kern="1200" baseline="0">
          <a:solidFill>
            <a:schemeClr val="tx1"/>
          </a:solidFill>
          <a:latin typeface="+mn-lt"/>
          <a:ea typeface="+mn-ea"/>
          <a:cs typeface="+mn-cs"/>
        </a:defRPr>
      </a:lvl8pPr>
      <a:lvl9pPr marL="1920240" indent="-173990" algn="l" rtl="0" eaLnBrk="1" latinLnBrk="0" hangingPunct="1">
        <a:spcBef>
          <a:spcPts val="400"/>
        </a:spcBef>
        <a:buClr>
          <a:schemeClr val="accent4"/>
        </a:buClr>
        <a:buFont typeface="Wingdings 2" panose="05020102010507070707"/>
        <a:buChar char=""/>
        <a:defRPr kumimoji="0" sz="16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5F7CD8C7-84D0-C1F0-3D9F-04458C550CFA}"/>
              </a:ext>
            </a:extLst>
          </p:cNvPr>
          <p:cNvPicPr>
            <a:picLocks noChangeAspect="1"/>
          </p:cNvPicPr>
          <p:nvPr/>
        </p:nvPicPr>
        <p:blipFill>
          <a:blip r:embed="rId2"/>
          <a:stretch>
            <a:fillRect/>
          </a:stretch>
        </p:blipFill>
        <p:spPr>
          <a:xfrm>
            <a:off x="3404457" y="667502"/>
            <a:ext cx="5500396" cy="3095182"/>
          </a:xfrm>
          <a:prstGeom prst="rect">
            <a:avLst/>
          </a:prstGeom>
        </p:spPr>
      </p:pic>
      <p:pic>
        <p:nvPicPr>
          <p:cNvPr id="2" name="Рисунок 1">
            <a:extLst>
              <a:ext uri="{FF2B5EF4-FFF2-40B4-BE49-F238E27FC236}">
                <a16:creationId xmlns:a16="http://schemas.microsoft.com/office/drawing/2014/main" id="{D71CEFFE-374F-023D-E8D5-5CB97C32BBAE}"/>
              </a:ext>
            </a:extLst>
          </p:cNvPr>
          <p:cNvPicPr>
            <a:picLocks noChangeAspect="1"/>
          </p:cNvPicPr>
          <p:nvPr/>
        </p:nvPicPr>
        <p:blipFill>
          <a:blip r:embed="rId3"/>
          <a:stretch>
            <a:fillRect/>
          </a:stretch>
        </p:blipFill>
        <p:spPr>
          <a:xfrm>
            <a:off x="3419872" y="3762684"/>
            <a:ext cx="5292080" cy="2978685"/>
          </a:xfrm>
          <a:prstGeom prst="rect">
            <a:avLst/>
          </a:prstGeom>
        </p:spPr>
      </p:pic>
      <p:sp>
        <p:nvSpPr>
          <p:cNvPr id="3" name="TextBox 2">
            <a:extLst>
              <a:ext uri="{FF2B5EF4-FFF2-40B4-BE49-F238E27FC236}">
                <a16:creationId xmlns:a16="http://schemas.microsoft.com/office/drawing/2014/main" id="{997EAC32-9521-542F-ABB8-66B3FF9ED170}"/>
              </a:ext>
            </a:extLst>
          </p:cNvPr>
          <p:cNvSpPr txBox="1"/>
          <p:nvPr/>
        </p:nvSpPr>
        <p:spPr>
          <a:xfrm>
            <a:off x="179512" y="116631"/>
            <a:ext cx="8712968" cy="5931880"/>
          </a:xfrm>
          <a:prstGeom prst="rect">
            <a:avLst/>
          </a:prstGeom>
          <a:noFill/>
        </p:spPr>
        <p:txBody>
          <a:bodyPr wrap="square">
            <a:spAutoFit/>
          </a:bodyPr>
          <a:lstStyle/>
          <a:p>
            <a:pPr>
              <a:lnSpc>
                <a:spcPct val="107000"/>
              </a:lnSpc>
              <a:spcAft>
                <a:spcPts val="800"/>
              </a:spcAft>
            </a:pPr>
            <a:r>
              <a:rPr lang="en-US" b="1" dirty="0">
                <a:solidFill>
                  <a:schemeClr val="accent3"/>
                </a:solidFill>
              </a:rPr>
              <a:t>	</a:t>
            </a:r>
          </a:p>
          <a:p>
            <a:pPr>
              <a:lnSpc>
                <a:spcPct val="107000"/>
              </a:lnSpc>
              <a:spcAft>
                <a:spcPts val="800"/>
              </a:spcAft>
            </a:pPr>
            <a:r>
              <a:rPr lang="en-US" sz="1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a:solidFill>
                  <a:srgbClr val="FF0000"/>
                </a:solidFill>
                <a:effectLst/>
                <a:latin typeface="Times New Roman" panose="02020603050405020304" pitchFamily="18" charset="0"/>
                <a:ea typeface="Calibri" panose="020F0502020204030204" pitchFamily="34" charset="0"/>
              </a:rPr>
              <a:t>«Methods of physical examination» </a:t>
            </a:r>
            <a:endParaRPr lang="en-US" sz="1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Before the treatment of a disease it is necessary to make diagnosis, to determine the cause of the disease, and all symptoms by which it can be revealed.</a:t>
            </a:r>
            <a:endParaRPr lang="ru-RU"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Correct diagnosis must be based on a complete clinical examination of the patient. The usual methods of examination which doctors use in their practice, are: inquiry, inspection, auscultation, palpation, percussion, taking the temperature, feeling the pulse, taking the blood pressure, making X-ray examinations and various laboratory studies.</a:t>
            </a:r>
            <a:endParaRPr lang="ru-RU"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By questioning the patient the doctor learns about his complaints, the onset of the disease, his past history and his family history, hereditary diseases.</a:t>
            </a:r>
            <a:endParaRPr lang="ru-RU"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Inspection is the method by which doctor reveals the appearance of the patient, his build, nourishment, complexion, the state of his skin, mucous membranes, tongue, pupils, etc.</a:t>
            </a:r>
            <a:endParaRPr lang="ru-RU"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While auscultating the patient, the physician can determine the abnormal heart sounds, crepitations and rales in the lungs. </a:t>
            </a:r>
            <a:endParaRPr lang="ru-RU"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By palpation the doctor determines elasticity or rigidity of the abdomen, the outlines or the enlargement of the organ, swelling, edema and existence of growth.</a:t>
            </a:r>
            <a:endParaRPr lang="ru-RU"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9193315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319F27DF-B96A-861C-6ABD-EA00F14FD354}"/>
              </a:ext>
            </a:extLst>
          </p:cNvPr>
          <p:cNvPicPr>
            <a:picLocks noChangeAspect="1"/>
          </p:cNvPicPr>
          <p:nvPr/>
        </p:nvPicPr>
        <p:blipFill>
          <a:blip r:embed="rId2"/>
          <a:stretch>
            <a:fillRect/>
          </a:stretch>
        </p:blipFill>
        <p:spPr>
          <a:xfrm>
            <a:off x="75660" y="530982"/>
            <a:ext cx="4283968" cy="2409732"/>
          </a:xfrm>
          <a:prstGeom prst="rect">
            <a:avLst/>
          </a:prstGeom>
        </p:spPr>
      </p:pic>
      <p:pic>
        <p:nvPicPr>
          <p:cNvPr id="13" name="Рисунок 12">
            <a:extLst>
              <a:ext uri="{FF2B5EF4-FFF2-40B4-BE49-F238E27FC236}">
                <a16:creationId xmlns:a16="http://schemas.microsoft.com/office/drawing/2014/main" id="{62F4954B-313D-853F-A485-D0937178E391}"/>
              </a:ext>
            </a:extLst>
          </p:cNvPr>
          <p:cNvPicPr>
            <a:picLocks noChangeAspect="1"/>
          </p:cNvPicPr>
          <p:nvPr/>
        </p:nvPicPr>
        <p:blipFill>
          <a:blip r:embed="rId3"/>
          <a:stretch>
            <a:fillRect/>
          </a:stretch>
        </p:blipFill>
        <p:spPr>
          <a:xfrm>
            <a:off x="4392488" y="411034"/>
            <a:ext cx="4572000" cy="2562225"/>
          </a:xfrm>
          <a:prstGeom prst="rect">
            <a:avLst/>
          </a:prstGeom>
        </p:spPr>
      </p:pic>
      <p:pic>
        <p:nvPicPr>
          <p:cNvPr id="12" name="Рисунок 11">
            <a:extLst>
              <a:ext uri="{FF2B5EF4-FFF2-40B4-BE49-F238E27FC236}">
                <a16:creationId xmlns:a16="http://schemas.microsoft.com/office/drawing/2014/main" id="{87F21EDC-A75B-2F21-876B-8CE42BAD119F}"/>
              </a:ext>
            </a:extLst>
          </p:cNvPr>
          <p:cNvPicPr>
            <a:picLocks noChangeAspect="1"/>
          </p:cNvPicPr>
          <p:nvPr/>
        </p:nvPicPr>
        <p:blipFill>
          <a:blip r:embed="rId4"/>
          <a:stretch>
            <a:fillRect/>
          </a:stretch>
        </p:blipFill>
        <p:spPr>
          <a:xfrm>
            <a:off x="3563189" y="3569346"/>
            <a:ext cx="5445722" cy="3212976"/>
          </a:xfrm>
          <a:prstGeom prst="rect">
            <a:avLst/>
          </a:prstGeom>
        </p:spPr>
      </p:pic>
      <p:sp>
        <p:nvSpPr>
          <p:cNvPr id="3" name="TextBox 2">
            <a:extLst>
              <a:ext uri="{FF2B5EF4-FFF2-40B4-BE49-F238E27FC236}">
                <a16:creationId xmlns:a16="http://schemas.microsoft.com/office/drawing/2014/main" id="{835DAE18-F7B1-1503-B0BA-E461DC0575E9}"/>
              </a:ext>
            </a:extLst>
          </p:cNvPr>
          <p:cNvSpPr txBox="1"/>
          <p:nvPr/>
        </p:nvSpPr>
        <p:spPr>
          <a:xfrm>
            <a:off x="395536" y="260648"/>
            <a:ext cx="8568952" cy="369332"/>
          </a:xfrm>
          <a:prstGeom prst="rect">
            <a:avLst/>
          </a:prstGeom>
          <a:noFill/>
        </p:spPr>
        <p:txBody>
          <a:bodyPr wrap="square">
            <a:spAutoFit/>
          </a:bodyPr>
          <a:lstStyle/>
          <a:p>
            <a:r>
              <a:rPr lang="en-US" dirty="0"/>
              <a:t>	</a:t>
            </a:r>
          </a:p>
        </p:txBody>
      </p:sp>
      <p:sp>
        <p:nvSpPr>
          <p:cNvPr id="10" name="TextBox 9">
            <a:extLst>
              <a:ext uri="{FF2B5EF4-FFF2-40B4-BE49-F238E27FC236}">
                <a16:creationId xmlns:a16="http://schemas.microsoft.com/office/drawing/2014/main" id="{F3FF3E82-7BA0-76EB-C994-143A63887CF4}"/>
              </a:ext>
            </a:extLst>
          </p:cNvPr>
          <p:cNvSpPr txBox="1"/>
          <p:nvPr/>
        </p:nvSpPr>
        <p:spPr>
          <a:xfrm>
            <a:off x="755576" y="764703"/>
            <a:ext cx="7704856" cy="5338577"/>
          </a:xfrm>
          <a:prstGeom prst="rect">
            <a:avLst/>
          </a:prstGeom>
          <a:noFill/>
        </p:spPr>
        <p:txBody>
          <a:bodyPr wrap="square">
            <a:spAutoFit/>
          </a:bodyPr>
          <a:lstStyle/>
          <a:p>
            <a:pPr>
              <a:lnSpc>
                <a:spcPct val="107000"/>
              </a:lnSpc>
              <a:spcAft>
                <a:spcPts val="800"/>
              </a:spcAft>
            </a:pPr>
            <a:r>
              <a:rPr lang="en-US" dirty="0">
                <a:effectLst/>
                <a:latin typeface="Times New Roman" panose="02020603050405020304" pitchFamily="18" charset="0"/>
                <a:ea typeface="Calibri" panose="020F0502020204030204" pitchFamily="34" charset="0"/>
                <a:cs typeface="Times New Roman" panose="02020603050405020304" pitchFamily="18" charset="0"/>
              </a:rPr>
              <a:t>Percussion reveals dullness of sound and distribution of fluids in the body.</a:t>
            </a:r>
            <a:endParaRPr lang="ru-RU"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en-US" dirty="0">
                <a:effectLst/>
                <a:latin typeface="Times New Roman" panose="02020603050405020304" pitchFamily="18" charset="0"/>
                <a:ea typeface="Calibri" panose="020F0502020204030204" pitchFamily="34" charset="0"/>
                <a:cs typeface="Times New Roman" panose="02020603050405020304" pitchFamily="18" charset="0"/>
              </a:rPr>
              <a:t>The temperature is taken by means of thermometer to ascertain whether the patient has or has no temperature.</a:t>
            </a:r>
            <a:endParaRPr lang="ru-RU"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en-US" dirty="0">
                <a:effectLst/>
                <a:latin typeface="Times New Roman" panose="02020603050405020304" pitchFamily="18" charset="0"/>
                <a:ea typeface="Calibri" panose="020F0502020204030204" pitchFamily="34" charset="0"/>
                <a:cs typeface="Times New Roman" panose="02020603050405020304" pitchFamily="18" charset="0"/>
              </a:rPr>
              <a:t>The blood pressure is measured by means of monometer to find out whether the patient is suffering from hypertension or hypotension.</a:t>
            </a:r>
            <a:endParaRPr lang="ru-RU"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en-US" dirty="0">
                <a:effectLst/>
                <a:latin typeface="Times New Roman" panose="02020603050405020304" pitchFamily="18" charset="0"/>
                <a:ea typeface="Calibri" panose="020F0502020204030204" pitchFamily="34" charset="0"/>
                <a:cs typeface="Times New Roman" panose="02020603050405020304" pitchFamily="18" charset="0"/>
              </a:rPr>
              <a:t>The patient's pulse is felt to determine whether the pulse rate is normal or accelerated. The normal rate is 65-70 beats per minute.</a:t>
            </a:r>
            <a:endParaRPr lang="ru-RU"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en-US" dirty="0">
                <a:effectLst/>
                <a:latin typeface="Times New Roman" panose="02020603050405020304" pitchFamily="18" charset="0"/>
                <a:ea typeface="Calibri" panose="020F0502020204030204" pitchFamily="34" charset="0"/>
                <a:cs typeface="Times New Roman" panose="02020603050405020304" pitchFamily="18" charset="0"/>
              </a:rPr>
              <a:t>The usual laboratory studies are various blood tests, urine analyses, stool studies and sputum, bile examinations.</a:t>
            </a:r>
            <a:endParaRPr lang="ru-RU"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en-US" dirty="0">
                <a:effectLst/>
                <a:latin typeface="Times New Roman" panose="02020603050405020304" pitchFamily="18" charset="0"/>
                <a:ea typeface="Calibri" panose="020F0502020204030204" pitchFamily="34" charset="0"/>
                <a:cs typeface="Times New Roman" panose="02020603050405020304" pitchFamily="18" charset="0"/>
              </a:rPr>
              <a:t>Patient’s swabs or smears are taken for cytological examination. If the patient suffers from any kind of allergy it is necessary to make allergy tests.</a:t>
            </a:r>
            <a:endParaRPr lang="ru-RU"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en-US" dirty="0">
                <a:effectLst/>
                <a:latin typeface="Times New Roman" panose="02020603050405020304" pitchFamily="18" charset="0"/>
                <a:ea typeface="Calibri" panose="020F0502020204030204" pitchFamily="34" charset="0"/>
                <a:cs typeface="Times New Roman" panose="02020603050405020304" pitchFamily="18" charset="0"/>
              </a:rPr>
              <a:t>Biopsy specimens are taken to detect the character of tumor.</a:t>
            </a:r>
            <a:endParaRPr lang="ru-RU"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en-US" dirty="0">
                <a:effectLst/>
                <a:latin typeface="Times New Roman" panose="02020603050405020304" pitchFamily="18" charset="0"/>
                <a:ea typeface="Calibri" panose="020F0502020204030204" pitchFamily="34" charset="0"/>
                <a:cs typeface="Times New Roman" panose="02020603050405020304" pitchFamily="18" charset="0"/>
              </a:rPr>
              <a:t>In order to detect lesions in the bones or tissues patients are X-rayed.</a:t>
            </a:r>
            <a:endParaRPr lang="ru-RU"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en-US" dirty="0">
                <a:effectLst/>
                <a:latin typeface="Times New Roman" panose="02020603050405020304" pitchFamily="18" charset="0"/>
                <a:ea typeface="Calibri" panose="020F0502020204030204" pitchFamily="34" charset="0"/>
                <a:cs typeface="Times New Roman" panose="02020603050405020304" pitchFamily="18" charset="0"/>
              </a:rPr>
              <a:t>The results of physical examination and laboratory investigations are recorded into patient’s case history.</a:t>
            </a:r>
            <a:endParaRPr lang="ru-RU"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525329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C7335403-AB23-7F5D-4AAB-FDDA80975E9C}"/>
              </a:ext>
            </a:extLst>
          </p:cNvPr>
          <p:cNvPicPr>
            <a:picLocks noChangeAspect="1"/>
          </p:cNvPicPr>
          <p:nvPr/>
        </p:nvPicPr>
        <p:blipFill>
          <a:blip r:embed="rId2"/>
          <a:stretch>
            <a:fillRect/>
          </a:stretch>
        </p:blipFill>
        <p:spPr>
          <a:xfrm>
            <a:off x="5004048" y="57836"/>
            <a:ext cx="4139952" cy="2902400"/>
          </a:xfrm>
          <a:prstGeom prst="rect">
            <a:avLst/>
          </a:prstGeom>
        </p:spPr>
      </p:pic>
      <p:pic>
        <p:nvPicPr>
          <p:cNvPr id="4" name="Рисунок 3">
            <a:extLst>
              <a:ext uri="{FF2B5EF4-FFF2-40B4-BE49-F238E27FC236}">
                <a16:creationId xmlns:a16="http://schemas.microsoft.com/office/drawing/2014/main" id="{0FCE7A83-AA66-6DA4-7DAC-8A0CD42AAF2E}"/>
              </a:ext>
            </a:extLst>
          </p:cNvPr>
          <p:cNvPicPr>
            <a:picLocks noChangeAspect="1"/>
          </p:cNvPicPr>
          <p:nvPr/>
        </p:nvPicPr>
        <p:blipFill>
          <a:blip r:embed="rId3"/>
          <a:stretch>
            <a:fillRect/>
          </a:stretch>
        </p:blipFill>
        <p:spPr>
          <a:xfrm>
            <a:off x="225260" y="57836"/>
            <a:ext cx="4841053" cy="2821063"/>
          </a:xfrm>
          <a:prstGeom prst="rect">
            <a:avLst/>
          </a:prstGeom>
        </p:spPr>
      </p:pic>
      <p:pic>
        <p:nvPicPr>
          <p:cNvPr id="6" name="Рисунок 5">
            <a:extLst>
              <a:ext uri="{FF2B5EF4-FFF2-40B4-BE49-F238E27FC236}">
                <a16:creationId xmlns:a16="http://schemas.microsoft.com/office/drawing/2014/main" id="{FC6AB63D-6D5E-77F2-CA59-4B0FD48054AD}"/>
              </a:ext>
            </a:extLst>
          </p:cNvPr>
          <p:cNvPicPr>
            <a:picLocks noChangeAspect="1"/>
          </p:cNvPicPr>
          <p:nvPr/>
        </p:nvPicPr>
        <p:blipFill>
          <a:blip r:embed="rId4"/>
          <a:stretch>
            <a:fillRect/>
          </a:stretch>
        </p:blipFill>
        <p:spPr>
          <a:xfrm>
            <a:off x="3560448" y="2787774"/>
            <a:ext cx="5426968" cy="4070226"/>
          </a:xfrm>
          <a:prstGeom prst="rect">
            <a:avLst/>
          </a:prstGeom>
        </p:spPr>
      </p:pic>
      <p:sp>
        <p:nvSpPr>
          <p:cNvPr id="3" name="TextBox 2">
            <a:extLst>
              <a:ext uri="{FF2B5EF4-FFF2-40B4-BE49-F238E27FC236}">
                <a16:creationId xmlns:a16="http://schemas.microsoft.com/office/drawing/2014/main" id="{7A218040-B0AF-549B-FF58-FE7A24D9A0BD}"/>
              </a:ext>
            </a:extLst>
          </p:cNvPr>
          <p:cNvSpPr txBox="1"/>
          <p:nvPr/>
        </p:nvSpPr>
        <p:spPr>
          <a:xfrm>
            <a:off x="225260" y="1486420"/>
            <a:ext cx="6048672" cy="5593326"/>
          </a:xfrm>
          <a:prstGeom prst="rect">
            <a:avLst/>
          </a:prstGeom>
          <a:noFill/>
        </p:spPr>
        <p:txBody>
          <a:bodyPr wrap="square">
            <a:spAutoFit/>
          </a:bodyPr>
          <a:lstStyle/>
          <a:p>
            <a:r>
              <a:rPr lang="en-US" dirty="0">
                <a:solidFill>
                  <a:schemeClr val="accent5"/>
                </a:solidFill>
              </a:rPr>
              <a:t>        </a:t>
            </a:r>
            <a:r>
              <a:rPr lang="ru-RU" sz="1800" b="1" dirty="0">
                <a:solidFill>
                  <a:schemeClr val="accent5"/>
                </a:solidFill>
                <a:effectLst/>
                <a:latin typeface="Times New Roman" panose="02020603050405020304" pitchFamily="18" charset="0"/>
                <a:ea typeface="Calibri" panose="020F0502020204030204" pitchFamily="34" charset="0"/>
              </a:rPr>
              <a:t>«</a:t>
            </a:r>
            <a:r>
              <a:rPr lang="en-US" sz="1800" b="1" dirty="0">
                <a:solidFill>
                  <a:schemeClr val="accent5"/>
                </a:solidFill>
                <a:effectLst/>
                <a:latin typeface="Times New Roman" panose="02020603050405020304" pitchFamily="18" charset="0"/>
                <a:ea typeface="Calibri" panose="020F0502020204030204" pitchFamily="34" charset="0"/>
              </a:rPr>
              <a:t>Physical examination</a:t>
            </a:r>
            <a:r>
              <a:rPr lang="ru-RU" sz="1800" b="1" dirty="0">
                <a:solidFill>
                  <a:schemeClr val="accent5"/>
                </a:solidFill>
                <a:effectLst/>
                <a:latin typeface="Times New Roman" panose="02020603050405020304" pitchFamily="18" charset="0"/>
                <a:ea typeface="Calibri" panose="020F0502020204030204" pitchFamily="34" charset="0"/>
              </a:rPr>
              <a:t>»</a:t>
            </a:r>
            <a:endParaRPr lang="en-US" sz="1800" b="1" dirty="0">
              <a:solidFill>
                <a:schemeClr val="accent5"/>
              </a:solidFill>
              <a:effectLst/>
              <a:latin typeface="Times New Roman" panose="02020603050405020304" pitchFamily="18" charset="0"/>
              <a:ea typeface="Calibri" panose="020F0502020204030204" pitchFamily="34" charset="0"/>
            </a:endParaRPr>
          </a:p>
          <a:p>
            <a:pPr>
              <a:lnSpc>
                <a:spcPct val="107000"/>
              </a:lnSpc>
              <a:spcAft>
                <a:spcPts val="800"/>
              </a:spcAft>
            </a:pPr>
            <a:r>
              <a:rPr lang="ru-RU" sz="1800" b="1" dirty="0">
                <a:solidFill>
                  <a:schemeClr val="accent5"/>
                </a:solidFill>
                <a:effectLst/>
                <a:latin typeface="Times New Roman" panose="02020603050405020304" pitchFamily="18" charset="0"/>
                <a:ea typeface="Calibri" panose="020F0502020204030204" pitchFamily="34" charset="0"/>
              </a:rPr>
              <a:t> </a:t>
            </a:r>
            <a:r>
              <a:rPr lang="en-US" sz="1800" dirty="0">
                <a:solidFill>
                  <a:schemeClr val="accent5"/>
                </a:solidFill>
                <a:effectLst/>
                <a:latin typeface="Times New Roman" panose="02020603050405020304" pitchFamily="18" charset="0"/>
                <a:ea typeface="Calibri" panose="020F0502020204030204" pitchFamily="34" charset="0"/>
                <a:cs typeface="Times New Roman" panose="02020603050405020304" pitchFamily="18" charset="0"/>
              </a:rPr>
              <a:t>A physical examination, also known as a medical or clinical examination, refers to assessing a patient’s physical condition through observation, palpation, percussion, and auscultation. It involves gathering information about the patient’s medical history, conducting a visual inspection, feeling for abnormalities, tapping the body to assess underlying structures, and listening to sounds produced by the body.</a:t>
            </a:r>
            <a:endParaRPr lang="ru-RU" sz="1800" dirty="0">
              <a:solidFill>
                <a:schemeClr val="accent5"/>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solidFill>
                  <a:schemeClr val="accent5"/>
                </a:solidFill>
                <a:effectLst/>
                <a:latin typeface="Times New Roman" panose="02020603050405020304" pitchFamily="18" charset="0"/>
                <a:ea typeface="Calibri" panose="020F0502020204030204" pitchFamily="34" charset="0"/>
                <a:cs typeface="Times New Roman" panose="02020603050405020304" pitchFamily="18" charset="0"/>
              </a:rPr>
              <a:t>A physical examination gathers comprehensive information about a patient’s health status, which helps healthcare providers make informed decisions regarding diagnosis, treatment, and preventive measures. It allows for the early detection of potential health issues, providing an opportunity for prompt intervention and improved patient outcomes. Regular physical examinations are particularly crucial for individuals with chronic conditions, as they aid in monitoring and managing their health.</a:t>
            </a:r>
            <a:endParaRPr lang="ru-RU" sz="1800" dirty="0">
              <a:solidFill>
                <a:schemeClr val="accent5"/>
              </a:solidFill>
              <a:effectLst/>
              <a:latin typeface="Calibri" panose="020F0502020204030204" pitchFamily="34" charset="0"/>
              <a:ea typeface="Calibri" panose="020F0502020204030204" pitchFamily="34" charset="0"/>
              <a:cs typeface="Times New Roman" panose="02020603050405020304" pitchFamily="18" charset="0"/>
            </a:endParaRPr>
          </a:p>
          <a:p>
            <a:endParaRPr lang="ru-RU" dirty="0"/>
          </a:p>
        </p:txBody>
      </p:sp>
    </p:spTree>
    <p:extLst>
      <p:ext uri="{BB962C8B-B14F-4D97-AF65-F5344CB8AC3E}">
        <p14:creationId xmlns:p14="http://schemas.microsoft.com/office/powerpoint/2010/main" val="34432052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2CE4E4DC-8B70-A63D-985D-CF27A50DA28C}"/>
              </a:ext>
            </a:extLst>
          </p:cNvPr>
          <p:cNvPicPr>
            <a:picLocks noChangeAspect="1"/>
          </p:cNvPicPr>
          <p:nvPr/>
        </p:nvPicPr>
        <p:blipFill>
          <a:blip r:embed="rId2"/>
          <a:stretch>
            <a:fillRect/>
          </a:stretch>
        </p:blipFill>
        <p:spPr>
          <a:xfrm>
            <a:off x="4034036" y="106899"/>
            <a:ext cx="4950160" cy="2827779"/>
          </a:xfrm>
          <a:prstGeom prst="rect">
            <a:avLst/>
          </a:prstGeom>
        </p:spPr>
      </p:pic>
      <p:pic>
        <p:nvPicPr>
          <p:cNvPr id="3" name="Рисунок 2">
            <a:extLst>
              <a:ext uri="{FF2B5EF4-FFF2-40B4-BE49-F238E27FC236}">
                <a16:creationId xmlns:a16="http://schemas.microsoft.com/office/drawing/2014/main" id="{D9D91255-516C-D439-89BE-216955C2C339}"/>
              </a:ext>
            </a:extLst>
          </p:cNvPr>
          <p:cNvPicPr>
            <a:picLocks noChangeAspect="1"/>
          </p:cNvPicPr>
          <p:nvPr/>
        </p:nvPicPr>
        <p:blipFill>
          <a:blip r:embed="rId3"/>
          <a:stretch>
            <a:fillRect/>
          </a:stretch>
        </p:blipFill>
        <p:spPr>
          <a:xfrm>
            <a:off x="190668" y="2852936"/>
            <a:ext cx="3796278" cy="3869366"/>
          </a:xfrm>
          <a:prstGeom prst="rect">
            <a:avLst/>
          </a:prstGeom>
        </p:spPr>
      </p:pic>
      <p:pic>
        <p:nvPicPr>
          <p:cNvPr id="2" name="Рисунок 1">
            <a:extLst>
              <a:ext uri="{FF2B5EF4-FFF2-40B4-BE49-F238E27FC236}">
                <a16:creationId xmlns:a16="http://schemas.microsoft.com/office/drawing/2014/main" id="{C91EFA65-42CD-8711-6A38-58101F7EC43D}"/>
              </a:ext>
            </a:extLst>
          </p:cNvPr>
          <p:cNvPicPr>
            <a:picLocks noChangeAspect="1"/>
          </p:cNvPicPr>
          <p:nvPr/>
        </p:nvPicPr>
        <p:blipFill>
          <a:blip r:embed="rId4"/>
          <a:stretch>
            <a:fillRect/>
          </a:stretch>
        </p:blipFill>
        <p:spPr>
          <a:xfrm>
            <a:off x="3711553" y="2636912"/>
            <a:ext cx="5432447" cy="3956100"/>
          </a:xfrm>
          <a:prstGeom prst="rect">
            <a:avLst/>
          </a:prstGeom>
        </p:spPr>
      </p:pic>
      <p:sp>
        <p:nvSpPr>
          <p:cNvPr id="11" name="TextBox 10">
            <a:extLst>
              <a:ext uri="{FF2B5EF4-FFF2-40B4-BE49-F238E27FC236}">
                <a16:creationId xmlns:a16="http://schemas.microsoft.com/office/drawing/2014/main" id="{E261B1CF-1BD5-DEFE-7827-9E34F833793B}"/>
              </a:ext>
            </a:extLst>
          </p:cNvPr>
          <p:cNvSpPr txBox="1"/>
          <p:nvPr/>
        </p:nvSpPr>
        <p:spPr>
          <a:xfrm>
            <a:off x="179512" y="404664"/>
            <a:ext cx="6318448" cy="5150128"/>
          </a:xfrm>
          <a:prstGeom prst="rect">
            <a:avLst/>
          </a:prstGeom>
          <a:noFill/>
        </p:spPr>
        <p:txBody>
          <a:bodyPr wrap="square">
            <a:spAutoFit/>
          </a:bodyPr>
          <a:lstStyle/>
          <a:p>
            <a:pPr>
              <a:lnSpc>
                <a:spcPct val="107000"/>
              </a:lnSpc>
              <a:spcAft>
                <a:spcPts val="800"/>
              </a:spcAft>
            </a:pP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A physical examination encompasses several components, each focusing on a specific aspect of the body’s systems. These components include:</a:t>
            </a:r>
            <a:endParaRPr lang="ru-RU" sz="18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1.	General appearance and vital signs assessment</a:t>
            </a:r>
            <a:endParaRPr lang="ru-RU" sz="18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2.	Head and neck examination</a:t>
            </a:r>
            <a:endParaRPr lang="ru-RU" sz="18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3.	Cardiovascular examination</a:t>
            </a:r>
            <a:endParaRPr lang="ru-RU" sz="18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4.	Respiratory examination</a:t>
            </a:r>
            <a:endParaRPr lang="ru-RU" sz="18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5.	Abdominal examination</a:t>
            </a:r>
            <a:endParaRPr lang="ru-RU" sz="18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6.	Musculoskeletal examination</a:t>
            </a:r>
            <a:endParaRPr lang="ru-RU" sz="18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7.	Neurological examination</a:t>
            </a:r>
            <a:endParaRPr lang="ru-RU" sz="18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8.	Dermatological examination</a:t>
            </a:r>
            <a:endParaRPr lang="ru-RU" sz="18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Each component helps healthcare providers assess the corresponding body systems, identify abnormalities or deviations from the norm, and evaluate overall health status.</a:t>
            </a:r>
            <a:endParaRPr lang="ru-RU" sz="18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309807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B48F5921-F335-9AF2-11D3-CDB06BA72EA9}"/>
              </a:ext>
            </a:extLst>
          </p:cNvPr>
          <p:cNvPicPr>
            <a:picLocks noChangeAspect="1"/>
          </p:cNvPicPr>
          <p:nvPr/>
        </p:nvPicPr>
        <p:blipFill>
          <a:blip r:embed="rId2"/>
          <a:stretch>
            <a:fillRect/>
          </a:stretch>
        </p:blipFill>
        <p:spPr>
          <a:xfrm>
            <a:off x="0" y="4149080"/>
            <a:ext cx="4113575" cy="2656684"/>
          </a:xfrm>
          <a:prstGeom prst="rect">
            <a:avLst/>
          </a:prstGeom>
        </p:spPr>
      </p:pic>
      <p:pic>
        <p:nvPicPr>
          <p:cNvPr id="4" name="Рисунок 3">
            <a:extLst>
              <a:ext uri="{FF2B5EF4-FFF2-40B4-BE49-F238E27FC236}">
                <a16:creationId xmlns:a16="http://schemas.microsoft.com/office/drawing/2014/main" id="{C139F89B-AA72-A273-E498-3AD37EC2BCF1}"/>
              </a:ext>
            </a:extLst>
          </p:cNvPr>
          <p:cNvPicPr>
            <a:picLocks noChangeAspect="1"/>
          </p:cNvPicPr>
          <p:nvPr/>
        </p:nvPicPr>
        <p:blipFill>
          <a:blip r:embed="rId3"/>
          <a:stretch>
            <a:fillRect/>
          </a:stretch>
        </p:blipFill>
        <p:spPr>
          <a:xfrm>
            <a:off x="3679752" y="260648"/>
            <a:ext cx="5283838" cy="3520358"/>
          </a:xfrm>
          <a:prstGeom prst="rect">
            <a:avLst/>
          </a:prstGeom>
        </p:spPr>
      </p:pic>
      <p:pic>
        <p:nvPicPr>
          <p:cNvPr id="2" name="Рисунок 1">
            <a:extLst>
              <a:ext uri="{FF2B5EF4-FFF2-40B4-BE49-F238E27FC236}">
                <a16:creationId xmlns:a16="http://schemas.microsoft.com/office/drawing/2014/main" id="{261B10B7-F9C0-1962-1D1E-367CD429350C}"/>
              </a:ext>
            </a:extLst>
          </p:cNvPr>
          <p:cNvPicPr>
            <a:picLocks noChangeAspect="1"/>
          </p:cNvPicPr>
          <p:nvPr/>
        </p:nvPicPr>
        <p:blipFill>
          <a:blip r:embed="rId4"/>
          <a:stretch>
            <a:fillRect/>
          </a:stretch>
        </p:blipFill>
        <p:spPr>
          <a:xfrm>
            <a:off x="3851920" y="3500874"/>
            <a:ext cx="5008308" cy="3338872"/>
          </a:xfrm>
          <a:prstGeom prst="rect">
            <a:avLst/>
          </a:prstGeom>
        </p:spPr>
      </p:pic>
      <p:sp>
        <p:nvSpPr>
          <p:cNvPr id="3" name="TextBox 2">
            <a:extLst>
              <a:ext uri="{FF2B5EF4-FFF2-40B4-BE49-F238E27FC236}">
                <a16:creationId xmlns:a16="http://schemas.microsoft.com/office/drawing/2014/main" id="{1AA01D46-8E34-D4AE-5751-6FF7C5F25AA1}"/>
              </a:ext>
            </a:extLst>
          </p:cNvPr>
          <p:cNvSpPr txBox="1"/>
          <p:nvPr/>
        </p:nvSpPr>
        <p:spPr>
          <a:xfrm>
            <a:off x="395536" y="188640"/>
            <a:ext cx="8352928" cy="5816977"/>
          </a:xfrm>
          <a:prstGeom prst="rect">
            <a:avLst/>
          </a:prstGeom>
          <a:noFill/>
        </p:spPr>
        <p:txBody>
          <a:bodyPr wrap="square">
            <a:spAutoFit/>
          </a:bodyPr>
          <a:lstStyle/>
          <a:p>
            <a:pPr>
              <a:lnSpc>
                <a:spcPct val="107000"/>
              </a:lnSpc>
              <a:spcAft>
                <a:spcPts val="800"/>
              </a:spcAft>
            </a:pPr>
            <a:r>
              <a:rPr lang="en-US" sz="1800" dirty="0">
                <a:solidFill>
                  <a:schemeClr val="accent5"/>
                </a:solidFill>
                <a:effectLst/>
                <a:latin typeface="Times New Roman" panose="02020603050405020304" pitchFamily="18" charset="0"/>
                <a:ea typeface="Calibri" panose="020F0502020204030204" pitchFamily="34" charset="0"/>
                <a:cs typeface="Times New Roman" panose="02020603050405020304" pitchFamily="18" charset="0"/>
              </a:rPr>
              <a:t> Examination of the internal organs</a:t>
            </a:r>
          </a:p>
          <a:p>
            <a:pPr>
              <a:lnSpc>
                <a:spcPct val="107000"/>
              </a:lnSpc>
              <a:spcAft>
                <a:spcPts val="800"/>
              </a:spcAft>
            </a:pPr>
            <a:r>
              <a:rPr lang="en-US" sz="1800" dirty="0">
                <a:solidFill>
                  <a:schemeClr val="accent5"/>
                </a:solidFill>
                <a:effectLst/>
                <a:latin typeface="Times New Roman" panose="02020603050405020304" pitchFamily="18" charset="0"/>
                <a:ea typeface="Calibri" panose="020F0502020204030204" pitchFamily="34" charset="0"/>
                <a:cs typeface="Times New Roman" panose="02020603050405020304" pitchFamily="18" charset="0"/>
              </a:rPr>
              <a:t>Inspection, palpation, percussion, auscultation – the unalterable everyday applicable quartet. Whatever part of the patient you examine, whatever disease you suspect, the four motions must be done in that order. You look first then feel; when you have felt, you may tap, but not before; and last of all comes the stethoscope.</a:t>
            </a:r>
            <a:endParaRPr lang="ru-RU" sz="1800" dirty="0">
              <a:solidFill>
                <a:schemeClr val="accent5"/>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solidFill>
                  <a:schemeClr val="accent5"/>
                </a:solidFill>
                <a:effectLst/>
                <a:latin typeface="Times New Roman" panose="02020603050405020304" pitchFamily="18" charset="0"/>
                <a:ea typeface="Calibri" panose="020F0502020204030204" pitchFamily="34" charset="0"/>
                <a:cs typeface="Times New Roman" panose="02020603050405020304" pitchFamily="18" charset="0"/>
              </a:rPr>
              <a:t>        After physical examination, the physician makes an initial diagnosis which must be confirmed by laboratory findings before a treatment is decided upon. The most common laboratory procedures are cardiography, X-ray and ultrasound examination, biopsy and blood and urine testing. Cardiography – recording graphically the force and form of the heart beat.  X-ray examination of inner organs is performed with short rays of electromagnetic spectrum. The result of it is an X-ray film which shows the organ pathology.</a:t>
            </a:r>
            <a:endParaRPr lang="ru-RU" sz="1800" dirty="0">
              <a:solidFill>
                <a:schemeClr val="accent5"/>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solidFill>
                  <a:schemeClr val="accent5"/>
                </a:solidFill>
                <a:effectLst/>
                <a:latin typeface="Times New Roman" panose="02020603050405020304" pitchFamily="18" charset="0"/>
                <a:ea typeface="Calibri" panose="020F0502020204030204" pitchFamily="34" charset="0"/>
                <a:cs typeface="Times New Roman" panose="02020603050405020304" pitchFamily="18" charset="0"/>
              </a:rPr>
              <a:t>         Ultrasound examination of inner organs is performed by means of mechanical vibrations of very high frequency (above 30 000 Hz). Information is derived from echoes which occur when a controlled beam of this energy crosses the boundary between adjacent tissues of different physical properties.</a:t>
            </a:r>
            <a:endParaRPr lang="ru-RU" sz="1800" dirty="0">
              <a:solidFill>
                <a:schemeClr val="accent5"/>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solidFill>
                  <a:schemeClr val="accent5"/>
                </a:solidFill>
                <a:effectLst/>
                <a:latin typeface="Times New Roman" panose="02020603050405020304" pitchFamily="18" charset="0"/>
                <a:ea typeface="Calibri" panose="020F0502020204030204" pitchFamily="34" charset="0"/>
                <a:cs typeface="Times New Roman" panose="02020603050405020304" pitchFamily="18" charset="0"/>
              </a:rPr>
              <a:t>        Biopsy – excision of tissue from a living body for microscopic examination to establish a diagnosis.</a:t>
            </a:r>
            <a:endParaRPr lang="ru-RU" dirty="0">
              <a:solidFill>
                <a:schemeClr val="accent5"/>
              </a:solidFill>
            </a:endParaRPr>
          </a:p>
        </p:txBody>
      </p:sp>
    </p:spTree>
    <p:extLst>
      <p:ext uri="{BB962C8B-B14F-4D97-AF65-F5344CB8AC3E}">
        <p14:creationId xmlns:p14="http://schemas.microsoft.com/office/powerpoint/2010/main" val="36877705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7EF21111-B786-45F4-371F-B9AB2E61683F}"/>
              </a:ext>
            </a:extLst>
          </p:cNvPr>
          <p:cNvPicPr>
            <a:picLocks noChangeAspect="1"/>
          </p:cNvPicPr>
          <p:nvPr/>
        </p:nvPicPr>
        <p:blipFill>
          <a:blip r:embed="rId2"/>
          <a:stretch>
            <a:fillRect/>
          </a:stretch>
        </p:blipFill>
        <p:spPr>
          <a:xfrm>
            <a:off x="28195" y="27586"/>
            <a:ext cx="6224330" cy="4149553"/>
          </a:xfrm>
          <a:prstGeom prst="rect">
            <a:avLst/>
          </a:prstGeom>
        </p:spPr>
      </p:pic>
      <p:pic>
        <p:nvPicPr>
          <p:cNvPr id="4" name="Рисунок 3">
            <a:extLst>
              <a:ext uri="{FF2B5EF4-FFF2-40B4-BE49-F238E27FC236}">
                <a16:creationId xmlns:a16="http://schemas.microsoft.com/office/drawing/2014/main" id="{27A623F2-2EE9-ED08-1801-5937AD4CC372}"/>
              </a:ext>
            </a:extLst>
          </p:cNvPr>
          <p:cNvPicPr>
            <a:picLocks noChangeAspect="1"/>
          </p:cNvPicPr>
          <p:nvPr/>
        </p:nvPicPr>
        <p:blipFill>
          <a:blip r:embed="rId3"/>
          <a:stretch>
            <a:fillRect/>
          </a:stretch>
        </p:blipFill>
        <p:spPr>
          <a:xfrm>
            <a:off x="4298573" y="3531213"/>
            <a:ext cx="4860032" cy="3326787"/>
          </a:xfrm>
          <a:prstGeom prst="rect">
            <a:avLst/>
          </a:prstGeom>
        </p:spPr>
      </p:pic>
      <p:sp>
        <p:nvSpPr>
          <p:cNvPr id="3" name="TextBox 2">
            <a:extLst>
              <a:ext uri="{FF2B5EF4-FFF2-40B4-BE49-F238E27FC236}">
                <a16:creationId xmlns:a16="http://schemas.microsoft.com/office/drawing/2014/main" id="{8AC1046E-8242-5C4E-A432-3D06BA3EA626}"/>
              </a:ext>
            </a:extLst>
          </p:cNvPr>
          <p:cNvSpPr txBox="1"/>
          <p:nvPr/>
        </p:nvSpPr>
        <p:spPr>
          <a:xfrm>
            <a:off x="467544" y="404664"/>
            <a:ext cx="7848872" cy="4830938"/>
          </a:xfrm>
          <a:prstGeom prst="rect">
            <a:avLst/>
          </a:prstGeom>
          <a:noFill/>
        </p:spPr>
        <p:txBody>
          <a:bodyPr wrap="square">
            <a:spAutoFit/>
          </a:bodyPr>
          <a:lstStyle/>
          <a:p>
            <a:pPr>
              <a:lnSpc>
                <a:spcPct val="107000"/>
              </a:lnSpc>
              <a:spcAft>
                <a:spcPts val="800"/>
              </a:spcAft>
            </a:pPr>
            <a:r>
              <a:rPr lang="en-US" sz="1800" b="1" dirty="0">
                <a:solidFill>
                  <a:schemeClr val="accent5"/>
                </a:solidFill>
                <a:effectLst/>
                <a:latin typeface="Times New Roman" panose="02020603050405020304" pitchFamily="18" charset="0"/>
                <a:ea typeface="Calibri" panose="020F0502020204030204" pitchFamily="34" charset="0"/>
              </a:rPr>
              <a:t>«Colonoscopy. Doppler scanning. MRI» </a:t>
            </a:r>
            <a:endParaRPr lang="en-US" sz="1800" dirty="0">
              <a:solidFill>
                <a:schemeClr val="accent5"/>
              </a:solidFill>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solidFill>
                  <a:schemeClr val="accent5"/>
                </a:solidFill>
                <a:effectLst/>
                <a:latin typeface="Times New Roman" panose="02020603050405020304" pitchFamily="18" charset="0"/>
                <a:ea typeface="Calibri" panose="020F0502020204030204" pitchFamily="34" charset="0"/>
                <a:cs typeface="Times New Roman" panose="02020603050405020304" pitchFamily="18" charset="0"/>
              </a:rPr>
              <a:t>Colonoscopy. This method is a visual study that helps to identify the lesions of the colon. It is necessary for the doctor to diagnose cancer and in order to determine the cause of the symptoms of your disease. This is the most common method for studying the large intestine at the present time.</a:t>
            </a:r>
            <a:endParaRPr lang="ru-RU" sz="1400" dirty="0">
              <a:solidFill>
                <a:schemeClr val="accent5"/>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solidFill>
                  <a:schemeClr val="accent5"/>
                </a:solidFill>
                <a:effectLst/>
                <a:latin typeface="Times New Roman" panose="02020603050405020304" pitchFamily="18" charset="0"/>
                <a:ea typeface="Calibri" panose="020F0502020204030204" pitchFamily="34" charset="0"/>
                <a:cs typeface="Times New Roman" panose="02020603050405020304" pitchFamily="18" charset="0"/>
              </a:rPr>
              <a:t>Doppler scanning is intended, </a:t>
            </a:r>
            <a:r>
              <a:rPr lang="en-US" sz="1800" dirty="0" err="1">
                <a:solidFill>
                  <a:schemeClr val="accent5"/>
                </a:solidFill>
                <a:effectLst/>
                <a:latin typeface="Times New Roman" panose="02020603050405020304" pitchFamily="18" charset="0"/>
                <a:ea typeface="Calibri" panose="020F0502020204030204" pitchFamily="34" charset="0"/>
                <a:cs typeface="Times New Roman" panose="02020603050405020304" pitchFamily="18" charset="0"/>
              </a:rPr>
              <a:t>beforein</a:t>
            </a:r>
            <a:r>
              <a:rPr lang="en-US" sz="1800" dirty="0">
                <a:solidFill>
                  <a:schemeClr val="accent5"/>
                </a:solidFill>
                <a:effectLst/>
                <a:latin typeface="Times New Roman" panose="02020603050405020304" pitchFamily="18" charset="0"/>
                <a:ea typeface="Calibri" panose="020F0502020204030204" pitchFamily="34" charset="0"/>
                <a:cs typeface="Times New Roman" panose="02020603050405020304" pitchFamily="18" charset="0"/>
              </a:rPr>
              <a:t> total, to study the circulation of blood in the arteries and veins. X-rays are not used for this scan. The Doppler method is performed without intrusion into the body in any way, including surgical. This method of diagnosis is the most reliable and convenient, and it is considered the most advanced in the field of research </a:t>
            </a:r>
            <a:r>
              <a:rPr lang="en-US" sz="1800" b="1" dirty="0">
                <a:solidFill>
                  <a:schemeClr val="accent5"/>
                </a:solidFill>
                <a:effectLst/>
                <a:latin typeface="Times New Roman" panose="02020603050405020304" pitchFamily="18" charset="0"/>
                <a:ea typeface="Calibri" panose="020F0502020204030204" pitchFamily="34" charset="0"/>
                <a:cs typeface="Times New Roman" panose="02020603050405020304" pitchFamily="18" charset="0"/>
              </a:rPr>
              <a:t>of vascular diseases.</a:t>
            </a:r>
            <a:endParaRPr lang="ru-RU" sz="1400" b="1" dirty="0">
              <a:solidFill>
                <a:schemeClr val="accent5"/>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b="1" dirty="0">
                <a:solidFill>
                  <a:schemeClr val="accent5"/>
                </a:solidFill>
                <a:effectLst/>
                <a:latin typeface="Times New Roman" panose="02020603050405020304" pitchFamily="18" charset="0"/>
                <a:ea typeface="Calibri" panose="020F0502020204030204" pitchFamily="34" charset="0"/>
                <a:cs typeface="Times New Roman" panose="02020603050405020304" pitchFamily="18" charset="0"/>
              </a:rPr>
              <a:t>MRI. Magnetic resonance imaging is a method of examining internal organs using a magnetic field and radio waves that act on a person and inject it into a resonant state. The return of a person to his normal state leads to the formation of a certain signal. During the study, this signal is recorded in the computer and with its help you can get a picture of different parts of the body.</a:t>
            </a:r>
            <a:endParaRPr lang="ru-RU" sz="1400" b="1" dirty="0">
              <a:solidFill>
                <a:schemeClr val="accent5"/>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742119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AAFF4E24-3D86-E2B0-03F9-7EE753061A7C}"/>
              </a:ext>
            </a:extLst>
          </p:cNvPr>
          <p:cNvPicPr>
            <a:picLocks noChangeAspect="1"/>
          </p:cNvPicPr>
          <p:nvPr/>
        </p:nvPicPr>
        <p:blipFill>
          <a:blip r:embed="rId2"/>
          <a:stretch>
            <a:fillRect/>
          </a:stretch>
        </p:blipFill>
        <p:spPr>
          <a:xfrm>
            <a:off x="251520" y="116632"/>
            <a:ext cx="5466116" cy="3649771"/>
          </a:xfrm>
          <a:prstGeom prst="rect">
            <a:avLst/>
          </a:prstGeom>
        </p:spPr>
      </p:pic>
      <p:pic>
        <p:nvPicPr>
          <p:cNvPr id="4" name="Рисунок 3">
            <a:extLst>
              <a:ext uri="{FF2B5EF4-FFF2-40B4-BE49-F238E27FC236}">
                <a16:creationId xmlns:a16="http://schemas.microsoft.com/office/drawing/2014/main" id="{F3EEE4B0-9191-7ECB-60D7-3FEF734FCE90}"/>
              </a:ext>
            </a:extLst>
          </p:cNvPr>
          <p:cNvPicPr>
            <a:picLocks noChangeAspect="1"/>
          </p:cNvPicPr>
          <p:nvPr/>
        </p:nvPicPr>
        <p:blipFill>
          <a:blip r:embed="rId3"/>
          <a:stretch>
            <a:fillRect/>
          </a:stretch>
        </p:blipFill>
        <p:spPr>
          <a:xfrm>
            <a:off x="3779912" y="3240261"/>
            <a:ext cx="4932040" cy="3633764"/>
          </a:xfrm>
          <a:prstGeom prst="rect">
            <a:avLst/>
          </a:prstGeom>
        </p:spPr>
      </p:pic>
      <p:sp>
        <p:nvSpPr>
          <p:cNvPr id="3" name="TextBox 2">
            <a:extLst>
              <a:ext uri="{FF2B5EF4-FFF2-40B4-BE49-F238E27FC236}">
                <a16:creationId xmlns:a16="http://schemas.microsoft.com/office/drawing/2014/main" id="{9535F6E0-444E-EFA5-D2CD-AD7BBF7AFCD8}"/>
              </a:ext>
            </a:extLst>
          </p:cNvPr>
          <p:cNvSpPr txBox="1"/>
          <p:nvPr/>
        </p:nvSpPr>
        <p:spPr>
          <a:xfrm>
            <a:off x="323528" y="260648"/>
            <a:ext cx="8496944" cy="5676554"/>
          </a:xfrm>
          <a:prstGeom prst="rect">
            <a:avLst/>
          </a:prstGeom>
          <a:noFill/>
        </p:spPr>
        <p:txBody>
          <a:bodyPr wrap="square">
            <a:spAutoFit/>
          </a:bodyPr>
          <a:lstStyle/>
          <a:p>
            <a:r>
              <a:rPr lang="en-US" sz="1800" b="1" dirty="0">
                <a:solidFill>
                  <a:schemeClr val="accent5"/>
                </a:solidFill>
                <a:effectLst/>
                <a:latin typeface="Times New Roman" panose="02020603050405020304" pitchFamily="18" charset="0"/>
                <a:ea typeface="Calibri" panose="020F0502020204030204" pitchFamily="34" charset="0"/>
              </a:rPr>
              <a:t>«Endoscopy. Computer tomography» </a:t>
            </a:r>
          </a:p>
          <a:p>
            <a:endParaRPr lang="en-US" b="1" dirty="0">
              <a:solidFill>
                <a:schemeClr val="accent5"/>
              </a:solidFill>
              <a:latin typeface="Times New Roman" panose="02020603050405020304" pitchFamily="18" charset="0"/>
            </a:endParaRPr>
          </a:p>
          <a:p>
            <a:pPr>
              <a:lnSpc>
                <a:spcPct val="107000"/>
              </a:lnSpc>
              <a:spcAft>
                <a:spcPts val="800"/>
              </a:spcAft>
            </a:pPr>
            <a:r>
              <a:rPr lang="en-US" sz="1800" dirty="0">
                <a:solidFill>
                  <a:schemeClr val="accent5"/>
                </a:solidFill>
                <a:effectLst/>
                <a:latin typeface="Times New Roman" panose="02020603050405020304" pitchFamily="18" charset="0"/>
                <a:ea typeface="Calibri" panose="020F0502020204030204" pitchFamily="34" charset="0"/>
                <a:cs typeface="Times New Roman" panose="02020603050405020304" pitchFamily="18" charset="0"/>
              </a:rPr>
              <a:t>This is a method of examining and examining certain internal organs with the help of an endoscope. This allows you to determine the visual diagnosis using a video camera, which is attached to the end of the tube, called the endoscope. Such examination will help to determine the damage in the intestines, esophagus and stomach. Currently, there are several types of endoscopy: bronchoscopy - the detection of bronchial diseases; hysteroscopy - examination of the uterus; gastroscopy - examination of the stomach; laparoscopy - abdominal cavity; angioscopy - examination of vessels; Cystoscopy - examination of the bladder; arthroscopy - joint examination; thoracoscopy - examination </a:t>
            </a:r>
            <a:r>
              <a:rPr lang="en-US" sz="1800" b="1" dirty="0">
                <a:solidFill>
                  <a:schemeClr val="accent5"/>
                </a:solidFill>
                <a:effectLst/>
                <a:latin typeface="Times New Roman" panose="02020603050405020304" pitchFamily="18" charset="0"/>
                <a:ea typeface="Calibri" panose="020F0502020204030204" pitchFamily="34" charset="0"/>
                <a:cs typeface="Times New Roman" panose="02020603050405020304" pitchFamily="18" charset="0"/>
              </a:rPr>
              <a:t>of the thoracic cavity; </a:t>
            </a:r>
            <a:r>
              <a:rPr lang="en-US" sz="1800" b="1" dirty="0" err="1">
                <a:solidFill>
                  <a:schemeClr val="accent5"/>
                </a:solidFill>
                <a:effectLst/>
                <a:latin typeface="Times New Roman" panose="02020603050405020304" pitchFamily="18" charset="0"/>
                <a:ea typeface="Calibri" panose="020F0502020204030204" pitchFamily="34" charset="0"/>
                <a:cs typeface="Times New Roman" panose="02020603050405020304" pitchFamily="18" charset="0"/>
              </a:rPr>
              <a:t>Ventriculoscopy</a:t>
            </a:r>
            <a:r>
              <a:rPr lang="en-US" sz="1800" b="1" dirty="0">
                <a:solidFill>
                  <a:schemeClr val="accent5"/>
                </a:solidFill>
                <a:effectLst/>
                <a:latin typeface="Times New Roman" panose="02020603050405020304" pitchFamily="18" charset="0"/>
                <a:ea typeface="Calibri" panose="020F0502020204030204" pitchFamily="34" charset="0"/>
                <a:cs typeface="Times New Roman" panose="02020603050405020304" pitchFamily="18" charset="0"/>
              </a:rPr>
              <a:t> - examination of the ventricles of the brain, etc.</a:t>
            </a:r>
            <a:endParaRPr lang="ru-RU" sz="1800" b="1" dirty="0">
              <a:solidFill>
                <a:schemeClr val="accent5"/>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b="1" dirty="0">
                <a:solidFill>
                  <a:schemeClr val="accent5"/>
                </a:solidFill>
                <a:effectLst/>
                <a:latin typeface="Times New Roman" panose="02020603050405020304" pitchFamily="18" charset="0"/>
                <a:ea typeface="Calibri" panose="020F0502020204030204" pitchFamily="34" charset="0"/>
                <a:cs typeface="Times New Roman" panose="02020603050405020304" pitchFamily="18" charset="0"/>
              </a:rPr>
              <a:t>Computer tomography is to use the latest scanner, which allows you to create an image in three dimensions.         The image can be read on any device.</a:t>
            </a:r>
            <a:endParaRPr lang="ru-RU" sz="1800" b="1" dirty="0">
              <a:solidFill>
                <a:schemeClr val="accent5"/>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b="1" dirty="0">
                <a:solidFill>
                  <a:schemeClr val="accent5"/>
                </a:solidFill>
                <a:effectLst/>
                <a:latin typeface="Times New Roman" panose="02020603050405020304" pitchFamily="18" charset="0"/>
                <a:ea typeface="Calibri" panose="020F0502020204030204" pitchFamily="34" charset="0"/>
                <a:cs typeface="Times New Roman" panose="02020603050405020304" pitchFamily="18" charset="0"/>
              </a:rPr>
              <a:t>These diagnostic methods are the most common in modern medicine. It is through these studies that disease can be identified at an earlier stage and cured without loss to the body.</a:t>
            </a:r>
            <a:endParaRPr lang="ru-RU" sz="1800" b="1" dirty="0">
              <a:solidFill>
                <a:schemeClr val="accent5"/>
              </a:solidFill>
              <a:effectLst/>
              <a:latin typeface="Calibri" panose="020F0502020204030204" pitchFamily="34" charset="0"/>
              <a:ea typeface="Calibri" panose="020F0502020204030204" pitchFamily="34" charset="0"/>
              <a:cs typeface="Times New Roman" panose="02020603050405020304" pitchFamily="18" charset="0"/>
            </a:endParaRPr>
          </a:p>
          <a:p>
            <a:endParaRPr lang="ru-RU" dirty="0"/>
          </a:p>
        </p:txBody>
      </p:sp>
    </p:spTree>
    <p:extLst>
      <p:ext uri="{BB962C8B-B14F-4D97-AF65-F5344CB8AC3E}">
        <p14:creationId xmlns:p14="http://schemas.microsoft.com/office/powerpoint/2010/main" val="93241243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Литейная">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Литейная">
      <a:majorFont>
        <a:latin typeface="Rockwell"/>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Литейная">
      <a:fillStyleLst>
        <a:solidFill>
          <a:schemeClr val="phClr"/>
        </a:solidFill>
        <a:gradFill rotWithShape="1">
          <a:gsLst>
            <a:gs pos="0">
              <a:schemeClr val="phClr">
                <a:tint val="70000"/>
                <a:satMod val="180000"/>
              </a:schemeClr>
            </a:gs>
            <a:gs pos="62000">
              <a:schemeClr val="phClr">
                <a:tint val="30000"/>
                <a:satMod val="180000"/>
              </a:schemeClr>
            </a:gs>
            <a:gs pos="100000">
              <a:schemeClr val="phClr">
                <a:tint val="22000"/>
                <a:satMod val="180000"/>
              </a:schemeClr>
            </a:gs>
          </a:gsLst>
          <a:lin ang="16200000" scaled="0"/>
        </a:gradFill>
        <a:gradFill rotWithShape="1">
          <a:gsLst>
            <a:gs pos="0">
              <a:schemeClr val="phClr">
                <a:shade val="58000"/>
                <a:satMod val="150000"/>
              </a:schemeClr>
            </a:gs>
            <a:gs pos="72000">
              <a:schemeClr val="phClr">
                <a:tint val="90000"/>
                <a:satMod val="135000"/>
              </a:schemeClr>
            </a:gs>
            <a:gs pos="100000">
              <a:schemeClr val="phClr">
                <a:tint val="80000"/>
                <a:satMod val="155000"/>
              </a:schemeClr>
            </a:gs>
          </a:gsLst>
          <a:lin ang="16200000" scaled="0"/>
        </a:gradFill>
      </a:fillStyleLst>
      <a:lnStyleLst>
        <a:ln w="9525" cap="flat" cmpd="sng" algn="ctr">
          <a:solidFill>
            <a:schemeClr val="phClr">
              <a:shade val="80000"/>
            </a:schemeClr>
          </a:solidFill>
          <a:prstDash val="solid"/>
        </a:ln>
        <a:ln w="38100" cap="flat" cmpd="sng" algn="ctr">
          <a:solidFill>
            <a:schemeClr val="phClr"/>
          </a:solidFill>
          <a:prstDash val="solid"/>
        </a:ln>
        <a:ln w="38100" cap="flat" cmpd="sng" algn="ctr">
          <a:solidFill>
            <a:schemeClr val="phClr"/>
          </a:solidFill>
          <a:prstDash val="solid"/>
        </a:ln>
      </a:lnStyleLst>
      <a:effectStyleLst>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scene3d>
            <a:camera prst="orthographicFront" fov="0">
              <a:rot lat="0" lon="0" rev="0"/>
            </a:camera>
            <a:lightRig rig="soft" dir="tl">
              <a:rot lat="0" lon="0" rev="20000000"/>
            </a:lightRig>
          </a:scene3d>
          <a:sp3d prstMaterial="matte">
            <a:bevelT w="63500" h="63500" prst="coolSlant"/>
          </a:sp3d>
        </a:effectStyle>
      </a:effectStyleLst>
      <a:bgFillStyleLst>
        <a:solidFill>
          <a:schemeClr val="phClr"/>
        </a:solidFill>
        <a:gradFill rotWithShape="1">
          <a:gsLst>
            <a:gs pos="0">
              <a:schemeClr val="phClr">
                <a:tint val="75000"/>
                <a:satMod val="400000"/>
              </a:schemeClr>
            </a:gs>
            <a:gs pos="20000">
              <a:schemeClr val="phClr">
                <a:tint val="80000"/>
                <a:satMod val="355000"/>
              </a:schemeClr>
            </a:gs>
            <a:gs pos="100000">
              <a:schemeClr val="phClr">
                <a:tint val="95000"/>
                <a:shade val="55000"/>
                <a:satMod val="355000"/>
              </a:schemeClr>
            </a:gs>
          </a:gsLst>
          <a:path path="circle">
            <a:fillToRect l="67500" t="35000" r="32500" b="65000"/>
          </a:path>
        </a:gradFill>
        <a:blipFill>
          <a:blip xmlns:r="http://schemas.openxmlformats.org/officeDocument/2006/relationships" r:embed="rId1">
            <a:duotone>
              <a:schemeClr val="phClr">
                <a:shade val="30000"/>
                <a:satMod val="120000"/>
              </a:schemeClr>
              <a:schemeClr val="phClr">
                <a:tint val="70000"/>
                <a:satMod val="250000"/>
              </a:schemeClr>
            </a:duotone>
          </a:blip>
          <a:tile tx="0" ty="0" sx="50000" sy="50000" flip="none" algn="t"/>
        </a:blip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11179</TotalTime>
  <Words>1255</Words>
  <Application>Microsoft Office PowerPoint</Application>
  <PresentationFormat>Экран (4:3)</PresentationFormat>
  <Paragraphs>45</Paragraphs>
  <Slides>7</Slides>
  <Notes>0</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7</vt:i4>
      </vt:variant>
    </vt:vector>
  </HeadingPairs>
  <TitlesOfParts>
    <vt:vector size="13" baseType="lpstr">
      <vt:lpstr>Calibri</vt:lpstr>
      <vt:lpstr>Cambria</vt:lpstr>
      <vt:lpstr>Rockwell</vt:lpstr>
      <vt:lpstr>Times New Roman</vt:lpstr>
      <vt:lpstr>Wingdings 2</vt:lpstr>
      <vt:lpstr>Литейная</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User</dc:creator>
  <cp:lastModifiedBy>HP</cp:lastModifiedBy>
  <cp:revision>148</cp:revision>
  <dcterms:created xsi:type="dcterms:W3CDTF">2014-05-12T14:15:00Z</dcterms:created>
  <dcterms:modified xsi:type="dcterms:W3CDTF">2025-06-25T16:04:10Z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37132CE991AB4DCDA71B8C2951EB5A27</vt:lpwstr>
  </property>
  <property fmtid="{D5CDD505-2E9C-101B-9397-08002B2CF9AE}" pid="3" name="KSOProductBuildVer">
    <vt:lpwstr>1049-11.2.0.10463</vt:lpwstr>
  </property>
</Properties>
</file>