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73" r:id="rId3"/>
    <p:sldId id="272" r:id="rId4"/>
    <p:sldId id="274" r:id="rId5"/>
    <p:sldId id="276" r:id="rId6"/>
    <p:sldId id="282" r:id="rId7"/>
    <p:sldId id="275" r:id="rId8"/>
    <p:sldId id="257" r:id="rId9"/>
    <p:sldId id="258" r:id="rId10"/>
    <p:sldId id="270" r:id="rId11"/>
    <p:sldId id="269" r:id="rId12"/>
    <p:sldId id="266" r:id="rId13"/>
    <p:sldId id="267" r:id="rId14"/>
    <p:sldId id="261" r:id="rId15"/>
    <p:sldId id="262" r:id="rId16"/>
    <p:sldId id="271" r:id="rId17"/>
    <p:sldId id="259" r:id="rId18"/>
    <p:sldId id="268" r:id="rId19"/>
    <p:sldId id="277" r:id="rId20"/>
    <p:sldId id="278" r:id="rId21"/>
    <p:sldId id="279" r:id="rId22"/>
    <p:sldId id="264" r:id="rId23"/>
    <p:sldId id="280" r:id="rId24"/>
    <p:sldId id="263" r:id="rId25"/>
    <p:sldId id="265" r:id="rId26"/>
    <p:sldId id="281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F1EB"/>
    <a:srgbClr val="A2D2C2"/>
    <a:srgbClr val="DBED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9" d="100"/>
          <a:sy n="89" d="100"/>
        </p:scale>
        <p:origin x="108" y="5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5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B03-40B1-B3E0-737D7988A17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3B03-40B1-B3E0-737D7988A17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0881-4B05-803C-90852D94A02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881-4B05-803C-90852D94A028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sz="3600">
                        <a:latin typeface="Bahnschrift SemiBold" panose="020B0502040204020203" pitchFamily="34" charset="0"/>
                      </a:rPr>
                      <a:t>39%</a:t>
                    </a:r>
                    <a:endParaRPr lang="en-US" sz="3600" dirty="0">
                      <a:latin typeface="Bahnschrift SemiBold" panose="020B0502040204020203" pitchFamily="34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B03-40B1-B3E0-737D7988A173}"/>
                </c:ext>
              </c:extLst>
            </c:dLbl>
            <c:dLbl>
              <c:idx val="1"/>
              <c:layout>
                <c:manualLayout>
                  <c:x val="0.17440782922484035"/>
                  <c:y val="-3.1843606149937885E-2"/>
                </c:manualLayout>
              </c:layout>
              <c:tx>
                <c:rich>
                  <a:bodyPr/>
                  <a:lstStyle/>
                  <a:p>
                    <a:r>
                      <a:rPr lang="en-US" sz="4400" dirty="0">
                        <a:latin typeface="Bahnschrift SemiBold Condensed" panose="020B0502040204020203" pitchFamily="34" charset="0"/>
                      </a:rPr>
                      <a:t>61%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B03-40B1-B3E0-737D7988A1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2"/>
                <c:pt idx="0">
                  <c:v>Мальчиков</c:v>
                </c:pt>
                <c:pt idx="1">
                  <c:v>Девочек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11</c:v>
                </c:pt>
                <c:pt idx="1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03-40B1-B3E0-737D7988A1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93C593-0F2B-4B8F-84C9-0FD73DCF90C8}" type="datetimeFigureOut">
              <a:rPr lang="ru-RU" smtClean="0"/>
              <a:pPr/>
              <a:t>11.04.2025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204592-1284-4B04-8F49-565FF6A87C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9877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204592-1284-4B04-8F49-565FF6A87C4B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0202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7BC111-9B1F-EE28-1C49-231F542449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4C1A7EC-6BD4-8AD2-9588-8324C996F0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BB5CC3-4D9B-8201-ED50-2C01B9AC5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844F0-8500-437F-A2BF-18848910861E}" type="datetimeFigureOut">
              <a:rPr lang="ru-RU" smtClean="0"/>
              <a:pPr/>
              <a:t>11.04.2025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D376788-2438-D3D4-D64E-4E09188AD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50DFA47-E75F-30B6-B866-A1D772EB6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BC8A9-1EE4-4230-B620-866489CCAF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6637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93ECD7-9E7E-C625-4E0A-3D2B78EBA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230B7FD-28CF-E1A4-0A53-CE4A0A5E16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30985B-8605-B764-70B8-018229874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844F0-8500-437F-A2BF-18848910861E}" type="datetimeFigureOut">
              <a:rPr lang="ru-RU" smtClean="0"/>
              <a:pPr/>
              <a:t>11.04.2025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040B8D6-CDF7-4F85-58AD-D410CC4AC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D7AD7E1-C58A-91B9-3C95-D8E561A6C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BC8A9-1EE4-4230-B620-866489CCAF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9990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531CD5F-3742-7FC0-1AA6-CF3F5B0BDD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8E2BB4F-F6FF-E2EA-BDC9-21D5F13E17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A0CE5B-7D5A-0A83-55A2-F27F4086F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844F0-8500-437F-A2BF-18848910861E}" type="datetimeFigureOut">
              <a:rPr lang="ru-RU" smtClean="0"/>
              <a:pPr/>
              <a:t>11.04.2025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587C2B-5DFD-0374-0FFD-F44C81F13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C925D7-575E-466D-B037-91AB0D318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BC8A9-1EE4-4230-B620-866489CCAF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6478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77F583-A2E1-38A3-C5C6-E620C26CA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37B8234-D298-015B-3C8A-B70987F4C1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94368F6-7A03-2D11-BFAE-FB5E0E788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844F0-8500-437F-A2BF-18848910861E}" type="datetimeFigureOut">
              <a:rPr lang="ru-RU" smtClean="0"/>
              <a:pPr/>
              <a:t>11.04.2025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33CB50A-FA85-79A4-97C8-8C063B4AF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C6236CA-3FC7-311C-1047-36E215C8B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BC8A9-1EE4-4230-B620-866489CCAF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9624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D4E7C7-ECFE-4E82-C49F-A01F2F99F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39A3512-6A26-EB08-3A20-0C4082D0EE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D653AF-8CBD-4E6A-BAB8-DA2F5AE02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844F0-8500-437F-A2BF-18848910861E}" type="datetimeFigureOut">
              <a:rPr lang="ru-RU" smtClean="0"/>
              <a:pPr/>
              <a:t>11.04.2025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270D13-8A77-A355-6A93-837BE128C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A7ADD3-3D1B-1F65-FAB9-89D56D37D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BC8A9-1EE4-4230-B620-866489CCAF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4507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99329B-76DC-C77B-C21E-F13004E4E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6180060-9F4A-F604-7CAF-F65CC96CFB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AFF7CFC-2EDF-8413-D3F7-F679CB0811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906EEF3-435D-99E1-DB03-7F143429D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844F0-8500-437F-A2BF-18848910861E}" type="datetimeFigureOut">
              <a:rPr lang="ru-RU" smtClean="0"/>
              <a:pPr/>
              <a:t>11.04.2025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E2651E3-B72E-865D-DE18-DB12659B8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455031E-F5A8-BBF4-B403-2CC7F797E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BC8A9-1EE4-4230-B620-866489CCAF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3965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3FD9AC-5546-074A-1174-6462C2ED7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BBF8433-A994-EDF7-B540-C1A1AE916F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6260D1B-973C-D9A9-E169-FE164B4058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E88FF06-82C1-A89D-89BC-7AC3F355CB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D8B662B-2099-2528-374E-4BF499072C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87282D1-2A14-2598-405B-7CF8C7856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844F0-8500-437F-A2BF-18848910861E}" type="datetimeFigureOut">
              <a:rPr lang="ru-RU" smtClean="0"/>
              <a:pPr/>
              <a:t>11.04.2025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EBD337C-1112-F2F4-2DFA-B5C6BCDE8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292B7F9-E2E3-F1D1-9C5D-627334F59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BC8A9-1EE4-4230-B620-866489CCAF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6119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3C4F64-0E09-2E40-7BB5-8B84AEA1D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738F93A-AE25-E116-8463-9D399E348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844F0-8500-437F-A2BF-18848910861E}" type="datetimeFigureOut">
              <a:rPr lang="ru-RU" smtClean="0"/>
              <a:pPr/>
              <a:t>11.04.2025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A17A7EE-7954-45C7-DD73-B06EFC880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E0DF9DE-3F90-A5C8-13F0-CD121E192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BC8A9-1EE4-4230-B620-866489CCAF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1440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F61C68F-1372-32D3-038F-760BB9A4A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844F0-8500-437F-A2BF-18848910861E}" type="datetimeFigureOut">
              <a:rPr lang="ru-RU" smtClean="0"/>
              <a:pPr/>
              <a:t>11.04.2025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18F542B-73F9-9155-6E6B-71B3E7122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7A6F198-7D37-0706-AA1B-FAAF87191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BC8A9-1EE4-4230-B620-866489CCAF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5793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357FCB-DC98-AF5C-DF8C-DEE755A58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CCFA23E-6D83-EA8E-BBAD-F85863AB51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CF62EAD-0C96-82F5-F19B-8B41699170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9DE67CA-8E6B-7FCD-4268-CB95ABC67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844F0-8500-437F-A2BF-18848910861E}" type="datetimeFigureOut">
              <a:rPr lang="ru-RU" smtClean="0"/>
              <a:pPr/>
              <a:t>11.04.2025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B8F6FF4-E610-3902-3F4E-B0DC67958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C77F5C9-D784-47A1-697E-957902103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BC8A9-1EE4-4230-B620-866489CCAF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3558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0F4944-5F09-17FC-3570-C43C16D70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4D20C2E-FBE2-E3FA-6C44-6E47591F9A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AB93261-B66D-E3F1-BC05-BFE995F81A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E4BE5B8-38EA-F425-6CC7-0DB8EB94E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844F0-8500-437F-A2BF-18848910861E}" type="datetimeFigureOut">
              <a:rPr lang="ru-RU" smtClean="0"/>
              <a:pPr/>
              <a:t>11.04.2025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7B1F1DA-4995-84A2-BAF9-DF77A8466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E9DDA3E-9C4C-1668-2A52-886E179AA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BC8A9-1EE4-4230-B620-866489CCAF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5798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F1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36F24D-4C47-DB8A-334A-FF58FA45F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32114D0-C197-9376-3783-2713388107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952CA9D-86CC-27D2-BF75-74D3F2FBF1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8844F0-8500-437F-A2BF-18848910861E}" type="datetimeFigureOut">
              <a:rPr lang="ru-RU" smtClean="0"/>
              <a:pPr/>
              <a:t>11.04.2025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AD2D5E6-3282-B626-DD05-96B4DFF5B6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C6DC67E-F43D-4534-C994-EF7ABC65D3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0BC8A9-1EE4-4230-B620-866489CCAF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3285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7778C7-C7C8-84D5-44F3-CA23C27DB4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экономическим оттенком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4A9233A-E9EC-0E5B-4A45-2195060E75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61282"/>
            <a:ext cx="9777274" cy="1873188"/>
          </a:xfrm>
        </p:spPr>
        <p:txBody>
          <a:bodyPr>
            <a:normAutofit fontScale="62500" lnSpcReduction="20000"/>
          </a:bodyPr>
          <a:lstStyle/>
          <a:p>
            <a:pPr algn="r"/>
            <a:r>
              <a:rPr lang="ru-RU" sz="4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</a:t>
            </a:r>
          </a:p>
          <a:p>
            <a:pPr algn="r"/>
            <a:r>
              <a:rPr lang="ru-RU" sz="4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Лебедева </a:t>
            </a:r>
            <a:r>
              <a:rPr lang="ru-RU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Людмила Николаевна, </a:t>
            </a:r>
          </a:p>
          <a:p>
            <a:pPr algn="r"/>
            <a:r>
              <a:rPr lang="ru-RU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математики </a:t>
            </a:r>
          </a:p>
          <a:p>
            <a:pPr algn="r"/>
            <a:r>
              <a:rPr lang="ru-RU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информатики.</a:t>
            </a:r>
          </a:p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8CF4C5-F435-B9D5-C846-6BE8467924FE}"/>
              </a:ext>
            </a:extLst>
          </p:cNvPr>
          <p:cNvSpPr txBox="1"/>
          <p:nvPr/>
        </p:nvSpPr>
        <p:spPr>
          <a:xfrm>
            <a:off x="4343400" y="845622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Методическая разработка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70148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Актуальность: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838200" y="1825625"/>
            <a:ext cx="6810375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Моя работа представляется весьма актуальной и имеющей не только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теоретико-практическое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значение в области математики, но и социальную значимость и конкретное практическое приложение в повседневности. Примеры из составленного пособия могут быть также использованы на уроках по формированию финансовой грамотности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34300" y="0"/>
            <a:ext cx="4457700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919529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Актуальность: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825625"/>
            <a:ext cx="4914900" cy="4351338"/>
          </a:xfrm>
        </p:spPr>
        <p:txBody>
          <a:bodyPr/>
          <a:lstStyle/>
          <a:p>
            <a:pPr algn="just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работе рассматриваются нетривиальные задачи с сайта образовательного центра «Сириус», которые предлагаются школьникам в ходе отборочного этапа на летнюю математическую смену.</a:t>
            </a:r>
          </a:p>
          <a:p>
            <a:pPr algn="just"/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240" y="290513"/>
            <a:ext cx="6110360" cy="3205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BBE5DA-4C09-B6A6-9FE2-CEEA9F3ED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591300" cy="1325563"/>
          </a:xfrm>
        </p:spPr>
        <p:txBody>
          <a:bodyPr/>
          <a:lstStyle/>
          <a:p>
            <a:r>
              <a:rPr lang="ru-RU" dirty="0"/>
              <a:t>Из истории…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48797BC-B08D-6654-5BC3-9DC20A45C5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667625" cy="4351338"/>
          </a:xfrm>
        </p:spPr>
        <p:txBody>
          <a:bodyPr/>
          <a:lstStyle/>
          <a:p>
            <a:r>
              <a:rPr lang="ru-RU" dirty="0"/>
              <a:t>Понятие процента неразрывно связано с экономикой с самого  своего появления.</a:t>
            </a:r>
          </a:p>
          <a:p>
            <a:r>
              <a:rPr lang="ru-RU" dirty="0"/>
              <a:t>Процент – дословно «со ста».</a:t>
            </a:r>
          </a:p>
          <a:p>
            <a:r>
              <a:rPr lang="ru-RU" dirty="0"/>
              <a:t>Введено римлянами.</a:t>
            </a:r>
          </a:p>
          <a:p>
            <a:r>
              <a:rPr lang="ru-RU" dirty="0"/>
              <a:t>В России появилось с 18 века.</a:t>
            </a:r>
          </a:p>
          <a:p>
            <a:r>
              <a:rPr lang="ru-RU" dirty="0"/>
              <a:t>Перекочевало в науку тоже в 18 веке.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4D87ACE-0951-F8CE-54E7-37F46BC9DAE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313333" y="1"/>
            <a:ext cx="2878667" cy="161925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05850" y="3257550"/>
            <a:ext cx="348615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326606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A2B012-DBDD-687B-5F79-35B184513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Кратко о процентах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B868EFC-ECC9-7054-336C-FD71CDAAE4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Проценты бывают простые и сложные.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Простые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процентная база не меняется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Сложные – процентная база меняется после каждого расчетного периода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71899" y="4552950"/>
            <a:ext cx="1857375" cy="1075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/>
          <a:srcRect b="2698"/>
          <a:stretch>
            <a:fillRect/>
          </a:stretch>
        </p:blipFill>
        <p:spPr bwMode="auto">
          <a:xfrm>
            <a:off x="8310563" y="223838"/>
            <a:ext cx="3686175" cy="291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182843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CD6E7F1-41BC-7144-2D2A-79BDBA20C2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182" r="4404"/>
          <a:stretch/>
        </p:blipFill>
        <p:spPr>
          <a:xfrm>
            <a:off x="5365071" y="3338004"/>
            <a:ext cx="6826929" cy="3519996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C2A76613-BF0D-B23D-F7A0-0A79AF629E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090" y="0"/>
            <a:ext cx="11279819" cy="57419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Васе Ивановичу нужны были деньги на новый телефон, а своих средств у него не было. Он пошёл в микрофинансовую организацию. Взяв 10 тысяч рублей под 1% процент в день, парень купил себе новый телефон, но забыл про долг. Через год Васе Ивановичу позвонили и потребовали вернуть сумму с процентами, которые набежали за год. Сколько же теперь он должен микрофинансовой организации? Казалось бы, совсем немного.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77509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если посчитать?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CE66691-F8D0-252B-335F-8A6781BE46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2525" y="1225551"/>
            <a:ext cx="7038975" cy="140335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10 тысяч взять под 1% процент в день, то через день у нас будет 10000* 1,01. В году 365 дней. </a:t>
            </a:r>
            <a:endParaRPr lang="ru-RU" dirty="0"/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2CE66691-F8D0-252B-335F-8A6781BE4607}"/>
              </a:ext>
            </a:extLst>
          </p:cNvPr>
          <p:cNvSpPr txBox="1">
            <a:spLocks/>
          </p:cNvSpPr>
          <p:nvPr/>
        </p:nvSpPr>
        <p:spPr>
          <a:xfrm>
            <a:off x="3457575" y="3248025"/>
            <a:ext cx="8382000" cy="331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Если 10 тысяч взять под 1% процент в день, то через день у нас будет 10000* 1,01. В году 365 дней. Следовательно, 10000*(1,01 в 365 степени). В итоге у нас получается длинное число, которое, если округлить до целого, будет составлять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2800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377 834 </a:t>
            </a:r>
            <a:r>
              <a:rPr kumimoji="0" lang="ru-RU" sz="2800" b="0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рублей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24900" y="180975"/>
            <a:ext cx="33147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1D5326E-DF3F-41FE-9EBF-9A0403B5A1D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12372" t="2161" r="12543" b="19088"/>
          <a:stretch/>
        </p:blipFill>
        <p:spPr>
          <a:xfrm>
            <a:off x="452364" y="2912551"/>
            <a:ext cx="3014737" cy="304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5198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если взять деньги под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2%?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CE66691-F8D0-252B-335F-8A6781BE46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610350" cy="141287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10 тысяч взять под 2% процента в день, то через день у нас будет 10000* 1,02. </a:t>
            </a:r>
            <a:endParaRPr lang="ru-RU" dirty="0"/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2CE66691-F8D0-252B-335F-8A6781BE4607}"/>
              </a:ext>
            </a:extLst>
          </p:cNvPr>
          <p:cNvSpPr txBox="1">
            <a:spLocks/>
          </p:cNvSpPr>
          <p:nvPr/>
        </p:nvSpPr>
        <p:spPr>
          <a:xfrm>
            <a:off x="857250" y="3235325"/>
            <a:ext cx="7953375" cy="281305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Если 10 тысяч взять под 2% процента в день, то через день у нас будет 10000* 1,02. В году 365 дней. Следовательно, 10000*(1,02 в 365 степени). В итоге у нас получается длинное число, которое, если округлить до целого, будет составлять уже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13 774 082,9</a:t>
            </a:r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ru-RU" sz="2800" b="0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рублей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может быть цена всего имущества не только одной семьи, но и родственников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C83C052-FC4C-48A4-BC45-42F123B0D2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641" t="9231" r="16821" b="16308"/>
          <a:stretch/>
        </p:blipFill>
        <p:spPr>
          <a:xfrm>
            <a:off x="8731347" y="705851"/>
            <a:ext cx="3460653" cy="3828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5198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4D0346-8477-A5E9-00BA-60786FCDF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7711" y="2984038"/>
            <a:ext cx="3426782" cy="1325563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(и не только)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79E3B1D-B454-62C8-3589-640D5D0E0B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ИЗ ЖИЗНИ</a:t>
            </a:r>
          </a:p>
        </p:txBody>
      </p:sp>
    </p:spTree>
    <p:extLst>
      <p:ext uri="{BB962C8B-B14F-4D97-AF65-F5344CB8AC3E}">
        <p14:creationId xmlns:p14="http://schemas.microsoft.com/office/powerpoint/2010/main" val="38042482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Кофе с молоком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825625"/>
            <a:ext cx="6734175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Есть две чашки, в первую налит кофе, а во вторую — такое же количество молока. Из чашки молока три ложки содержимого переливают в чашку с кофе и перемешивают. Затем зачерпывают три ложки полученной смеси и переливают их обратно в стакан с молоком. Чего теперь больше: доля кофе в чашке с молоком или молока в чашке с кофе?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62863" y="476250"/>
            <a:ext cx="4200525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A7FC4E-E28C-435F-AB8B-30A08D033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Интересное решение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1D56FBB-8DFB-464E-A790-BFDEB9EBB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019800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Пусть изначально было (а) единиц молока и (а) единиц кофе. После двух переливаний объём жидкостей остался неизменным - (а). В первом сосуде оказалось (х) единиц кофе, но так как объем не изменился в первом сосуде оказалось (а-х) единиц молока. Значит остальное молоко, т.е. (х) единиц молока попало во второй сосуд, следовательно во втором сосуде (а-х) единиц кофе.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b="2751"/>
          <a:stretch>
            <a:fillRect/>
          </a:stretch>
        </p:blipFill>
        <p:spPr bwMode="auto">
          <a:xfrm>
            <a:off x="6981825" y="271463"/>
            <a:ext cx="5210175" cy="336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334112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Экономические кризисы современности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90575" y="1472407"/>
            <a:ext cx="10601325" cy="21367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Недавно пришли новости о том, что в США обанкротились два крупных банка: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Silicon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Valley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Bank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(SVB) — 16-й по активам банк в США, и нью-йоркский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Signature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Bank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располагающий активами порядка 110,36 миллиарда долларов и депозитами на 88,59 миллиарда. 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10375" y="3881438"/>
            <a:ext cx="5200650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1C056F3-ABCE-4327-9C4B-DB396651BDFE}"/>
              </a:ext>
            </a:extLst>
          </p:cNvPr>
          <p:cNvSpPr/>
          <p:nvPr/>
        </p:nvSpPr>
        <p:spPr>
          <a:xfrm>
            <a:off x="800100" y="3390900"/>
            <a:ext cx="588205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Цифры – запредельные. И более всего опасен «принцип домино», который уже срабатывал во всем мире, например в 2008 году, когда обвал также начался в Америке.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Вслед за названными банками уже обвалились бумаги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First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Republic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PacWest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Bancorp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Western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Alliance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8CBE73-90AB-40E8-9B20-27A186084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Банк «Альфа» и «Бета»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1BD092-4E15-4BEF-A572-C6AFE75E24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00" y="1873250"/>
            <a:ext cx="7962900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городе два банка: «Альфа» и «Бета». Если положить в оба банка по 500 тугриков, то за год суммарно на процентах можно заработать 250 тугриков. Житель города Сидоров заработал 5000 тугриков и хотел их поделить между двумя банками так, чтобы получить суммарный доход 1400 тугриков. Но Сидоров перепутал и положил в первый банк деньги, которые хотел положить во второй, и наоборот. Сколько тугриков заработал на процентах Сидоров?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15300" y="333375"/>
            <a:ext cx="4076700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10549" y="3810000"/>
            <a:ext cx="3857625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398921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537743-154A-4390-B13B-598AE2AF4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 с тугриков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91B0542-0DAC-411D-BDAC-65C898DC07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3378"/>
            <a:ext cx="5632937" cy="51487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Введем переменные. В банке Альфа процент по прибыли - х%, в банке Бета процент по прибыли y%.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500*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/100+500*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/100=250 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5*x+5*y=250</a:t>
            </a:r>
          </a:p>
          <a:p>
            <a:pPr marL="0" indent="0">
              <a:buNone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x+y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=50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банк Альфа вложили S единиц, тогда в банк Бета вложили (5000-S) единиц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S*x/100+ (5000-S)*y/100=1400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4F24A6-144D-4D91-A782-1A28D88D55D9}"/>
              </a:ext>
            </a:extLst>
          </p:cNvPr>
          <p:cNvSpPr txBox="1"/>
          <p:nvPr/>
        </p:nvSpPr>
        <p:spPr>
          <a:xfrm>
            <a:off x="6358597" y="178412"/>
            <a:ext cx="6069037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 как Сидоров перепутал, то вложения составили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S*y/100+ (5000-S)*x/100=?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Складываем оба выражения: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S/100*(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x+y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)+ (5000-S)/100*(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x+y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Ранее мы нашли, что 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x+y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=50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S/100+(5000-S)/100 тоже равно 50, следовательно S/100*(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x+y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)+ (5000-S)/100*(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x+y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)=50*50=2500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Получается, что сумма запланированной Сидоровым прибыли и сумма фактически полученная равна 2500, значит фактически Сидоров получил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2500-1400=1100 тугриков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04433" y="471994"/>
            <a:ext cx="923925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90289" y="2898944"/>
            <a:ext cx="1271115" cy="1541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574318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6FCF17-7B2B-FFCF-9E05-35B8A99DC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Где ещё есть проценты?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D6A3941-9B21-5C37-B5C5-C21793AEC7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086725" cy="4351338"/>
          </a:xfrm>
          <a:solidFill>
            <a:srgbClr val="E3F1EB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мы знаем, проценты встречаются почти повсеместно. И не только в задачах, но ещё и в интересных фактах.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Сладкое надо солить. Сладкий вкус доминирует в смесях, даже если к сиропу прибавить соль, кислоту или горечь. 0,3% соли в кондитерском креме не изменит вкус десерта, но сделает его богаче. Кислинка в меренге придаст дополнительное измерение, но не повлияет на общий баланс.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2463" y="161925"/>
            <a:ext cx="366712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979650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6FCF17-7B2B-FFCF-9E05-35B8A99DC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Где ещё есть проценты?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D6A3941-9B21-5C37-B5C5-C21793AEC7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086725" cy="4351338"/>
          </a:xfrm>
          <a:solidFill>
            <a:srgbClr val="E3F1EB"/>
          </a:solidFill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Приблизительно 83% населения России составляют этнические русские, однако в Конституции РФ упоминания о русском народе нет.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советском мультфильме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Винни-Пуха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озвучивал Евгений Леонов. Для достижения большей комичности речь артиста была ускорена примерно на 30%. Если уменьшить скорость на эту величину, можно услышать обычного Леонова.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 r="48660"/>
          <a:stretch>
            <a:fillRect/>
          </a:stretch>
        </p:blipFill>
        <p:spPr bwMode="auto">
          <a:xfrm>
            <a:off x="9563100" y="209550"/>
            <a:ext cx="2371725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/>
          <a:srcRect l="51237"/>
          <a:stretch>
            <a:fillRect/>
          </a:stretch>
        </p:blipFill>
        <p:spPr bwMode="auto">
          <a:xfrm>
            <a:off x="9610725" y="3467100"/>
            <a:ext cx="2252663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979650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D4B0C99-615B-9E47-1F2E-EDA8F5747C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892" y="387442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Мой класс. Для презентации нужно узнать, сколько процентов составляет в нашем классе мальчиков и девочек, если всего в классе 28 учеников? На диаграмме видно, что мальчиков одиннадцать человек, а девочек - семнадцать.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Решение: количество мальчиков 11 человек, мы должны разделить на количество всех детей в классе, умножить на 100% и округлить. 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11:28*100= 39%- мальчиков.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17:28*100%=61%- девочек.</a:t>
            </a:r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D0C98C86-B6EC-9A81-A0D4-5B2DCAC976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86238767"/>
              </p:ext>
            </p:extLst>
          </p:nvPr>
        </p:nvGraphicFramePr>
        <p:xfrm>
          <a:off x="5428324" y="2556710"/>
          <a:ext cx="6954176" cy="46441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351292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dirty="0" smtClean="0"/>
              <a:t>Задачи на проценты – важная математическая составляющая наших повседневных </a:t>
            </a:r>
            <a:r>
              <a:rPr lang="ru-RU" dirty="0" err="1" smtClean="0"/>
              <a:t>товаро-денежных</a:t>
            </a:r>
            <a:r>
              <a:rPr lang="ru-RU" dirty="0" smtClean="0"/>
              <a:t> отношений. А потому знать методы решения таких задач необходимо практически каждому, чтобы не попасть в ловушку зазывал, и реклам, обещающих </a:t>
            </a:r>
            <a:r>
              <a:rPr lang="ru-RU" dirty="0" err="1" smtClean="0"/>
              <a:t>сумасшедсшие</a:t>
            </a:r>
            <a:r>
              <a:rPr lang="ru-RU" dirty="0" smtClean="0"/>
              <a:t> скидки  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25" y="3652838"/>
            <a:ext cx="2971800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5" y="3971925"/>
            <a:ext cx="32385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502648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714375" y="3044825"/>
            <a:ext cx="10515600" cy="90805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5400" dirty="0" smtClean="0"/>
              <a:t>Спасибо за внимание!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1050264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A2B012-DBDD-687B-5F79-35B184513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Кредиты в современном обществе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B868EFC-ECC9-7054-336C-FD71CDAAE4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054969" cy="435133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Буквально недавно пришли новости о том, что в США обанкротились два крупных банка: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Silicon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Valley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Bank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(SVB) — 16-й по активам банк в США, и нью-йоркский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Signature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Bank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располагающий активами порядка 110,36 миллиарда долларов и депозитами на 88,59 миллиарда. Более всего опасен «принцип домино», который уже срабатывал во всем мире, например в 2008 году, когда обвал также начался в Америке.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27A6A15-38DE-4D5B-8D01-5ED4A5B4DC0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60345" y="2630658"/>
            <a:ext cx="5331655" cy="4227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2843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Кредиты – бич современности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825625"/>
            <a:ext cx="10553700" cy="1384300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Непонимание того, как работает процент, может привести к банкротству и лишению имущества.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5690CE3-A724-0113-B7E6-EC98C28E08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4749" y="3400425"/>
            <a:ext cx="6585724" cy="319087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8661BC-8C62-456F-A981-B0E73B480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Социологический опрос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96D849C-4464-41EB-827B-6A3A239BB3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исследования был проведён опрос: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Ваша семья(родители) или Вы сами брали когда-нибудь кредит (ипотеку)?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Вашей семьи есть непогашенные кредиты?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какие цели Ваша семья или ваши знакомые брали кредит?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Считаете ли Вы кредит бременем?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Были ли у Вас или Вашей семьи проблемы, связанные с погашением кредитов?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90970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4713" y="738188"/>
            <a:ext cx="10440987" cy="538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A2B012-DBDD-687B-5F79-35B184513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Нова ли эта проблема?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B868EFC-ECC9-7054-336C-FD71CDAAE4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1050" y="1454150"/>
            <a:ext cx="5800725" cy="1450975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произведении «Преступление и наказание» Алёна Ивановна  была процентщицей.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2B868EFC-ECC9-7054-336C-FD71CDAAE40C}"/>
              </a:ext>
            </a:extLst>
          </p:cNvPr>
          <p:cNvSpPr txBox="1">
            <a:spLocks/>
          </p:cNvSpPr>
          <p:nvPr/>
        </p:nvSpPr>
        <p:spPr>
          <a:xfrm>
            <a:off x="809625" y="3028950"/>
            <a:ext cx="6038850" cy="362902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lvl="0" algn="just">
              <a:lnSpc>
                <a:spcPct val="90000"/>
              </a:lnSpc>
              <a:spcBef>
                <a:spcPts val="1000"/>
              </a:spcBef>
            </a:pP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Вот-с, батюшка: коли по гривне в месяц с рубля, так за полтора рубля причтется с вас пятнадцать копеек, за месяц вперед-с. Да за два прежних рубля с вас еще причитается по сему же счету вперед двадцать копеек. А всего, стало быть тридцать пять. Приходится же вам теперь всего получить за часы ваши рубль пятнадцать копеек. Вот получите-с.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24AF582-0017-3456-E625-408011C3E6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68" r="56239" b="30419"/>
          <a:stretch/>
        </p:blipFill>
        <p:spPr>
          <a:xfrm>
            <a:off x="7964564" y="371753"/>
            <a:ext cx="3932808" cy="3994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2843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работы: </a:t>
            </a:r>
            <a:b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724EC4A-F1E4-9D3D-2F83-64AF07099C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350" y="1177925"/>
            <a:ext cx="6610350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повышение финансовой грамотности;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популяризацию математики, как науки, имеющей конкретные практические приложения в повседневной жизни.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86650" y="671513"/>
            <a:ext cx="424815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805238"/>
            <a:ext cx="4229100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199639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работы: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1571817-98D0-4310-9A65-F9BD948F0D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за счет исторической ретроспективы прояснить смысловое наполнение математического концепта «процент» и его неизбежную экономическую окраску;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описание сфер применения «процентов» в повседневности;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выявление наиболее изящных  методов решения задач на проценты;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решение математических задач олимпиадного уровня по теме «проценты»;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составление сборника задач, который может быть использован для подготовки к математическим олимпиадам.</a:t>
            </a:r>
          </a:p>
        </p:txBody>
      </p:sp>
    </p:spTree>
    <p:extLst>
      <p:ext uri="{BB962C8B-B14F-4D97-AF65-F5344CB8AC3E}">
        <p14:creationId xmlns:p14="http://schemas.microsoft.com/office/powerpoint/2010/main" val="89195291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</TotalTime>
  <Words>1444</Words>
  <Application>Microsoft Office PowerPoint</Application>
  <PresentationFormat>Широкоэкранный</PresentationFormat>
  <Paragraphs>98</Paragraphs>
  <Slides>26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3" baseType="lpstr">
      <vt:lpstr>Arial</vt:lpstr>
      <vt:lpstr>Bahnschrift SemiBold</vt:lpstr>
      <vt:lpstr>Bahnschrift SemiBold Condensed</vt:lpstr>
      <vt:lpstr>Calibri</vt:lpstr>
      <vt:lpstr>Calibri Light</vt:lpstr>
      <vt:lpstr>Times New Roman</vt:lpstr>
      <vt:lpstr>Тема Office</vt:lpstr>
      <vt:lpstr>Математика с экономическим оттенком</vt:lpstr>
      <vt:lpstr>Экономические кризисы современности</vt:lpstr>
      <vt:lpstr>Кредиты в современном обществе</vt:lpstr>
      <vt:lpstr>Кредиты – бич современности</vt:lpstr>
      <vt:lpstr>Социологический опрос</vt:lpstr>
      <vt:lpstr>Презентация PowerPoint</vt:lpstr>
      <vt:lpstr>Нова ли эта проблема?</vt:lpstr>
      <vt:lpstr>Цель работы:  </vt:lpstr>
      <vt:lpstr>Задачи работы: </vt:lpstr>
      <vt:lpstr>Актуальность: </vt:lpstr>
      <vt:lpstr>Актуальность:</vt:lpstr>
      <vt:lpstr>Из истории…</vt:lpstr>
      <vt:lpstr>Кратко о процентах</vt:lpstr>
      <vt:lpstr>Презентация PowerPoint</vt:lpstr>
      <vt:lpstr>А если посчитать?  </vt:lpstr>
      <vt:lpstr>А если взять деньги под 2%?  </vt:lpstr>
      <vt:lpstr>(и не только)</vt:lpstr>
      <vt:lpstr>Кофе с молоком</vt:lpstr>
      <vt:lpstr>Интересное решение</vt:lpstr>
      <vt:lpstr>Банк «Альфа» и «Бета»</vt:lpstr>
      <vt:lpstr>Доход с тугриков</vt:lpstr>
      <vt:lpstr>Где ещё есть проценты?</vt:lpstr>
      <vt:lpstr>Где ещё есть проценты?</vt:lpstr>
      <vt:lpstr>Презентация PowerPoint</vt:lpstr>
      <vt:lpstr>Заключение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Математика с экономическим оттенком</dc:title>
  <dc:creator>Asus</dc:creator>
  <cp:lastModifiedBy>Лебедева Людмила</cp:lastModifiedBy>
  <cp:revision>9</cp:revision>
  <dcterms:created xsi:type="dcterms:W3CDTF">2023-03-19T00:31:03Z</dcterms:created>
  <dcterms:modified xsi:type="dcterms:W3CDTF">2025-04-11T03:27:51Z</dcterms:modified>
</cp:coreProperties>
</file>