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Quattrocento" panose="020B0604020202020204" charset="0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99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3008709"/>
            <a:ext cx="590311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6600" b="1" dirty="0" err="1" smtClean="0">
                <a:solidFill>
                  <a:srgbClr val="FFD9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Глагол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1"/>
          <p:cNvSpPr/>
          <p:nvPr/>
        </p:nvSpPr>
        <p:spPr>
          <a:xfrm>
            <a:off x="6324124" y="4071699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Глагол обозначает действие, состояние или изменение состояния. Вопросы: что делать? что сделать? Примеры: собирать схему, подключить устройство.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809631"/>
            <a:ext cx="738294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Грамматические признаки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111937"/>
            <a:ext cx="308538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Постоянные признаки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70320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Вид (совершенный/несовершенный)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169926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Переходность (переходные/непереходные)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463665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Возвратность (возвратные/невозвратные)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5103376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Спряжение (I или II)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14761" y="3111937"/>
            <a:ext cx="342054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Непостоянные признаки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614761" y="3703201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Наклонение (изъявительное, повелительное, условное)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614761" y="4552950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Время (прошедшее, настоящее, будущее)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7614761" y="501967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Лицо (1,2,3)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7614761" y="5486400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число (ед, мн.ч)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7614761" y="595312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Род (м.р, ж.р, ср.р)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932861"/>
            <a:ext cx="642723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Особые формы глагола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26505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5" name="Text 2"/>
          <p:cNvSpPr/>
          <p:nvPr/>
        </p:nvSpPr>
        <p:spPr>
          <a:xfrm>
            <a:off x="6424374" y="3323034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101959" y="32650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Инфинитив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101959" y="3760589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Начальная форма: программировать, отлаживать.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10178058" y="326505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9" name="Text 6"/>
          <p:cNvSpPr/>
          <p:nvPr/>
        </p:nvSpPr>
        <p:spPr>
          <a:xfrm>
            <a:off x="10278308" y="3323034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55893" y="32650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Причастие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55893" y="3760589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Признак по действию: работающий (компьютер).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6324124" y="541817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3" name="Text 10"/>
          <p:cNvSpPr/>
          <p:nvPr/>
        </p:nvSpPr>
        <p:spPr>
          <a:xfrm>
            <a:off x="6424374" y="5476161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101959" y="541817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Деепричастие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101959" y="5913715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Добавочное действие: подключив устройство.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914882"/>
            <a:ext cx="588240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Синтаксическая роль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977872"/>
            <a:ext cx="3614618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5" name="Text 2"/>
          <p:cNvSpPr/>
          <p:nvPr/>
        </p:nvSpPr>
        <p:spPr>
          <a:xfrm>
            <a:off x="1077039" y="32171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Сказуемое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3712726"/>
            <a:ext cx="31359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Студент собрал схему.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977872"/>
            <a:ext cx="3614618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8" name="Text 5"/>
          <p:cNvSpPr/>
          <p:nvPr/>
        </p:nvSpPr>
        <p:spPr>
          <a:xfrm>
            <a:off x="4930973" y="32171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Подлежащее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0973" y="3712726"/>
            <a:ext cx="31359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Программировать — это интересно.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4957405"/>
            <a:ext cx="7468553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</p:sp>
      <p:sp>
        <p:nvSpPr>
          <p:cNvPr id="11" name="Text 8"/>
          <p:cNvSpPr/>
          <p:nvPr/>
        </p:nvSpPr>
        <p:spPr>
          <a:xfrm>
            <a:off x="1077039" y="51967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Дополнение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5692259"/>
            <a:ext cx="69899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Он начал тестировать программу.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428869"/>
            <a:ext cx="625768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Практические задания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491859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3" y="273117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Определите вид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879913" y="3226713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Подключать (кабель) - несов. вид, переходный.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3928110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79913" y="416742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Измените глаголы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879913" y="4662964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Проверить → повелительное: проверь(те).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364361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79913" y="5603677"/>
            <a:ext cx="333077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Составьте предложения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879913" y="6099215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Инженер настроил оборудование за час.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034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2959" y="3542228"/>
            <a:ext cx="5465445" cy="683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Типичные ошибки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7299960" y="4573667"/>
            <a:ext cx="30480" cy="3019425"/>
          </a:xfrm>
          <a:prstGeom prst="roundRect">
            <a:avLst>
              <a:gd name="adj" fmla="val 114313"/>
            </a:avLst>
          </a:prstGeom>
          <a:solidFill>
            <a:srgbClr val="4A6B6A"/>
          </a:solidFill>
          <a:ln/>
        </p:spPr>
      </p:sp>
      <p:sp>
        <p:nvSpPr>
          <p:cNvPr id="5" name="Shape 2"/>
          <p:cNvSpPr/>
          <p:nvPr/>
        </p:nvSpPr>
        <p:spPr>
          <a:xfrm>
            <a:off x="6387644" y="5080873"/>
            <a:ext cx="696754" cy="30480"/>
          </a:xfrm>
          <a:prstGeom prst="roundRect">
            <a:avLst>
              <a:gd name="adj" fmla="val 114313"/>
            </a:avLst>
          </a:prstGeom>
          <a:solidFill>
            <a:srgbClr val="4A6B6A"/>
          </a:solidFill>
          <a:ln/>
        </p:spPr>
      </p:sp>
      <p:sp>
        <p:nvSpPr>
          <p:cNvPr id="6" name="Shape 3"/>
          <p:cNvSpPr/>
          <p:nvPr/>
        </p:nvSpPr>
        <p:spPr>
          <a:xfrm>
            <a:off x="7053917" y="4834890"/>
            <a:ext cx="522565" cy="522565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7" name="Text 4"/>
          <p:cNvSpPr/>
          <p:nvPr/>
        </p:nvSpPr>
        <p:spPr>
          <a:xfrm>
            <a:off x="7151191" y="4891207"/>
            <a:ext cx="327898" cy="409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3421142" y="4805839"/>
            <a:ext cx="2732723" cy="3414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21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Путаница в виде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812959" y="5286613"/>
            <a:ext cx="5340906" cy="3715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Я настроил (сов.) vs Я настраиваю (несов.).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7546003" y="6242090"/>
            <a:ext cx="696754" cy="30480"/>
          </a:xfrm>
          <a:prstGeom prst="roundRect">
            <a:avLst>
              <a:gd name="adj" fmla="val 114313"/>
            </a:avLst>
          </a:prstGeom>
          <a:solidFill>
            <a:srgbClr val="4A6B6A"/>
          </a:solidFill>
          <a:ln/>
        </p:spPr>
      </p:sp>
      <p:sp>
        <p:nvSpPr>
          <p:cNvPr id="11" name="Shape 8"/>
          <p:cNvSpPr/>
          <p:nvPr/>
        </p:nvSpPr>
        <p:spPr>
          <a:xfrm>
            <a:off x="7053917" y="5996107"/>
            <a:ext cx="522565" cy="522565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2" name="Text 9"/>
          <p:cNvSpPr/>
          <p:nvPr/>
        </p:nvSpPr>
        <p:spPr>
          <a:xfrm>
            <a:off x="7151191" y="6052423"/>
            <a:ext cx="327898" cy="409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550" dirty="0"/>
          </a:p>
        </p:txBody>
      </p:sp>
      <p:sp>
        <p:nvSpPr>
          <p:cNvPr id="13" name="Text 10"/>
          <p:cNvSpPr/>
          <p:nvPr/>
        </p:nvSpPr>
        <p:spPr>
          <a:xfrm>
            <a:off x="8476536" y="5967055"/>
            <a:ext cx="3521035" cy="3414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Неправильное спряжение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8476536" y="6447830"/>
            <a:ext cx="5340906" cy="3715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Они бежать (верно: бегут).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008709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Домашнее задание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071699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Написать инструкцию по сборке устройства. Используйте глаголы в повелительном наклонении. Например: Подключите провода, Запустите программу.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Произвольный</PresentationFormat>
  <Paragraphs>54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Quattrocento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Persona</cp:lastModifiedBy>
  <cp:revision>2</cp:revision>
  <dcterms:created xsi:type="dcterms:W3CDTF">2025-03-05T08:52:13Z</dcterms:created>
  <dcterms:modified xsi:type="dcterms:W3CDTF">2025-03-05T08:53:39Z</dcterms:modified>
</cp:coreProperties>
</file>