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84" r:id="rId4"/>
    <p:sldId id="285" r:id="rId5"/>
    <p:sldId id="287" r:id="rId6"/>
    <p:sldId id="276" r:id="rId7"/>
    <p:sldId id="286" r:id="rId8"/>
    <p:sldId id="294" r:id="rId9"/>
    <p:sldId id="308" r:id="rId10"/>
    <p:sldId id="278" r:id="rId11"/>
    <p:sldId id="291" r:id="rId12"/>
    <p:sldId id="317" r:id="rId13"/>
    <p:sldId id="295" r:id="rId14"/>
    <p:sldId id="296" r:id="rId15"/>
    <p:sldId id="302" r:id="rId16"/>
    <p:sldId id="303" r:id="rId17"/>
    <p:sldId id="313" r:id="rId18"/>
    <p:sldId id="288" r:id="rId19"/>
    <p:sldId id="289" r:id="rId20"/>
    <p:sldId id="298" r:id="rId21"/>
    <p:sldId id="301" r:id="rId22"/>
    <p:sldId id="299" r:id="rId23"/>
    <p:sldId id="314" r:id="rId24"/>
    <p:sldId id="315" r:id="rId25"/>
    <p:sldId id="31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3C30-5DAA-4D5A-B96F-5D1917159C39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1044F2A-2FF0-4704-815A-4927246135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3C30-5DAA-4D5A-B96F-5D1917159C39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4F2A-2FF0-4704-815A-492724613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3C30-5DAA-4D5A-B96F-5D1917159C39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4F2A-2FF0-4704-815A-492724613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3C30-5DAA-4D5A-B96F-5D1917159C39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4F2A-2FF0-4704-815A-4927246135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3C30-5DAA-4D5A-B96F-5D1917159C39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1044F2A-2FF0-4704-815A-492724613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3C30-5DAA-4D5A-B96F-5D1917159C39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4F2A-2FF0-4704-815A-4927246135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3C30-5DAA-4D5A-B96F-5D1917159C39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4F2A-2FF0-4704-815A-4927246135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3C30-5DAA-4D5A-B96F-5D1917159C39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4F2A-2FF0-4704-815A-492724613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3C30-5DAA-4D5A-B96F-5D1917159C39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4F2A-2FF0-4704-815A-492724613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3C30-5DAA-4D5A-B96F-5D1917159C39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4F2A-2FF0-4704-815A-4927246135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3C30-5DAA-4D5A-B96F-5D1917159C39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1044F2A-2FF0-4704-815A-4927246135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3F3C30-5DAA-4D5A-B96F-5D1917159C39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1044F2A-2FF0-4704-815A-492724613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3143248"/>
            <a:ext cx="3714776" cy="3571900"/>
          </a:xfrm>
        </p:spPr>
        <p:txBody>
          <a:bodyPr>
            <a:normAutofit fontScale="92500" lnSpcReduction="10000"/>
          </a:bodyPr>
          <a:lstStyle/>
          <a:p>
            <a:pPr algn="l" fontAlgn="base"/>
            <a:r>
              <a:rPr lang="ru-RU" sz="1900" dirty="0"/>
              <a:t>Русский поэт, литературный критик, переводчик, близкий друг А.С. Пушкина Пётр Андреевич Вяземский писал:</a:t>
            </a:r>
          </a:p>
          <a:p>
            <a:pPr algn="r" fontAlgn="base"/>
            <a:r>
              <a:rPr lang="ru-RU" dirty="0"/>
              <a:t>Язык есть исповедь народа,</a:t>
            </a:r>
          </a:p>
          <a:p>
            <a:pPr algn="r" fontAlgn="base"/>
            <a:r>
              <a:rPr lang="ru-RU" dirty="0"/>
              <a:t>В нём слышится его природа,</a:t>
            </a:r>
          </a:p>
          <a:p>
            <a:pPr algn="r" fontAlgn="base"/>
            <a:r>
              <a:rPr lang="ru-RU" dirty="0"/>
              <a:t>Его душа и быт родной.</a:t>
            </a:r>
          </a:p>
          <a:p>
            <a:pPr algn="r"/>
            <a:r>
              <a:rPr lang="ru-RU" i="1" dirty="0"/>
              <a:t> 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Язык и культура</a:t>
            </a:r>
          </a:p>
        </p:txBody>
      </p:sp>
      <p:pic>
        <p:nvPicPr>
          <p:cNvPr id="27652" name="Picture 4" descr="https://api.bashinform.ru/attachments/8b32733e47a48a78b16ca5c723b64fbf6c82dc7c/store/crop/0/0/600/422/1600/0/0/89f6df2227440afbad8302d2775040af1e150bc110ed390a42a0a20e7f8f/f8b1d4bf8fd1482da889aeba45debb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089" y="3071810"/>
            <a:ext cx="5080035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42852"/>
            <a:ext cx="8501122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позволяет нам создавать произведения искусства</a:t>
            </a:r>
          </a:p>
        </p:txBody>
      </p:sp>
      <p:sp>
        <p:nvSpPr>
          <p:cNvPr id="23556" name="AutoShape 4" descr="https://media.baamboozle.com/uploads/images/53886/1648478173_175257_url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143116"/>
            <a:ext cx="34004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https://herobot.app/wp-content/uploads/2022/11/7853-scaled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3286148" cy="2452666"/>
          </a:xfrm>
          <a:prstGeom prst="rect">
            <a:avLst/>
          </a:prstGeom>
          <a:noFill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142984"/>
            <a:ext cx="28101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00034" y="3500438"/>
            <a:ext cx="1428760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1857364"/>
            <a:ext cx="2143140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72330" y="3571876"/>
            <a:ext cx="1643074" cy="3571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5786454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все эти виды искусства немыслимы без языка. </a:t>
            </a:r>
            <a:endParaRPr lang="ru-RU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14282" y="428604"/>
            <a:ext cx="3357586" cy="10001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основные функции языка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357166"/>
            <a:ext cx="48577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1)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коммуникативная  </a:t>
            </a:r>
            <a:r>
              <a:rPr lang="ru-RU" sz="2000" dirty="0"/>
              <a:t>— использование языка для передачи информации;</a:t>
            </a:r>
          </a:p>
          <a:p>
            <a:br>
              <a:rPr lang="ru-RU" sz="2000" dirty="0"/>
            </a:br>
            <a:r>
              <a:rPr lang="ru-RU" sz="2000" dirty="0"/>
              <a:t>2)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конструктивная  </a:t>
            </a:r>
            <a:r>
              <a:rPr lang="ru-RU" sz="2000" dirty="0"/>
              <a:t>— формирование мышления индивида и общества;</a:t>
            </a:r>
          </a:p>
          <a:p>
            <a:br>
              <a:rPr lang="ru-RU" sz="2000" dirty="0"/>
            </a:br>
            <a:r>
              <a:rPr lang="ru-RU" sz="2000" dirty="0"/>
              <a:t>3)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познавательная </a:t>
            </a:r>
            <a:r>
              <a:rPr lang="ru-RU" sz="2000" dirty="0"/>
              <a:t>  — передача информации и её хранение;</a:t>
            </a:r>
          </a:p>
          <a:p>
            <a:br>
              <a:rPr lang="ru-RU" sz="2000" dirty="0"/>
            </a:br>
            <a:r>
              <a:rPr lang="ru-RU" sz="2000" dirty="0"/>
              <a:t>4)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металингвистическая </a:t>
            </a:r>
            <a:r>
              <a:rPr lang="ru-RU" sz="2000" dirty="0"/>
              <a:t>– язык служит орудием объяснения и организации;</a:t>
            </a:r>
          </a:p>
          <a:p>
            <a:endParaRPr lang="ru-RU" sz="2000" dirty="0"/>
          </a:p>
          <a:p>
            <a:r>
              <a:rPr lang="ru-RU" sz="2000" dirty="0"/>
              <a:t>5)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эстетическая</a:t>
            </a:r>
            <a:r>
              <a:rPr lang="ru-RU" sz="2000" dirty="0"/>
              <a:t> — сфера творчества и др.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3571900" cy="488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98B74C-3B0F-6089-6DAB-B1F80D4D4585}"/>
              </a:ext>
            </a:extLst>
          </p:cNvPr>
          <p:cNvSpPr/>
          <p:nvPr/>
        </p:nvSpPr>
        <p:spPr>
          <a:xfrm>
            <a:off x="142844" y="5345921"/>
            <a:ext cx="8858312" cy="132343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Менталитет </a:t>
            </a:r>
            <a:r>
              <a:rPr lang="ru-RU" sz="2000" dirty="0"/>
              <a:t>— это </a:t>
            </a:r>
            <a:r>
              <a:rPr lang="ru-RU" sz="2000" b="1" dirty="0"/>
              <a:t>совокупность умственных, эмоциональных и культурных особенностей, а также ценностей человека или группы, чаще — целого народа</a:t>
            </a:r>
            <a:r>
              <a:rPr lang="ru-RU" sz="2000" dirty="0"/>
              <a:t>. Само слово «менталитет» происходит от латинского </a:t>
            </a:r>
            <a:r>
              <a:rPr lang="ru-RU" sz="2000" dirty="0" err="1"/>
              <a:t>mentis</a:t>
            </a:r>
            <a:r>
              <a:rPr lang="ru-RU" sz="2000" dirty="0"/>
              <a:t> — душа, дух, ум.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1169D6-0957-E906-E845-26A8AA4A446C}"/>
              </a:ext>
            </a:extLst>
          </p:cNvPr>
          <p:cNvSpPr/>
          <p:nvPr/>
        </p:nvSpPr>
        <p:spPr>
          <a:xfrm>
            <a:off x="251520" y="188640"/>
            <a:ext cx="8568952" cy="7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C91503-3F07-3E49-A120-02C5EE4E8330}"/>
              </a:ext>
            </a:extLst>
          </p:cNvPr>
          <p:cNvSpPr/>
          <p:nvPr/>
        </p:nvSpPr>
        <p:spPr>
          <a:xfrm>
            <a:off x="395536" y="146727"/>
            <a:ext cx="8352928" cy="7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языке отражается менталитет нации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2CD3E9-2004-D2F7-3FD0-8BBA4EE13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429233"/>
            <a:ext cx="5868955" cy="3910191"/>
          </a:xfrm>
          <a:prstGeom prst="rect">
            <a:avLst/>
          </a:prstGeom>
        </p:spPr>
      </p:pic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D20B1A91-E83C-A7EE-3B25-E453D09C27FD}"/>
              </a:ext>
            </a:extLst>
          </p:cNvPr>
          <p:cNvSpPr/>
          <p:nvPr/>
        </p:nvSpPr>
        <p:spPr>
          <a:xfrm>
            <a:off x="395536" y="908720"/>
            <a:ext cx="2808312" cy="609856"/>
          </a:xfrm>
          <a:prstGeom prst="wedgeRoundRectCallout">
            <a:avLst>
              <a:gd name="adj1" fmla="val -6181"/>
              <a:gd name="adj2" fmla="val 7749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 каждого языка свои особенности</a:t>
            </a:r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47D07736-D570-37F8-C70E-CE20A86005CF}"/>
              </a:ext>
            </a:extLst>
          </p:cNvPr>
          <p:cNvSpPr/>
          <p:nvPr/>
        </p:nvSpPr>
        <p:spPr>
          <a:xfrm>
            <a:off x="6444208" y="790681"/>
            <a:ext cx="2448272" cy="562426"/>
          </a:xfrm>
          <a:prstGeom prst="wedgeRoundRectCallout">
            <a:avLst>
              <a:gd name="adj1" fmla="val -35399"/>
              <a:gd name="adj2" fmla="val 7550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Они объясняются историей народа</a:t>
            </a:r>
          </a:p>
        </p:txBody>
      </p:sp>
    </p:spTree>
    <p:extLst>
      <p:ext uri="{BB962C8B-B14F-4D97-AF65-F5344CB8AC3E}">
        <p14:creationId xmlns:p14="http://schemas.microsoft.com/office/powerpoint/2010/main" val="3417057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любого языка отражает историю его народа. </a:t>
            </a:r>
          </a:p>
          <a:p>
            <a:r>
              <a:rPr lang="ru-RU" sz="2400" dirty="0"/>
              <a:t>Корневые слова языка показывают, какие предметы были самыми важными для народа в период формирования языка. Язык наиболее точно выявляет характерные черты жизненного уклада и мышления народа.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57884" y="2428868"/>
            <a:ext cx="28575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Например, в языке бедуинов есть множество слов для обозначения верблюда, так как имённо это животное важно для их жизни. </a:t>
            </a:r>
          </a:p>
        </p:txBody>
      </p:sp>
      <p:pic>
        <p:nvPicPr>
          <p:cNvPr id="5" name="Рисунок 4" descr="https://vsegda-pomnim.com/uploads/posts/2022-04/1649236984_41-vsegda-pomnim-com-p-beduini-foto-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5429288" cy="34290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57884" y="4929198"/>
            <a:ext cx="3071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Собирательно верблюдов называют «</a:t>
            </a:r>
            <a:r>
              <a:rPr lang="ru-RU" b="1" dirty="0" err="1"/>
              <a:t>ибиль</a:t>
            </a:r>
            <a:r>
              <a:rPr lang="ru-RU" dirty="0"/>
              <a:t>»</a:t>
            </a:r>
            <a:r>
              <a:rPr lang="ru-RU" b="1" dirty="0"/>
              <a:t>, верблюда без уточнения пола – «</a:t>
            </a:r>
            <a:r>
              <a:rPr lang="ru-RU" b="1" dirty="0" err="1"/>
              <a:t>Баир</a:t>
            </a:r>
            <a:r>
              <a:rPr lang="ru-RU" b="1" dirty="0"/>
              <a:t>», самца – «</a:t>
            </a:r>
            <a:r>
              <a:rPr lang="ru-RU" b="1" dirty="0" err="1"/>
              <a:t>Джамаль</a:t>
            </a:r>
            <a:r>
              <a:rPr lang="ru-RU" b="1" dirty="0"/>
              <a:t>», самку – «</a:t>
            </a:r>
            <a:r>
              <a:rPr lang="ru-RU" b="1" dirty="0" err="1"/>
              <a:t>нака</a:t>
            </a:r>
            <a:r>
              <a:rPr lang="ru-RU" b="1" dirty="0"/>
              <a:t>»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429264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Он передает не только значения слов, но и общепринятые социальные нормы и правила. </a:t>
            </a:r>
          </a:p>
          <a:p>
            <a:r>
              <a:rPr lang="ru-RU" dirty="0"/>
              <a:t>Например, в языке могут быть отдельные формы обращения, которые указывают </a:t>
            </a:r>
            <a:r>
              <a:rPr lang="ru-RU" b="1" dirty="0"/>
              <a:t>на статус или положение человека в обществе.</a:t>
            </a:r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85728"/>
            <a:ext cx="8358246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Язык также определяет нормы поведения в обществе. </a:t>
            </a:r>
          </a:p>
        </p:txBody>
      </p:sp>
      <p:pic>
        <p:nvPicPr>
          <p:cNvPr id="7" name="Рисунок 6" descr="https://lerm-cbs.ru/images/2023/DB/03/K/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21537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1543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Может ли незнание </a:t>
            </a:r>
            <a:r>
              <a:rPr lang="ru-RU" b="1" dirty="0" err="1"/>
              <a:t>лингвокультурных</a:t>
            </a:r>
            <a:r>
              <a:rPr lang="ru-RU" b="1" dirty="0"/>
              <a:t> особенностей того или иного языка стать препятствием в общении?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928670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Знание таких особенностей того или иного языка не только желательно, но и необходимо.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5286388"/>
            <a:ext cx="5000660" cy="1428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В русском языке тоже есть слово «пожалуйста», однако в бытовом общении оно не столь частотно. Мы говорим так не всегда и не так уж часто. У англичан это считается невоспитанностью.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571612"/>
            <a:ext cx="385765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Например, общение англичан (бытовое общение, например в семье) предполагает при просьбе обязательное употребление слова «</a:t>
            </a:r>
            <a:r>
              <a:rPr lang="ru-RU" sz="2400" b="1" dirty="0">
                <a:solidFill>
                  <a:prstClr val="black"/>
                </a:solidFill>
              </a:rPr>
              <a:t>пожалуйста»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86124"/>
            <a:ext cx="3463315" cy="344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 descr="https://i.pinimg.com/originals/b2/b7/c4/b2b7c451cbddc634ecc0dc37031fb4d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714488"/>
            <a:ext cx="4476781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094" y="5074050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 том, что эти </a:t>
            </a:r>
            <a:r>
              <a:rPr lang="ru-RU" sz="2400" u="sng" dirty="0"/>
              <a:t>пословицы</a:t>
            </a:r>
            <a:r>
              <a:rPr lang="ru-RU" sz="2400" dirty="0"/>
              <a:t> синонимичны, мы можем сказать, что сопоставление слов дышать — идти, ноздря — нога, можно сделать вывод о том, что </a:t>
            </a:r>
            <a:r>
              <a:rPr lang="ru-RU" sz="2400" b="1" dirty="0"/>
              <a:t>для китайцев важнее не единство движение, как для русских, а единство духа.</a:t>
            </a:r>
          </a:p>
        </p:txBody>
      </p:sp>
      <p:pic>
        <p:nvPicPr>
          <p:cNvPr id="6" name="Рисунок 5" descr="https://yt3.googleusercontent.com/ytc/AGIKgqMiLd2Dspxw0g_eef8QaV4RaWFXq_M9pwI95Fd4=s900-c-k-c0x00ffffff-no-rj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2755898" cy="2898774"/>
          </a:xfrm>
          <a:prstGeom prst="rect">
            <a:avLst/>
          </a:prstGeom>
          <a:noFill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14282" y="214290"/>
            <a:ext cx="2928958" cy="1000132"/>
          </a:xfrm>
          <a:prstGeom prst="wedgeRoundRectCallout">
            <a:avLst>
              <a:gd name="adj1" fmla="val -4435"/>
              <a:gd name="adj2" fmla="val 11606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Дышать одной ноздрей (кит.), </a:t>
            </a:r>
            <a:endParaRPr lang="ru-RU" dirty="0"/>
          </a:p>
        </p:txBody>
      </p:sp>
      <p:pic>
        <p:nvPicPr>
          <p:cNvPr id="9" name="Рисунок 8" descr="https://flomaster.club/uploads/posts/2022-07/1658193900_32-flomaster-club-p-russkii-kostyum-muzhskoi-risunok-krasivo-39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77430"/>
            <a:ext cx="2500330" cy="4714908"/>
          </a:xfrm>
          <a:prstGeom prst="rect">
            <a:avLst/>
          </a:prstGeom>
          <a:noFill/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3428992" y="285728"/>
            <a:ext cx="2286016" cy="1000132"/>
          </a:xfrm>
          <a:prstGeom prst="wedgeRoundRectCallout">
            <a:avLst>
              <a:gd name="adj1" fmla="val 113316"/>
              <a:gd name="adj2" fmla="val 916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Идти в одну ногу (рус.).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74888" y="1590106"/>
            <a:ext cx="3030580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Сопоставьте пословицы  разных народов, сделайте вывод о том, как отражается менталитет в этих пословицах: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s://avatars.dzeninfra.ru/get-zen_doc/5098316/pub_639440cadad87b62ba438e63_6394497bcdeaac10f00a1ef5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4582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https://top-fon.com/uploads/posts/2023-01/1674651985_top-fon-com-p-chelovechki-dlya-prezentatsii-bez-fona-vop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28604"/>
            <a:ext cx="61626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714348" y="214290"/>
            <a:ext cx="6286544" cy="642942"/>
          </a:xfrm>
          <a:prstGeom prst="wedgeRoundRectCallout">
            <a:avLst>
              <a:gd name="adj1" fmla="val 48930"/>
              <a:gd name="adj2" fmla="val 7973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Может ли язык «быть мертвым»?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4572008"/>
            <a:ext cx="8786874" cy="2071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2400" dirty="0"/>
              <a:t> </a:t>
            </a:r>
            <a:r>
              <a:rPr lang="ru-RU" sz="2400" b="1" dirty="0"/>
              <a:t>коптский</a:t>
            </a:r>
            <a:r>
              <a:rPr lang="ru-RU" sz="2400" dirty="0"/>
              <a:t> -арабским,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/>
              <a:t>латинский </a:t>
            </a:r>
            <a:r>
              <a:rPr lang="ru-RU" sz="2400" dirty="0"/>
              <a:t>- предок современных романских языков, 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/>
              <a:t>древнерусский язык </a:t>
            </a:r>
            <a:r>
              <a:rPr lang="ru-RU" sz="2400" dirty="0"/>
              <a:t>дал развитие восточнославянским языкам 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/>
              <a:t>древнегреческий </a:t>
            </a:r>
            <a:r>
              <a:rPr lang="ru-RU" sz="2400" dirty="0"/>
              <a:t>- новогреческим языкам и диалектам.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928670"/>
            <a:ext cx="3000396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Мёртвый язык - </a:t>
            </a:r>
            <a:r>
              <a:rPr lang="ru-RU" sz="2000" dirty="0" err="1"/>
              <a:t>язык</a:t>
            </a:r>
            <a:r>
              <a:rPr lang="ru-RU" sz="2000" dirty="0"/>
              <a:t>, не существующий в живом употреблении и, как правило, известный лишь по письменным памятникам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2714620"/>
            <a:ext cx="30003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Обычно такое происходит, когда один язык заменяется другим языком</a:t>
            </a:r>
            <a:endParaRPr lang="ru-RU" sz="2000" b="1" dirty="0"/>
          </a:p>
        </p:txBody>
      </p:sp>
      <p:sp>
        <p:nvSpPr>
          <p:cNvPr id="11" name="Овал 10"/>
          <p:cNvSpPr/>
          <p:nvPr/>
        </p:nvSpPr>
        <p:spPr>
          <a:xfrm>
            <a:off x="214282" y="4214818"/>
            <a:ext cx="2071702" cy="42862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9952" y="442300"/>
            <a:ext cx="4613207" cy="224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право 5"/>
          <p:cNvSpPr/>
          <p:nvPr/>
        </p:nvSpPr>
        <p:spPr>
          <a:xfrm>
            <a:off x="2428860" y="2142032"/>
            <a:ext cx="2143140" cy="57150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6346" y="442300"/>
            <a:ext cx="38936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некоторых случаях мёртвые языки, перестав служить средством живого общения, </a:t>
            </a:r>
            <a:r>
              <a:rPr lang="ru-RU" sz="2800" b="1" dirty="0"/>
              <a:t>сохраняются в письменной форме </a:t>
            </a:r>
            <a:r>
              <a:rPr lang="ru-RU" sz="2800" dirty="0"/>
              <a:t>и используются для нужд науки, культуры, религии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20CC85-F638-AE80-4B5B-A922C527E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569341"/>
            <a:ext cx="4771588" cy="29738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7158" y="285728"/>
            <a:ext cx="4143404" cy="85725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/>
              <a:t>Что такое язык?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500042"/>
            <a:ext cx="435771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/>
              <a:t>Орган вкуса.</a:t>
            </a:r>
          </a:p>
          <a:p>
            <a:pPr>
              <a:buFont typeface="Wingdings" pitchFamily="2" charset="2"/>
              <a:buChar char="Ø"/>
            </a:pP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Средство человеческого общения (предмет изучения лингвистики).</a:t>
            </a:r>
          </a:p>
          <a:p>
            <a:pPr>
              <a:buFont typeface="Wingdings" pitchFamily="2" charset="2"/>
              <a:buChar char="Ø"/>
            </a:pP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Любая знаковая система (язык насекомых, язык математики).</a:t>
            </a:r>
          </a:p>
          <a:p>
            <a:pPr>
              <a:buFont typeface="Wingdings" pitchFamily="2" charset="2"/>
              <a:buChar char="Ø"/>
            </a:pP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Стиль писателя.</a:t>
            </a:r>
          </a:p>
          <a:p>
            <a:pPr>
              <a:buFont typeface="Wingdings" pitchFamily="2" charset="2"/>
              <a:buChar char="Ø"/>
            </a:pP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Речь, способность говорить.</a:t>
            </a:r>
          </a:p>
          <a:p>
            <a:pPr>
              <a:buFont typeface="Wingdings" pitchFamily="2" charset="2"/>
              <a:buChar char="Ø"/>
            </a:pP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Пленник.</a:t>
            </a: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3251832" cy="531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86248" y="4857760"/>
            <a:ext cx="4572032" cy="17145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Сколько разговорных языков в мире?</a:t>
            </a:r>
            <a:br>
              <a:rPr lang="ru-RU" sz="2800" dirty="0"/>
            </a:br>
            <a:r>
              <a:rPr lang="ru-RU" sz="2800" dirty="0"/>
              <a:t>На Земле насчитывается около 5—6 тысяч языков.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1357298"/>
            <a:ext cx="35719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Многие народы имеют древние предания и легенды, которые передавались устно из поколения в поколение. </a:t>
            </a:r>
            <a:r>
              <a:rPr lang="ru-RU" sz="2000" b="1" dirty="0">
                <a:solidFill>
                  <a:srgbClr val="C00000"/>
                </a:solidFill>
              </a:rPr>
              <a:t>Язык позволяет сказкам, мифам и легендам сохранить свою подлинность и значимость на протяжении долгого времени.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28"/>
            <a:ext cx="8643998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Одним из способов, которыми язык сохраняет </a:t>
            </a:r>
            <a:r>
              <a:rPr lang="ru-RU" sz="2000" b="1" dirty="0"/>
              <a:t>культурные традиции</a:t>
            </a:r>
            <a:r>
              <a:rPr lang="ru-RU" sz="2000" dirty="0"/>
              <a:t>, является передача устной истории. 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00398"/>
            <a:ext cx="5000660" cy="528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7500990" cy="5715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400" b="1" dirty="0"/>
              <a:t>Взаимосвязь языка и культуры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7396" y="3429000"/>
            <a:ext cx="88583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dirty="0"/>
          </a:p>
          <a:p>
            <a:pPr fontAlgn="base"/>
            <a:endParaRPr lang="en-US" dirty="0"/>
          </a:p>
          <a:p>
            <a:pPr fontAlgn="base"/>
            <a:r>
              <a:rPr lang="ru-RU" sz="2800" dirty="0"/>
              <a:t>В то же время язык — </a:t>
            </a:r>
            <a:r>
              <a:rPr lang="ru-RU" sz="2800" b="1" dirty="0"/>
              <a:t>это составная часть культуры</a:t>
            </a:r>
            <a:r>
              <a:rPr lang="ru-RU" sz="2800" dirty="0"/>
              <a:t>, которую мы наследуем, основной инструмент познания и усвоение культуры. Постижение науки, религии, литературы возможно только посредством языка и через язык.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00108"/>
            <a:ext cx="3357586" cy="27146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Язык — это </a:t>
            </a:r>
            <a:r>
              <a:rPr lang="ru-RU" u="sng" dirty="0"/>
              <a:t>саморазвивающееся явление</a:t>
            </a:r>
            <a:r>
              <a:rPr lang="ru-RU" dirty="0"/>
              <a:t>, т.е. язык творят многие люди, но в то же время люди не могут изменять язык по своей прихоти.</a:t>
            </a:r>
            <a:endParaRPr lang="en-US" dirty="0"/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1071546"/>
            <a:ext cx="4500594" cy="26432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 dirty="0"/>
              <a:t>Культура</a:t>
            </a:r>
            <a:r>
              <a:rPr lang="ru-RU" dirty="0"/>
              <a:t> связана с активным участием человека, она создается людьми, развивается под воздействием новых теорий, новых явлений действительности (так, ХХI век — </a:t>
            </a:r>
            <a:r>
              <a:rPr lang="ru-RU" dirty="0" err="1"/>
              <a:t>век</a:t>
            </a:r>
            <a:r>
              <a:rPr lang="ru-RU" dirty="0"/>
              <a:t> высоких технологий — изменяет человеческую культуру: уклад жизни, искусство, структуру общества, семейные отношения и т.д. 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tvet.imgsmail.ru/download/u_7d191c69d24a9e8b97cad988772e0f49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9273"/>
            <a:ext cx="8834467" cy="6625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top10a.ru/wp-content/uploads/2020/01/e4d5a5fe19c96cb7ce4ae2f0a50dcfc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4108" y="1969775"/>
            <a:ext cx="5360988" cy="402074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 Алексей Николаевич Толстой писал: </a:t>
            </a:r>
            <a:r>
              <a:rPr lang="ru-RU" sz="2400" i="1" dirty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Русский язык должен стать мировым языком. Настанет время (и оно не за горами) </a:t>
            </a:r>
            <a:r>
              <a:rPr lang="ru-RU" sz="2400" i="1" dirty="0"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2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русский язык станут изучать по всем меридианам земного шара</a:t>
            </a:r>
            <a:r>
              <a:rPr lang="ru-RU" sz="2400" i="1" dirty="0"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120" y="2204864"/>
            <a:ext cx="32147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Сегодня, в 21 веке, русский язык входит в десятку мировых языков.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Занимает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место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числу владеющих им после </a:t>
            </a:r>
            <a:r>
              <a:rPr lang="ru-RU" sz="20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китайского, английского, испанского и арабского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 язык  занимает в мире огромное пространство </a:t>
            </a:r>
            <a:r>
              <a:rPr lang="ru-RU" sz="2000" dirty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географическое, гуманитарное, культурное.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mebellka.ru/wp-content/uploads/3/7/f/37f60157d5464909930ee551a703af9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8572560" cy="482206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8643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1/3 мировой научной литературы опубликована на русском языке.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А.С. Пушкин, М.Ю. Лермонтов, И. С. Тургенев, Л.Н. Толстой, Ф. М. Достоевский и многие другие великий поэты и писатели, талант которых признан во всем мире, создавали свои произведения на русском языке, используя все его богатство и выразительность.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42844" y="1142984"/>
            <a:ext cx="378621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огромный лексический запас,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свободу словообразовательных возможностей,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широкое применение оценочной лексики,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стилевое разнообразие,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гибкость порядка слов,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мелодичность речи,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литературно - художественную разработанность.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000108"/>
            <a:ext cx="4923416" cy="424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285727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К основным </a:t>
            </a:r>
            <a:r>
              <a:rPr lang="ru-RU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достоинствам русского языка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можно отнести следующие: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7759916" cy="413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714612" y="214290"/>
            <a:ext cx="6215106" cy="857256"/>
          </a:xfrm>
          <a:prstGeom prst="wedgeRoundRectCallout">
            <a:avLst>
              <a:gd name="adj1" fmla="val -41341"/>
              <a:gd name="adj2" fmla="val 10559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Благодаря языку первобытные </a:t>
            </a:r>
            <a:r>
              <a:rPr lang="ru-RU" b="1" dirty="0"/>
              <a:t>люди начали обмениваться опытом</a:t>
            </a:r>
            <a:r>
              <a:rPr lang="ru-RU" dirty="0"/>
              <a:t>, планировать свои совместные действия.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429264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язык</a:t>
            </a:r>
            <a:r>
              <a:rPr lang="ru-RU" dirty="0"/>
              <a:t> вывел древних людей на новую стадию их эволюционного развития, и стал еще одним фактором, который смог вывести человека на более высший уровень от остальных биологических видов.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7858148" y="1071546"/>
            <a:ext cx="928694" cy="4214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285728"/>
            <a:ext cx="5072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Также в этот период языку предается </a:t>
            </a:r>
            <a:r>
              <a:rPr lang="ru-RU" sz="2000" b="1" dirty="0"/>
              <a:t>мистическая окраска</a:t>
            </a:r>
            <a:r>
              <a:rPr lang="ru-RU" sz="2000" dirty="0"/>
              <a:t>, древние люди верили, что </a:t>
            </a:r>
            <a:r>
              <a:rPr lang="ru-RU" sz="2000" b="1" dirty="0"/>
              <a:t>определенные слова имеют магические свойства</a:t>
            </a:r>
            <a:r>
              <a:rPr lang="ru-RU" sz="2000" dirty="0"/>
              <a:t>, которые помогают остановить надвигающееся природное бедствие</a:t>
            </a:r>
          </a:p>
        </p:txBody>
      </p:sp>
      <p:pic>
        <p:nvPicPr>
          <p:cNvPr id="41986" name="Picture 2" descr="https://i.pinimg.com/originals/91/1b/e8/911be87a86feb8846db1db1377ca77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3572400" cy="3575976"/>
          </a:xfrm>
          <a:prstGeom prst="rect">
            <a:avLst/>
          </a:prstGeom>
          <a:noFill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571743"/>
            <a:ext cx="3429024" cy="418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9" name="AutoShape 5" descr="https://2.bp.blogspot.com/-Q2q7XPGQhug/VU92hvo9nBI/AAAAAAAAm-c/S1yBVwKMnGk/w1200-h630-p-k-no-nu/neanderthal%2Bburial%2Bgrounds%2Bnp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1" name="Picture 7" descr="https://itexts.net/files/online_html/57524/i_0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571876"/>
            <a:ext cx="4016082" cy="3033695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3214678" y="2357430"/>
            <a:ext cx="3143272" cy="1357322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магические заклинания.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928670"/>
            <a:ext cx="8643998" cy="36433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214290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Известно много случаев, когда дети вырастали среди животных, как в сказке американского писателя Р.Киплинга «</a:t>
            </a:r>
            <a:r>
              <a:rPr lang="ru-RU" dirty="0" err="1"/>
              <a:t>Маугли</a:t>
            </a:r>
            <a:r>
              <a:rPr lang="ru-RU" dirty="0"/>
              <a:t>». </a:t>
            </a:r>
          </a:p>
        </p:txBody>
      </p:sp>
      <p:pic>
        <p:nvPicPr>
          <p:cNvPr id="45058" name="Picture 2" descr="https://i.ytimg.com/vi/AvdezEuOm3I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071546"/>
            <a:ext cx="4826033" cy="2714644"/>
          </a:xfrm>
          <a:prstGeom prst="rect">
            <a:avLst/>
          </a:prstGeom>
          <a:noFill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067783"/>
            <a:ext cx="2767011" cy="271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71538" y="3929066"/>
            <a:ext cx="3071834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ожидание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3929066"/>
            <a:ext cx="2786082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реальность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643446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дети, оказавшиеся на «воспитании» у животных, не могут научиться ни говорить, ни мыслить, ни поступать как человек.</a:t>
            </a:r>
          </a:p>
        </p:txBody>
      </p:sp>
      <p:sp>
        <p:nvSpPr>
          <p:cNvPr id="9" name="Овал 8"/>
          <p:cNvSpPr/>
          <p:nvPr/>
        </p:nvSpPr>
        <p:spPr>
          <a:xfrm>
            <a:off x="428596" y="5643578"/>
            <a:ext cx="3214710" cy="857256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Как вы думаете почему?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5572140"/>
            <a:ext cx="5286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Без языка человек не может состояться как человек, и овладеть языком можно только в тесном контакте с людьми.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hd.videouroki.net/products/blog/cdn2/public/files/Rol_yazyka_v_obschestv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872964" cy="55007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929330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И неудивительно, что очень часто связное, ясное мышление отождествляется с грамотной, правильной </a:t>
            </a:r>
            <a:r>
              <a:rPr lang="ru-RU" sz="2000" b="1" dirty="0">
                <a:solidFill>
                  <a:prstClr val="black"/>
                </a:solidFill>
              </a:rPr>
              <a:t>речью</a:t>
            </a:r>
            <a:r>
              <a:rPr lang="ru-RU" sz="20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858312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позволяет человеку  накапливать и передавать знания. </a:t>
            </a: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42844" y="357166"/>
            <a:ext cx="500066" cy="7858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8429652" y="214290"/>
            <a:ext cx="500034" cy="8589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3214710" cy="121444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dirty="0"/>
          </a:p>
          <a:p>
            <a:r>
              <a:rPr lang="ru-RU" sz="2000" b="1" dirty="0"/>
              <a:t>Язык – 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средство </a:t>
            </a:r>
            <a:r>
              <a:rPr lang="ru-RU" sz="2000" dirty="0"/>
              <a:t>передачи мыслей, знаний, чувств и так далее.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214290"/>
            <a:ext cx="5143536" cy="121444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/>
              <a:t>Речь</a:t>
            </a:r>
            <a:r>
              <a:rPr lang="ru-RU" sz="2000" dirty="0"/>
              <a:t> –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</a:t>
            </a:r>
            <a:r>
              <a:rPr lang="ru-RU" sz="2000" dirty="0"/>
              <a:t>говорящего с использованием средств языка для общения или обращения к самому себе</a:t>
            </a:r>
          </a:p>
          <a:p>
            <a:endParaRPr lang="ru-RU" dirty="0"/>
          </a:p>
        </p:txBody>
      </p:sp>
      <p:pic>
        <p:nvPicPr>
          <p:cNvPr id="44034" name="Picture 2" descr="https://beolin.club/uploads/posts/2022-08/1660198967_35-beolin-club-p-govoryashchii-chelovek-risunok-krasivo-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785926"/>
            <a:ext cx="4971918" cy="48116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929454" y="2214554"/>
            <a:ext cx="142876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устная речь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2143116"/>
            <a:ext cx="1571636" cy="5715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внутренняя речь</a:t>
            </a:r>
          </a:p>
        </p:txBody>
      </p:sp>
      <p:sp>
        <p:nvSpPr>
          <p:cNvPr id="44036" name="AutoShape 4" descr="https://top-fon.com/uploads/posts/2023-01/1675122300_top-fon-com-p-fon-dlya-prezentatsii-ruchka-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28934"/>
            <a:ext cx="3749441" cy="288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642910" y="5643578"/>
            <a:ext cx="2928958" cy="428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письменная речь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285720" y="1857364"/>
            <a:ext cx="3429024" cy="1285884"/>
          </a:xfrm>
          <a:prstGeom prst="rightArrow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То, о чём вы подумали – это </a:t>
            </a:r>
            <a:r>
              <a:rPr lang="ru-RU" b="1" dirty="0"/>
              <a:t>внутренняя речь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Что бы речь возникла, нужны определённые условия:</a:t>
            </a:r>
          </a:p>
          <a:p>
            <a:r>
              <a:rPr lang="ru-RU" sz="2000" dirty="0"/>
              <a:t>– должно быть хотя бы </a:t>
            </a:r>
            <a:r>
              <a:rPr lang="ru-RU" sz="2000" b="1" dirty="0"/>
              <a:t>два человека </a:t>
            </a:r>
            <a:r>
              <a:rPr lang="ru-RU" sz="2000" dirty="0"/>
              <a:t>(говорящий и слушающий; пишущий и читающий);</a:t>
            </a:r>
          </a:p>
          <a:p>
            <a:r>
              <a:rPr lang="ru-RU" sz="2000" dirty="0"/>
              <a:t>– </a:t>
            </a:r>
            <a:r>
              <a:rPr lang="ru-RU" sz="2000" b="1" dirty="0"/>
              <a:t>потребность</a:t>
            </a:r>
            <a:r>
              <a:rPr lang="ru-RU" sz="2000" dirty="0"/>
              <a:t> человека что-то сказать или написать;</a:t>
            </a:r>
          </a:p>
          <a:p>
            <a:r>
              <a:rPr lang="ru-RU" sz="2000" dirty="0"/>
              <a:t>– говорящий и слушающий (пишущий и читающий) владели </a:t>
            </a:r>
            <a:r>
              <a:rPr lang="ru-RU" sz="2000" b="1" dirty="0"/>
              <a:t>одним и тем же языком.</a:t>
            </a:r>
          </a:p>
        </p:txBody>
      </p:sp>
      <p:pic>
        <p:nvPicPr>
          <p:cNvPr id="3" name="Picture 2" descr="https://beolin.club/uploads/posts/2022-08/1660198967_35-beolin-club-p-govoryashchii-chelovek-risunok-krasivo-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928802"/>
            <a:ext cx="4798096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-images-1.listennotes.com/podcasts/bilim-ve-sanat/sokrates-ve-platon-felsefesi-xuvrd3tbqos-_bMlNsOf3zB.1400x1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4829140" cy="4829140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14282" y="142852"/>
            <a:ext cx="8643998" cy="1643074"/>
          </a:xfrm>
          <a:prstGeom prst="wedgeRoundRectCallout">
            <a:avLst>
              <a:gd name="adj1" fmla="val -22222"/>
              <a:gd name="adj2" fmla="val 9820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/>
              <a:t>К Сократу однажды привели человека, о котором он  должен был  высказать свое мнение, мудрец долго смотрел на него, а потом воскликнул: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«Да заговори же ты наконец, чтобы я мог тебя узнать».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1611</TotalTime>
  <Words>1241</Words>
  <Application>Microsoft Office PowerPoint</Application>
  <PresentationFormat>Экран (4:3)</PresentationFormat>
  <Paragraphs>104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</vt:lpstr>
      <vt:lpstr>Franklin Gothic Book</vt:lpstr>
      <vt:lpstr>Perpetua</vt:lpstr>
      <vt:lpstr>Times New Roman</vt:lpstr>
      <vt:lpstr>Wingdings</vt:lpstr>
      <vt:lpstr>Wingdings 2</vt:lpstr>
      <vt:lpstr>Справедливость</vt:lpstr>
      <vt:lpstr>Язык и культура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Алиса Крисенеля</cp:lastModifiedBy>
  <cp:revision>76</cp:revision>
  <dcterms:created xsi:type="dcterms:W3CDTF">2023-09-15T13:02:00Z</dcterms:created>
  <dcterms:modified xsi:type="dcterms:W3CDTF">2025-02-25T14:01:22Z</dcterms:modified>
</cp:coreProperties>
</file>