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1" r:id="rId15"/>
    <p:sldId id="273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22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29F4A5-6668-422B-A51F-97C8755D51D8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A1BBBD-7E14-4117-8943-1E380B7F84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9F4A5-6668-422B-A51F-97C8755D51D8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1BBBD-7E14-4117-8943-1E380B7F84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9F4A5-6668-422B-A51F-97C8755D51D8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1BBBD-7E14-4117-8943-1E380B7F84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9F4A5-6668-422B-A51F-97C8755D51D8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1BBBD-7E14-4117-8943-1E380B7F84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9F4A5-6668-422B-A51F-97C8755D51D8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1BBBD-7E14-4117-8943-1E380B7F84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9F4A5-6668-422B-A51F-97C8755D51D8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1BBBD-7E14-4117-8943-1E380B7F84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9F4A5-6668-422B-A51F-97C8755D51D8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1BBBD-7E14-4117-8943-1E380B7F84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9F4A5-6668-422B-A51F-97C8755D51D8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1BBBD-7E14-4117-8943-1E380B7F84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9F4A5-6668-422B-A51F-97C8755D51D8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1BBBD-7E14-4117-8943-1E380B7F84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>
            <a:extLst/>
          </a:lstStyle>
          <a:p>
            <a:fld id="{3C29F4A5-6668-422B-A51F-97C8755D51D8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1BBBD-7E14-4117-8943-1E380B7F84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29F4A5-6668-422B-A51F-97C8755D51D8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A1BBBD-7E14-4117-8943-1E380B7F84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7" y="3751495"/>
            <a:ext cx="3802003" cy="10823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4338767"/>
            <a:ext cx="3802003" cy="6286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7" y="3751495"/>
            <a:ext cx="3802003" cy="10823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4338767"/>
            <a:ext cx="3802003" cy="6286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29F4A5-6668-422B-A51F-97C8755D51D8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0A1BBBD-7E14-4117-8943-1E380B7F84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4562490"/>
          </a:xfrm>
        </p:spPr>
        <p:txBody>
          <a:bodyPr>
            <a:noAutofit/>
          </a:bodyPr>
          <a:lstStyle/>
          <a:p>
            <a:pPr algn="ctr"/>
            <a:r>
              <a:rPr lang="ru-RU" sz="9600" b="1" dirty="0" smtClean="0"/>
              <a:t>Логические операции </a:t>
            </a:r>
            <a:endParaRPr lang="ru-RU" sz="9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428860" y="2285998"/>
          <a:ext cx="2857500" cy="163068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809625"/>
                <a:gridCol w="1028700"/>
                <a:gridCol w="1019175"/>
              </a:tblGrid>
              <a:tr h="159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A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B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/>
                        <a:t>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642925"/>
            <a:ext cx="1210686" cy="500066"/>
          </a:xfrm>
          <a:prstGeom prst="rect">
            <a:avLst/>
          </a:prstGeom>
          <a:noFill/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5" y="1142990"/>
            <a:ext cx="2505587" cy="466727"/>
          </a:xfrm>
          <a:prstGeom prst="rect">
            <a:avLst/>
          </a:prstGeom>
          <a:noFill/>
        </p:spPr>
      </p:pic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2357436"/>
            <a:ext cx="642942" cy="323851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42844" y="142858"/>
            <a:ext cx="821537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Импликация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«если… , то»)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Запись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85720" y="1785932"/>
            <a:ext cx="222208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Таблица истинности: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1285866"/>
            <a:ext cx="33575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Выражение через базовые: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143250" y="2123280"/>
          <a:ext cx="2857500" cy="195675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809625"/>
                <a:gridCol w="1028700"/>
                <a:gridCol w="101917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/>
                        <a:t>A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/>
                        <a:t>B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/>
                        <a:t>0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/>
                        <a:t>0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/>
                        <a:t>1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/>
                        <a:t>0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/>
                        <a:t>1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/>
                        <a:t>0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/>
                        <a:t>1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/>
                        <a:t>0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/>
                        <a:t>0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/>
                        <a:t>1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/>
                        <a:t>1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1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642924"/>
            <a:ext cx="1263325" cy="500066"/>
          </a:xfrm>
          <a:prstGeom prst="rect">
            <a:avLst/>
          </a:prstGeom>
          <a:noFill/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1142990"/>
            <a:ext cx="4301320" cy="571504"/>
          </a:xfrm>
          <a:prstGeom prst="rect">
            <a:avLst/>
          </a:prstGeom>
          <a:noFill/>
        </p:spPr>
      </p:pic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2143122"/>
            <a:ext cx="857256" cy="339331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42844" y="142858"/>
            <a:ext cx="70723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Эквиваленция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(«тогда и только тогда»).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Запись: 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1214428"/>
            <a:ext cx="33575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Выражение через базовые: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670818"/>
            <a:ext cx="2357454" cy="581709"/>
          </a:xfrm>
          <a:prstGeom prst="rect">
            <a:avLst/>
          </a:prstGeom>
          <a:noFill/>
        </p:spPr>
      </p:pic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1357304"/>
            <a:ext cx="3524770" cy="752479"/>
          </a:xfrm>
          <a:prstGeom prst="rect">
            <a:avLst/>
          </a:prstGeom>
          <a:noFill/>
        </p:spPr>
      </p:pic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2357436"/>
            <a:ext cx="6898139" cy="609603"/>
          </a:xfrm>
          <a:prstGeom prst="rect">
            <a:avLst/>
          </a:prstGeom>
          <a:noFill/>
        </p:spPr>
      </p:pic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811036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Составить таблицу истинности для логических выражений: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45720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45720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14296"/>
            <a:ext cx="900115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Подведение итога урока</a:t>
            </a:r>
            <a:r>
              <a:rPr lang="ru-RU" b="1" dirty="0" smtClean="0"/>
              <a:t>.</a:t>
            </a:r>
          </a:p>
          <a:p>
            <a:pPr lvl="0"/>
            <a:r>
              <a:rPr lang="ru-RU" sz="2000" b="1" dirty="0" smtClean="0"/>
              <a:t> </a:t>
            </a:r>
            <a:r>
              <a:rPr lang="ru-RU" sz="2000" b="1" dirty="0"/>
              <a:t>«Рефлексия»</a:t>
            </a:r>
            <a:endParaRPr lang="ru-RU" sz="2000" dirty="0"/>
          </a:p>
          <a:p>
            <a:r>
              <a:rPr lang="ru-RU" sz="2000" dirty="0"/>
              <a:t>– Какова тема нашего урока? </a:t>
            </a:r>
          </a:p>
          <a:p>
            <a:r>
              <a:rPr lang="ru-RU" sz="2000" dirty="0"/>
              <a:t>– О каких логических операциях вы узнали на уроке? </a:t>
            </a:r>
          </a:p>
          <a:p>
            <a:r>
              <a:rPr lang="ru-RU" sz="2000" dirty="0"/>
              <a:t>– Дано высказывание «В библиотеке можно взять книгу </a:t>
            </a:r>
            <a:r>
              <a:rPr lang="ru-RU" sz="2000" b="1" dirty="0"/>
              <a:t>или</a:t>
            </a:r>
            <a:r>
              <a:rPr lang="ru-RU" sz="2000" dirty="0"/>
              <a:t> встретить знакомого». В результате какой операции было получено данное высказывание? </a:t>
            </a:r>
          </a:p>
          <a:p>
            <a:r>
              <a:rPr lang="ru-RU" sz="2000" dirty="0"/>
              <a:t>– Даны высказывания «Идёт дождь»</a:t>
            </a:r>
            <a:r>
              <a:rPr lang="ru-RU" sz="2000" b="1" dirty="0"/>
              <a:t> и </a:t>
            </a:r>
            <a:r>
              <a:rPr lang="ru-RU" sz="2000" dirty="0"/>
              <a:t>«На улице сыро». Какое высказывание получится, если применить логическую операцию импликация</a:t>
            </a:r>
            <a:r>
              <a:rPr lang="ru-RU" sz="2000" dirty="0" smtClean="0"/>
              <a:t>?</a:t>
            </a:r>
            <a:endParaRPr lang="ru-RU" sz="2000" dirty="0"/>
          </a:p>
          <a:p>
            <a:r>
              <a:rPr lang="ru-RU" sz="2000" dirty="0"/>
              <a:t>– Определите истинность следующего высказывания «С помощью компьютера нельзя обработать информацию тогда и только тогда, когда он не включен (примечание: компьютер не включен)» </a:t>
            </a:r>
            <a:endParaRPr lang="ru-RU" sz="2000" dirty="0" smtClean="0"/>
          </a:p>
          <a:p>
            <a:pPr lvl="0"/>
            <a:r>
              <a:rPr lang="ru-RU" sz="2000" i="1" dirty="0" smtClean="0"/>
              <a:t>- Сколько </a:t>
            </a:r>
            <a:r>
              <a:rPr lang="ru-RU" sz="2000" i="1" dirty="0"/>
              <a:t>строк содержит таблица истинности для одного высказывания? Для двух? Сколько будет содержать для трех, </a:t>
            </a:r>
            <a:r>
              <a:rPr lang="ru-RU" sz="2000" i="1" dirty="0" smtClean="0"/>
              <a:t>четырех для пяти?</a:t>
            </a:r>
            <a:endParaRPr lang="ru-RU" sz="2000" dirty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79" y="1585310"/>
            <a:ext cx="4071967" cy="644728"/>
          </a:xfrm>
          <a:prstGeom prst="rect">
            <a:avLst/>
          </a:prstGeom>
          <a:noFill/>
        </p:spPr>
      </p:pic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2500312"/>
            <a:ext cx="4929222" cy="454637"/>
          </a:xfrm>
          <a:prstGeom prst="rect">
            <a:avLst/>
          </a:prstGeom>
          <a:noFill/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28596" y="357172"/>
            <a:ext cx="721523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Домашнее задание </a:t>
            </a:r>
            <a:endParaRPr lang="ru-RU" sz="20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Составить таблицы истинности для следующих логических выражений: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45720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5720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357568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Дополнительно для желающих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Подготовить </a:t>
            </a:r>
            <a:r>
              <a:rPr lang="ru-RU" dirty="0"/>
              <a:t>доклады по темам: «Стрелка Пирса» и «Штрих Шеффера». В честь кого названы, привести таблицы истинности для них, показать, как выражаются через базис.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419031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Овладев... методами «символической логики», вы получите увлекательное развлечение, не требующее ни специальных досок, ни карт, и к тому же полезное, независимо от того, чем вы занимаетесь. Методы эти позволяют вам обрести ясность мысли, способность находить собственное, оригинальное решение трудных задач, выработают у вас привычку к систематическому мышлению и, что особенно ценно, умение обнаруживать логические ошибки и находить изъяны и пробелы тех, кто не пытался овладеть увлекательным искусством логики.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58016" y="4357700"/>
            <a:ext cx="18662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Льюис Кэрролл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14282" y="0"/>
            <a:ext cx="871543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Логическое высказывание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это повествовательное предложение, про которое можно однозначно сказать, истинно оно или ложно.</a:t>
            </a:r>
            <a:endParaRPr lang="ru-RU" sz="3200" b="1" dirty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Логическое выражение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это символическая запись высказывания, которая может содержать логические переменные и знаки логических операций.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142990"/>
          <a:ext cx="8429684" cy="3534219"/>
        </p:xfrm>
        <a:graphic>
          <a:graphicData uri="http://schemas.openxmlformats.org/drawingml/2006/table">
            <a:tbl>
              <a:tblPr/>
              <a:tblGrid>
                <a:gridCol w="8429684"/>
              </a:tblGrid>
              <a:tr h="3255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/>
                          <a:ea typeface="Times New Roman"/>
                          <a:cs typeface="Times New Roman"/>
                        </a:rPr>
                        <a:t>Обязательно вымой за собой посуду.</a:t>
                      </a:r>
                      <a:endParaRPr lang="ru-RU" sz="2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100" b="1">
                          <a:latin typeface="Times New Roman"/>
                          <a:ea typeface="Times New Roman"/>
                          <a:cs typeface="Times New Roman"/>
                        </a:rPr>
                        <a:t>Переводчик должен знать хотя бы два языка.</a:t>
                      </a:r>
                      <a:endParaRPr lang="ru-RU" sz="2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/>
                          <a:ea typeface="Times New Roman"/>
                          <a:cs typeface="Times New Roman"/>
                        </a:rPr>
                        <a:t>Ты любишь смотреть футбол?</a:t>
                      </a:r>
                      <a:endParaRPr lang="ru-RU" sz="2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100" b="1">
                          <a:latin typeface="Times New Roman"/>
                          <a:ea typeface="Times New Roman"/>
                          <a:cs typeface="Times New Roman"/>
                        </a:rPr>
                        <a:t>Пять меньше семи.</a:t>
                      </a:r>
                      <a:endParaRPr lang="ru-RU" sz="2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9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100" b="1">
                          <a:latin typeface="Times New Roman"/>
                          <a:ea typeface="Times New Roman"/>
                          <a:cs typeface="Times New Roman"/>
                        </a:rPr>
                        <a:t>Земля – самая большая планета Солнечной системы.</a:t>
                      </a:r>
                      <a:endParaRPr lang="ru-RU" sz="2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/>
                          <a:ea typeface="Times New Roman"/>
                          <a:cs typeface="Times New Roman"/>
                        </a:rPr>
                        <a:t>Каждый треугольник является равносторонним.</a:t>
                      </a:r>
                      <a:endParaRPr lang="ru-RU" sz="2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100" b="1">
                          <a:latin typeface="Times New Roman"/>
                          <a:ea typeface="Times New Roman"/>
                          <a:cs typeface="Times New Roman"/>
                        </a:rPr>
                        <a:t>В феврале всегда 28 дней.</a:t>
                      </a:r>
                      <a:endParaRPr lang="ru-RU" sz="2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2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100" b="1" dirty="0">
                          <a:latin typeface="Times New Roman"/>
                          <a:ea typeface="Times New Roman"/>
                          <a:cs typeface="Times New Roman"/>
                        </a:rPr>
                        <a:t>А ведь хорошо, что сейчас весна!</a:t>
                      </a:r>
                      <a:endParaRPr lang="ru-RU" sz="2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214296"/>
            <a:ext cx="8501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Определите, какие из данных предложений являются высказываниями. Оцените истинность высказываний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4282" y="928676"/>
            <a:ext cx="8279061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двоичной записи числа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AF</a:t>
            </a:r>
            <a:r>
              <a:rPr kumimoji="0" lang="ru-RU" sz="32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16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 единиц.  ?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83582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Определим истинность или ложность следующих высказываний.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42844" y="1643056"/>
            <a:ext cx="828680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402</a:t>
            </a:r>
            <a:r>
              <a:rPr kumimoji="0" lang="ru-RU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106</a:t>
            </a:r>
            <a:r>
              <a:rPr kumimoji="0" lang="ru-RU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276</a:t>
            </a:r>
            <a:r>
              <a:rPr kumimoji="0" lang="ru-RU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			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497</a:t>
            </a:r>
            <a:r>
              <a:rPr kumimoji="0" lang="ru-RU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16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+ 536</a:t>
            </a:r>
            <a:r>
              <a:rPr kumimoji="0" lang="ru-RU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16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9СD</a:t>
            </a:r>
            <a:r>
              <a:rPr kumimoji="0" lang="ru-RU" sz="4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16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14282" y="3071816"/>
            <a:ext cx="520206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137</a:t>
            </a:r>
            <a:r>
              <a:rPr kumimoji="0" lang="ru-RU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5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ru-RU" sz="4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16</a:t>
            </a:r>
            <a:r>
              <a:rPr kumimoji="0" lang="ru-RU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	,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28596" y="1428742"/>
            <a:ext cx="8229600" cy="72865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Унарные </a:t>
            </a:r>
            <a:r>
              <a:rPr lang="ru-RU" dirty="0" smtClean="0"/>
              <a:t>                                            </a:t>
            </a:r>
            <a:r>
              <a:rPr lang="ru-RU" b="1" dirty="0" smtClean="0"/>
              <a:t>Бинарные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14296"/>
            <a:ext cx="6143668" cy="857250"/>
          </a:xfrm>
        </p:spPr>
        <p:txBody>
          <a:bodyPr>
            <a:normAutofit/>
          </a:bodyPr>
          <a:lstStyle/>
          <a:p>
            <a:r>
              <a:rPr lang="ru-RU" b="1" dirty="0" smtClean="0"/>
              <a:t>Логические операции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2853326" y="75582"/>
            <a:ext cx="294075" cy="21431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H="1">
            <a:off x="6068037" y="4145"/>
            <a:ext cx="222637" cy="22145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71472" y="1928808"/>
            <a:ext cx="32147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Унарные – операции, </a:t>
            </a:r>
            <a:endParaRPr lang="ru-RU" b="1" dirty="0" smtClean="0"/>
          </a:p>
          <a:p>
            <a:r>
              <a:rPr lang="ru-RU" b="1" dirty="0" smtClean="0"/>
              <a:t>которые </a:t>
            </a:r>
            <a:r>
              <a:rPr lang="ru-RU" b="1" dirty="0"/>
              <a:t>выполняются </a:t>
            </a:r>
            <a:endParaRPr lang="ru-RU" b="1" dirty="0" smtClean="0"/>
          </a:p>
          <a:p>
            <a:r>
              <a:rPr lang="ru-RU" b="1" dirty="0" smtClean="0"/>
              <a:t>над </a:t>
            </a:r>
            <a:r>
              <a:rPr lang="ru-RU" b="1" dirty="0"/>
              <a:t>одной величиной.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072198" y="1857370"/>
            <a:ext cx="29289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/>
              <a:t>Бинарные – операции</a:t>
            </a:r>
            <a:r>
              <a:rPr lang="ru-RU" b="1" dirty="0" smtClean="0"/>
              <a:t>,</a:t>
            </a:r>
          </a:p>
          <a:p>
            <a:pPr lvl="0"/>
            <a:r>
              <a:rPr lang="ru-RU" b="1" dirty="0" smtClean="0"/>
              <a:t>которые </a:t>
            </a:r>
            <a:r>
              <a:rPr lang="ru-RU" b="1" dirty="0"/>
              <a:t>выполняются </a:t>
            </a:r>
            <a:endParaRPr lang="ru-RU" b="1" dirty="0" smtClean="0"/>
          </a:p>
          <a:p>
            <a:pPr lvl="0"/>
            <a:r>
              <a:rPr lang="ru-RU" b="1" dirty="0" smtClean="0"/>
              <a:t>над </a:t>
            </a:r>
            <a:r>
              <a:rPr lang="ru-RU" b="1" dirty="0"/>
              <a:t>двумя величинами.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714612" y="1857370"/>
          <a:ext cx="2500330" cy="1214445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275679"/>
                <a:gridCol w="1224651"/>
              </a:tblGrid>
              <a:tr h="404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A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НЕ 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4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642924"/>
            <a:ext cx="642910" cy="394042"/>
          </a:xfrm>
          <a:prstGeom prst="rect">
            <a:avLst/>
          </a:prstGeom>
          <a:noFill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500048"/>
            <a:ext cx="571504" cy="542929"/>
          </a:xfrm>
          <a:prstGeom prst="rect">
            <a:avLst/>
          </a:prstGeom>
          <a:noFill/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571486"/>
            <a:ext cx="214314" cy="452441"/>
          </a:xfrm>
          <a:prstGeom prst="rect">
            <a:avLst/>
          </a:prstGeom>
          <a:noFill/>
        </p:spPr>
      </p:pic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3286130"/>
            <a:ext cx="1624275" cy="428628"/>
          </a:xfrm>
          <a:prstGeom prst="rect">
            <a:avLst/>
          </a:prstGeom>
          <a:noFill/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нверсия/отрицание (логическое НЕ).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Запись: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42844" y="1071552"/>
            <a:ext cx="6215106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языках программирования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Pascal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Python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not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Таблица истинности: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i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i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i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i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i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Операция НЕ обладает свойством обратимости: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428596" y="3786196"/>
            <a:ext cx="73688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её применить дважды, мы восстановим исходное значение</a:t>
            </a: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728" y="2214560"/>
          <a:ext cx="4000528" cy="1645219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133483"/>
                <a:gridCol w="1440190"/>
                <a:gridCol w="1426855"/>
              </a:tblGrid>
              <a:tr h="3406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A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B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642924"/>
            <a:ext cx="748969" cy="395289"/>
          </a:xfrm>
          <a:prstGeom prst="rect">
            <a:avLst/>
          </a:prstGeom>
          <a:noFill/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642924"/>
            <a:ext cx="642942" cy="407197"/>
          </a:xfrm>
          <a:prstGeom prst="rect">
            <a:avLst/>
          </a:prstGeom>
          <a:noFill/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642924"/>
            <a:ext cx="812137" cy="428628"/>
          </a:xfrm>
          <a:prstGeom prst="rect">
            <a:avLst/>
          </a:prstGeom>
          <a:noFill/>
        </p:spPr>
      </p:pic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642924"/>
            <a:ext cx="714380" cy="411310"/>
          </a:xfrm>
          <a:prstGeom prst="rect">
            <a:avLst/>
          </a:prstGeom>
          <a:noFill/>
        </p:spPr>
      </p:pic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57158" y="571486"/>
            <a:ext cx="97174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Запись: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034" y="1142990"/>
            <a:ext cx="66437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языках программирования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Pascal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Python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A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B.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Таблица истинности: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14282" y="142858"/>
            <a:ext cx="6755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Конъюнкция (</a:t>
            </a:r>
            <a:r>
              <a:rPr lang="ru-RU" sz="2800" b="1" dirty="0">
                <a:solidFill>
                  <a:srgbClr val="FF0000"/>
                </a:solidFill>
              </a:rPr>
              <a:t>И</a:t>
            </a:r>
            <a:r>
              <a:rPr lang="ru-RU" sz="2800" b="1" dirty="0"/>
              <a:t>, логическое умножение). 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2214560"/>
            <a:ext cx="812137" cy="4286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0298" y="2000246"/>
          <a:ext cx="4286280" cy="228282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214446"/>
                <a:gridCol w="1543061"/>
                <a:gridCol w="1528773"/>
              </a:tblGrid>
              <a:tr h="385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/>
                        <a:t>A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/>
                        <a:t>B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/>
                        <a:t>0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/>
                        <a:t>0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/>
                        <a:t>0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/>
                        <a:t>0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/>
                        <a:t>1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/>
                        <a:t>1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/>
                        <a:t>1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/>
                        <a:t>0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/>
                        <a:t>1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/>
                        <a:t>1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/>
                        <a:t>1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/>
                        <a:t>1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2000246"/>
            <a:ext cx="642942" cy="349025"/>
          </a:xfrm>
          <a:prstGeom prst="rect">
            <a:avLst/>
          </a:prstGeom>
          <a:noFill/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642924"/>
            <a:ext cx="808377" cy="357190"/>
          </a:xfrm>
          <a:prstGeom prst="rect">
            <a:avLst/>
          </a:prstGeom>
          <a:noFill/>
        </p:spPr>
      </p:pic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643604"/>
            <a:ext cx="714380" cy="323172"/>
          </a:xfrm>
          <a:prstGeom prst="rect">
            <a:avLst/>
          </a:prstGeom>
          <a:noFill/>
        </p:spPr>
      </p:pic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885828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Дизъюнкция (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ИЛИ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логическое сложение).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Запись: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2844" y="1000114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языках программирования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Pascal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Python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 A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B.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Таблица истинности:</a:t>
            </a:r>
            <a:endParaRPr lang="ru-RU" sz="2000" dirty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3" y="636546"/>
            <a:ext cx="1071570" cy="363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43250" y="2119629"/>
          <a:ext cx="2857500" cy="1630680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809625"/>
                <a:gridCol w="1028700"/>
                <a:gridCol w="101917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A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B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66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/>
                        <a:t>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/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2143122"/>
            <a:ext cx="706860" cy="285752"/>
          </a:xfrm>
          <a:prstGeom prst="rect">
            <a:avLst/>
          </a:prstGeom>
          <a:noFill/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1214428"/>
            <a:ext cx="3037484" cy="395289"/>
          </a:xfrm>
          <a:prstGeom prst="rect">
            <a:avLst/>
          </a:prstGeom>
          <a:noFill/>
        </p:spPr>
      </p:pic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785800"/>
            <a:ext cx="1082850" cy="428628"/>
          </a:xfrm>
          <a:prstGeom prst="rect">
            <a:avLst/>
          </a:prstGeom>
          <a:noFill/>
        </p:spPr>
      </p:pic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1" y="3825428"/>
            <a:ext cx="2500330" cy="389396"/>
          </a:xfrm>
          <a:prstGeom prst="rect">
            <a:avLst/>
          </a:prstGeom>
          <a:noFill/>
        </p:spPr>
      </p:pic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285720" y="0"/>
            <a:ext cx="8572560" cy="112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1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Исключающее ИЛИ (строгая дизъюнкция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ru-RU" sz="20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либо… 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либо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…»)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Запись: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85720" y="3786196"/>
            <a:ext cx="47149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Операция исключающее ИЛИ так же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обладает свойством обратимости: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285720" y="1285866"/>
            <a:ext cx="3952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Выражения через базовые  операции: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285720" y="1643056"/>
            <a:ext cx="23422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истинности: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</TotalTime>
  <Words>576</Words>
  <Application>Microsoft Office PowerPoint</Application>
  <PresentationFormat>Экран (16:9)</PresentationFormat>
  <Paragraphs>164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Логические операции </vt:lpstr>
      <vt:lpstr>Слайд 2</vt:lpstr>
      <vt:lpstr>Слайд 3</vt:lpstr>
      <vt:lpstr>Слайд 4</vt:lpstr>
      <vt:lpstr>Логические операции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21</cp:revision>
  <dcterms:created xsi:type="dcterms:W3CDTF">2025-02-02T14:56:24Z</dcterms:created>
  <dcterms:modified xsi:type="dcterms:W3CDTF">2025-02-04T15:49:13Z</dcterms:modified>
</cp:coreProperties>
</file>