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5" r:id="rId3"/>
    <p:sldId id="258" r:id="rId4"/>
    <p:sldId id="257" r:id="rId5"/>
    <p:sldId id="259" r:id="rId6"/>
    <p:sldId id="261" r:id="rId7"/>
    <p:sldId id="260" r:id="rId8"/>
    <p:sldId id="262" r:id="rId9"/>
    <p:sldId id="283" r:id="rId10"/>
    <p:sldId id="268" r:id="rId11"/>
    <p:sldId id="269" r:id="rId12"/>
    <p:sldId id="273" r:id="rId13"/>
    <p:sldId id="271" r:id="rId14"/>
    <p:sldId id="274" r:id="rId15"/>
    <p:sldId id="284" r:id="rId16"/>
    <p:sldId id="276" r:id="rId17"/>
    <p:sldId id="278" r:id="rId18"/>
    <p:sldId id="279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95" d="100"/>
          <a:sy n="95" d="100"/>
        </p:scale>
        <p:origin x="-4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51E6-7563-4D6B-9C63-76B58EA7EDA5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C69B-62B5-4FD5-A2CE-B94D1F09B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89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Омонимы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pt4web.ru/images/8/8019/640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5" y="13720"/>
            <a:ext cx="9036497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Есть ли омонимы в предложениях?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1.  Дедушка посидел на скамейке.</a:t>
            </a:r>
          </a:p>
          <a:p>
            <a:pPr marL="0" indent="0">
              <a:buNone/>
            </a:pPr>
            <a:r>
              <a:rPr lang="ru-RU" sz="4400" dirty="0" smtClean="0"/>
              <a:t>2. Папа рано поседел.</a:t>
            </a:r>
          </a:p>
          <a:p>
            <a:pPr marL="0" indent="0">
              <a:buNone/>
            </a:pPr>
            <a:r>
              <a:rPr lang="ru-RU" sz="4400" dirty="0" smtClean="0"/>
              <a:t>3. Мандарин – плод цитрусового дерева.</a:t>
            </a:r>
          </a:p>
          <a:p>
            <a:pPr marL="0" indent="0">
              <a:buNone/>
            </a:pPr>
            <a:r>
              <a:rPr lang="ru-RU" sz="4400" dirty="0" smtClean="0"/>
              <a:t>4. Ребята построили плот.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504" y="764704"/>
            <a:ext cx="8928992" cy="1224134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1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Омофоны- </a:t>
            </a:r>
            <a:r>
              <a:rPr kumimoji="0" lang="ru-RU" sz="9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</a:t>
            </a:r>
            <a:r>
              <a:rPr kumimoji="0" lang="ru-RU" sz="93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9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греч.</a:t>
            </a:r>
            <a:r>
              <a:rPr lang="ru-RU" sz="9300" dirty="0" smtClean="0"/>
              <a:t>«</a:t>
            </a:r>
            <a:r>
              <a:rPr lang="ru-RU" sz="9300" i="1" dirty="0" err="1" smtClean="0"/>
              <a:t>омос</a:t>
            </a:r>
            <a:r>
              <a:rPr lang="ru-RU" sz="9300" dirty="0"/>
              <a:t>»  - «одинаковый» + «</a:t>
            </a:r>
            <a:r>
              <a:rPr lang="en-US" sz="9300" i="1" dirty="0"/>
              <a:t>phone</a:t>
            </a:r>
            <a:r>
              <a:rPr lang="en-US" sz="9300" dirty="0" smtClean="0"/>
              <a:t>» </a:t>
            </a:r>
            <a:r>
              <a:rPr lang="en-US" sz="9300" dirty="0"/>
              <a:t>- «</a:t>
            </a:r>
            <a:r>
              <a:rPr lang="ru-RU" sz="9300" dirty="0"/>
              <a:t>звук</a:t>
            </a:r>
            <a:r>
              <a:rPr lang="ru-RU" sz="9300" dirty="0" smtClean="0"/>
              <a:t>»</a:t>
            </a:r>
            <a:endParaRPr kumimoji="0" lang="ru-RU" sz="93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healthyhabits.com.ua/image/data/07_semena_semechki/mak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r="12519" b="-2030"/>
          <a:stretch/>
        </p:blipFill>
        <p:spPr bwMode="auto">
          <a:xfrm>
            <a:off x="107504" y="2204864"/>
            <a:ext cx="4128940" cy="38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TlqaB8n9ua0/VXraLJmKA9I/AAAAAAAABr4/ICNf67U4ptk/s1600/Christopher%2BLee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/>
          <a:stretch/>
        </p:blipFill>
        <p:spPr bwMode="auto">
          <a:xfrm>
            <a:off x="5004048" y="2204864"/>
            <a:ext cx="3941267" cy="37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8819" y="6075273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[</a:t>
            </a:r>
            <a:r>
              <a:rPr lang="ru-RU" sz="3600" b="1" dirty="0" smtClean="0">
                <a:solidFill>
                  <a:prstClr val="black"/>
                </a:solidFill>
              </a:rPr>
              <a:t>мак</a:t>
            </a:r>
            <a:r>
              <a:rPr lang="en-US" sz="3600" b="1" dirty="0" smtClean="0">
                <a:solidFill>
                  <a:prstClr val="black"/>
                </a:solidFill>
              </a:rPr>
              <a:t>]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051160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[</a:t>
            </a:r>
            <a:r>
              <a:rPr lang="ru-RU" sz="3600" b="1" dirty="0">
                <a:solidFill>
                  <a:prstClr val="black"/>
                </a:solidFill>
              </a:rPr>
              <a:t>мак</a:t>
            </a:r>
            <a:r>
              <a:rPr lang="en-US" sz="3600" b="1" dirty="0">
                <a:solidFill>
                  <a:prstClr val="black"/>
                </a:solidFill>
              </a:rPr>
              <a:t>]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9001000" cy="28803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Омоформы</a:t>
            </a:r>
            <a:r>
              <a:rPr lang="ru-RU" sz="4200" dirty="0" smtClean="0"/>
              <a:t>- </a:t>
            </a:r>
            <a:r>
              <a:rPr lang="ru-RU" sz="4200" i="1" dirty="0" smtClean="0"/>
              <a:t>слова разных частей речи, совпадающие по звучанию и написанию в некоторых грамматических формах.</a:t>
            </a:r>
            <a:endParaRPr lang="ru-RU" sz="42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Омоформы</a:t>
            </a:r>
            <a:endParaRPr lang="ru-RU" dirty="0"/>
          </a:p>
        </p:txBody>
      </p:sp>
      <p:pic>
        <p:nvPicPr>
          <p:cNvPr id="5122" name="Picture 2" descr="http://probusinesstv.ru/files/sitedata/PageID/PageModulID/19bf6cb2-8a83-4139-84a9-180267367f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344103" cy="26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igslide.ru/images/22/21732/960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8732" r="14607" b="6662"/>
          <a:stretch/>
        </p:blipFill>
        <p:spPr bwMode="auto">
          <a:xfrm>
            <a:off x="5220072" y="3861048"/>
            <a:ext cx="3238390" cy="263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Омограф</a:t>
            </a:r>
            <a:r>
              <a:rPr lang="ru-RU" dirty="0" smtClean="0"/>
              <a:t>- </a:t>
            </a:r>
            <a:r>
              <a:rPr lang="ru-RU" sz="4900" dirty="0" smtClean="0"/>
              <a:t>от греч</a:t>
            </a:r>
            <a:r>
              <a:rPr lang="ru-RU" sz="4900" dirty="0"/>
              <a:t>. «</a:t>
            </a:r>
            <a:r>
              <a:rPr lang="ru-RU" sz="4900" i="1" dirty="0" err="1"/>
              <a:t>омос</a:t>
            </a:r>
            <a:r>
              <a:rPr lang="ru-RU" sz="4900" dirty="0"/>
              <a:t>»  - «одинаковый» + «</a:t>
            </a:r>
            <a:r>
              <a:rPr lang="en-US" sz="4900" i="1" dirty="0" err="1"/>
              <a:t>grapho</a:t>
            </a:r>
            <a:r>
              <a:rPr lang="en-US" sz="4900" dirty="0"/>
              <a:t>» - «</a:t>
            </a:r>
            <a:r>
              <a:rPr lang="ru-RU" sz="4900" dirty="0"/>
              <a:t>пишу</a:t>
            </a:r>
            <a:r>
              <a:rPr lang="ru-RU" sz="4900" dirty="0" smtClean="0"/>
              <a:t>»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935480"/>
            <a:ext cx="9001000" cy="4389120"/>
          </a:xfrm>
        </p:spPr>
        <p:txBody>
          <a:bodyPr>
            <a:normAutofit/>
          </a:bodyPr>
          <a:lstStyle/>
          <a:p>
            <a:r>
              <a:rPr lang="ru-RU" sz="4300" b="1" i="1" dirty="0" smtClean="0">
                <a:solidFill>
                  <a:schemeClr val="accent1">
                    <a:lumMod val="50000"/>
                  </a:schemeClr>
                </a:solidFill>
              </a:rPr>
              <a:t>Омографы</a:t>
            </a:r>
            <a:r>
              <a:rPr lang="ru-RU" sz="4300" dirty="0" smtClean="0"/>
              <a:t>- слова совпадающие по написанию, но разные по значению и звучанию.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65517" y="4293096"/>
            <a:ext cx="4392488" cy="165618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</a:rPr>
              <a:t>Я травянистое растение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</a:rPr>
              <a:t>С цветком различного цвета,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</a:rPr>
              <a:t>Но переставьте ударение,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</a:rPr>
              <a:t>И превращаюсь я в конфету.</a:t>
            </a:r>
            <a:r>
              <a:rPr lang="ru-RU" dirty="0" smtClean="0"/>
              <a:t>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949281"/>
            <a:ext cx="186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r>
              <a:rPr lang="ru-RU" sz="4000" b="1" dirty="0" smtClean="0">
                <a:latin typeface="Tahoma"/>
                <a:cs typeface="Tahoma"/>
              </a:rPr>
              <a:t></a:t>
            </a:r>
            <a:r>
              <a:rPr lang="ru-RU" sz="4000" b="1" dirty="0" smtClean="0"/>
              <a:t>РИС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5877272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ИРИ</a:t>
            </a:r>
            <a:r>
              <a:rPr lang="ru-RU" sz="4000" b="1" dirty="0" smtClean="0">
                <a:latin typeface="Tahoma"/>
                <a:cs typeface="Tahoma"/>
              </a:rPr>
              <a:t></a:t>
            </a:r>
            <a:r>
              <a:rPr lang="ru-RU" sz="4000" b="1" dirty="0" smtClean="0"/>
              <a:t>С</a:t>
            </a:r>
            <a:endParaRPr lang="ru-RU" sz="4000" b="1" dirty="0"/>
          </a:p>
        </p:txBody>
      </p:sp>
      <p:pic>
        <p:nvPicPr>
          <p:cNvPr id="9" name="Picture 2" descr="http://agro-market.net/img/catalog/item/o/14409765704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09" y="3933056"/>
            <a:ext cx="3123046" cy="2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domkonf.ru/data/textimages/images/production/glavkonditer/iris/5cf32857b4bcc477004fcba82c2cb3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3566"/>
          <a:stretch/>
        </p:blipFill>
        <p:spPr bwMode="auto">
          <a:xfrm>
            <a:off x="5854286" y="3937958"/>
            <a:ext cx="3283569" cy="28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90" y="548680"/>
            <a:ext cx="8697144" cy="7829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Омофо</a:t>
            </a:r>
            <a:r>
              <a:rPr lang="ru-RU" sz="3600" dirty="0" smtClean="0">
                <a:latin typeface="Tahoma"/>
                <a:cs typeface="Tahoma"/>
              </a:rPr>
              <a:t></a:t>
            </a:r>
            <a:r>
              <a:rPr lang="ru-RU" sz="3600" dirty="0" smtClean="0"/>
              <a:t>ны    Омо</a:t>
            </a:r>
            <a:r>
              <a:rPr lang="ru-RU" sz="3600" dirty="0" smtClean="0">
                <a:latin typeface="Tahoma"/>
                <a:cs typeface="Tahoma"/>
              </a:rPr>
              <a:t></a:t>
            </a:r>
            <a:r>
              <a:rPr lang="ru-RU" sz="3600" dirty="0" smtClean="0"/>
              <a:t>графы                 Омофо</a:t>
            </a:r>
            <a:r>
              <a:rPr lang="ru-RU" sz="3600" dirty="0" smtClean="0">
                <a:latin typeface="Tahoma"/>
                <a:cs typeface="Tahoma"/>
              </a:rPr>
              <a:t></a:t>
            </a:r>
            <a:r>
              <a:rPr lang="ru-RU" sz="3600" dirty="0" smtClean="0"/>
              <a:t>рмы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2160" y="1430132"/>
            <a:ext cx="313184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Рыбачьей удалью блесну 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И в речке возле леса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Поймаю щуку на блесну.</a:t>
            </a:r>
          </a:p>
          <a:p>
            <a:pPr>
              <a:lnSpc>
                <a:spcPct val="150000"/>
              </a:lnSpc>
              <a:buNone/>
            </a:pPr>
            <a:r>
              <a:rPr lang="ru-RU" sz="2200" dirty="0" smtClean="0"/>
              <a:t>Эх, выдержала б леса.</a:t>
            </a:r>
          </a:p>
          <a:p>
            <a:pPr>
              <a:buNone/>
            </a:pPr>
            <a:r>
              <a:rPr lang="ru-RU" sz="1600" dirty="0" smtClean="0"/>
              <a:t>	        </a:t>
            </a:r>
          </a:p>
          <a:p>
            <a:pPr>
              <a:buNone/>
            </a:pPr>
            <a:r>
              <a:rPr lang="ru-RU" sz="1600" dirty="0" smtClean="0"/>
              <a:t>	           </a:t>
            </a:r>
            <a:r>
              <a:rPr lang="ru-RU" sz="2000" dirty="0" smtClean="0"/>
              <a:t>Я.Козловский</a:t>
            </a:r>
            <a:endParaRPr lang="ru-RU" sz="16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96136" y="1700808"/>
            <a:ext cx="2818656" cy="1997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15816" y="1844824"/>
            <a:ext cx="2818656" cy="19975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4298" y="1682160"/>
            <a:ext cx="1944216" cy="4320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 спинку-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200" dirty="0" smtClean="0"/>
              <a:t>Перинку.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200" dirty="0" smtClean="0"/>
              <a:t>перинку-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Простынку.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200" dirty="0" smtClean="0"/>
              <a:t>Подушки-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</a:t>
            </a:r>
            <a:r>
              <a:rPr kumimoji="0" lang="ru-RU" sz="2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ушки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200" baseline="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2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 Маршак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2233" y="1538144"/>
            <a:ext cx="3816424" cy="446449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Облака уже красны,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/>
              <a:t>Смотрят сосны: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Лихо прыгают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козл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/>
              <a:t>Через к</a:t>
            </a:r>
            <a:r>
              <a:rPr lang="ru-RU" sz="2400" b="1" dirty="0" smtClean="0"/>
              <a:t>о</a:t>
            </a:r>
            <a:r>
              <a:rPr lang="ru-RU" sz="2400" dirty="0" smtClean="0"/>
              <a:t>злы.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/>
              <a:t>Крикнул филин: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dirty="0" smtClean="0"/>
              <a:t>- Я сего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dirty="0" smtClean="0"/>
              <a:t> Не одобрил дела.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dirty="0" smtClean="0"/>
              <a:t>Ну-ка марш, козлы в сел</a:t>
            </a:r>
            <a:r>
              <a:rPr lang="ru-RU" sz="2400" b="1" dirty="0" smtClean="0"/>
              <a:t>о.</a:t>
            </a:r>
            <a:r>
              <a:rPr lang="ru-RU" sz="2400" dirty="0" smtClean="0"/>
              <a:t> Солнце с</a:t>
            </a:r>
            <a:r>
              <a:rPr lang="ru-RU" sz="2400" b="1" dirty="0" smtClean="0"/>
              <a:t>е</a:t>
            </a:r>
            <a:r>
              <a:rPr lang="ru-RU" sz="2400" dirty="0" smtClean="0"/>
              <a:t>ло.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400" dirty="0" smtClean="0"/>
              <a:t>	               Я.Козловский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4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23728" y="1178104"/>
            <a:ext cx="0" cy="53285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21246" y="1124744"/>
            <a:ext cx="0" cy="5256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3951" y="1935605"/>
            <a:ext cx="67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</a:t>
            </a:r>
            <a:r>
              <a:rPr lang="ru-RU" i="1" dirty="0" smtClean="0"/>
              <a:t>лаг.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35251" y="3513718"/>
            <a:ext cx="641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сущ.</a:t>
            </a:r>
            <a:endParaRPr lang="ru-RU" i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25144" y="2699596"/>
            <a:ext cx="678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29741" y="3140968"/>
            <a:ext cx="678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55568" y="5157192"/>
            <a:ext cx="678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469193" y="5455990"/>
            <a:ext cx="678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780696"/>
          </a:xfrm>
        </p:spPr>
        <p:txBody>
          <a:bodyPr>
            <a:noAutofit/>
          </a:bodyPr>
          <a:lstStyle/>
          <a:p>
            <a:r>
              <a:rPr lang="ru-RU" sz="4400" dirty="0"/>
              <a:t>Есть ли омонимы в предложениях?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35480"/>
            <a:ext cx="8856984" cy="438912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1.Лорд открыл замок и вошёл в свой замок.</a:t>
            </a:r>
          </a:p>
          <a:p>
            <a:pPr marL="0" indent="0">
              <a:buNone/>
            </a:pPr>
            <a:r>
              <a:rPr lang="ru-RU" sz="4000" dirty="0"/>
              <a:t>2.Серый волк в густом лесу встретил рыжую лису.</a:t>
            </a:r>
          </a:p>
          <a:p>
            <a:pPr marL="0" indent="0">
              <a:buNone/>
            </a:pPr>
            <a:r>
              <a:rPr lang="ru-RU" sz="4000" dirty="0"/>
              <a:t>3.В моём доме есть печь. Я люблю печь пироги.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8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391672" cy="64807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Найди соответствие. Объясни значения слов.</a:t>
            </a:r>
            <a:endParaRPr lang="ru-RU" sz="2800" i="1" dirty="0"/>
          </a:p>
        </p:txBody>
      </p:sp>
      <p:pic>
        <p:nvPicPr>
          <p:cNvPr id="1026" name="Picture 2" descr="http://bebachka.ru/!code/getpic.ashx?id=199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19874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ranok.com/image/cache/data/potato/potatop4154-6_p5-6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5529"/>
          <a:stretch/>
        </p:blipFill>
        <p:spPr bwMode="auto">
          <a:xfrm>
            <a:off x="0" y="4305238"/>
            <a:ext cx="234051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olourbox.com/preview/5528160-zebra-zebra-cross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3712" y="4305238"/>
            <a:ext cx="1080120" cy="4320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aland.ru/images/article/orig/2015/06/grib-lisichka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8" t="25611" r="18880" b="13497"/>
          <a:stretch/>
        </p:blipFill>
        <p:spPr bwMode="auto">
          <a:xfrm>
            <a:off x="0" y="24433"/>
            <a:ext cx="4211960" cy="26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jamnews.ir/Original/1392/07/22/IMG130849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/>
          <a:stretch/>
        </p:blipFill>
        <p:spPr bwMode="auto">
          <a:xfrm>
            <a:off x="4893546" y="3709905"/>
            <a:ext cx="4250453" cy="31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ws.mydrivers.com/Img/20111231/S20111231083527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3" b="4996"/>
          <a:stretch/>
        </p:blipFill>
        <p:spPr bwMode="auto">
          <a:xfrm>
            <a:off x="5004048" y="0"/>
            <a:ext cx="4182632" cy="27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uisong.net/wp-content/uploads/2015/07/1437037780-kiwi-fr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" y="3709905"/>
            <a:ext cx="4185061" cy="31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391672" cy="64807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Найди соответствие. Объясни значения слов.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Мои документы\омонимы картинки\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61561"/>
            <a:ext cx="2190963" cy="2174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6" name="Picture 6" descr="D:\Мои документы\омонимы картинки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592288" cy="2389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7" name="Picture 7" descr="D:\Мои документы\омонимы картинки\14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73316">
            <a:off x="3696071" y="1911166"/>
            <a:ext cx="1944216" cy="2983698"/>
          </a:xfrm>
          <a:prstGeom prst="rect">
            <a:avLst/>
          </a:prstGeom>
          <a:noFill/>
        </p:spPr>
      </p:pic>
      <p:pic>
        <p:nvPicPr>
          <p:cNvPr id="2050" name="Picture 2" descr="http://agro-krona.ru/wp-content/uploads/2014/11/dushes-grysha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2459624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http://www.atlant-sport.ru/uploads/main_product_1371453649481067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57" y="1179223"/>
            <a:ext cx="2424274" cy="242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9592" y="373021"/>
            <a:ext cx="7391672" cy="64807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Найди соответствие. Объясни значения слов.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vostroykin.ru/sch/forumimg/153485/_9c536f0519eda1f9f7fea302baf40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909" cy="675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826574" y="5805264"/>
            <a:ext cx="4317426" cy="1092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Выполнила Черепанова О.В.</a:t>
            </a:r>
          </a:p>
          <a:p>
            <a:pPr marL="0" indent="0" algn="ctr">
              <a:buNone/>
            </a:pPr>
            <a:r>
              <a:rPr lang="ru-RU" sz="2000" dirty="0">
                <a:latin typeface="+mj-lt"/>
              </a:rPr>
              <a:t>у</a:t>
            </a:r>
            <a:r>
              <a:rPr lang="ru-RU" sz="2000" dirty="0" smtClean="0">
                <a:latin typeface="+mj-lt"/>
              </a:rPr>
              <a:t>читель русского языка и литературы МБОУ СОШ №15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9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/>
              <a:t>ЦЕЛЬ УРОКА:</a:t>
            </a:r>
            <a:r>
              <a:rPr lang="ru-RU" sz="4000" dirty="0"/>
              <a:t> сформировать понятие об омонимах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развитие умения формулировать определение понятий;</a:t>
            </a:r>
          </a:p>
          <a:p>
            <a:r>
              <a:rPr lang="ru-RU" dirty="0"/>
              <a:t>формировать умения работы со словарями;</a:t>
            </a:r>
          </a:p>
          <a:p>
            <a:r>
              <a:rPr lang="ru-RU" dirty="0"/>
              <a:t>научить отличать омонимы и многозначные слова;</a:t>
            </a:r>
          </a:p>
          <a:p>
            <a:r>
              <a:rPr lang="ru-RU" dirty="0"/>
              <a:t>развитие коммуникативных умений;</a:t>
            </a:r>
          </a:p>
          <a:p>
            <a:r>
              <a:rPr lang="ru-RU" dirty="0"/>
              <a:t>развитие умения формулировать и доказывать свою точку зрения;</a:t>
            </a:r>
          </a:p>
          <a:p>
            <a:r>
              <a:rPr lang="ru-RU" dirty="0"/>
              <a:t>развитие умений анализировать, сравнивать, обобщать;</a:t>
            </a:r>
          </a:p>
          <a:p>
            <a:r>
              <a:rPr lang="ru-RU" dirty="0"/>
              <a:t>воспитание интереса и уважения к родному языку.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2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389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омонимы</a:t>
            </a:r>
            <a:r>
              <a:rPr lang="ru-RU" sz="4400" b="1" dirty="0" smtClean="0"/>
              <a:t> - от греческих слов </a:t>
            </a:r>
            <a:r>
              <a:rPr lang="ru-RU" sz="4400" b="1" i="1" dirty="0" smtClean="0">
                <a:solidFill>
                  <a:srgbClr val="FF0000"/>
                </a:solidFill>
              </a:rPr>
              <a:t>омос</a:t>
            </a:r>
            <a:r>
              <a:rPr lang="ru-RU" sz="4400" b="1" dirty="0" smtClean="0"/>
              <a:t>, что значит «одинаковый», и </a:t>
            </a:r>
            <a:r>
              <a:rPr lang="ru-RU" sz="4400" b="1" i="1" dirty="0" smtClean="0">
                <a:solidFill>
                  <a:srgbClr val="FF0000"/>
                </a:solidFill>
              </a:rPr>
              <a:t>онима</a:t>
            </a:r>
            <a:r>
              <a:rPr lang="ru-RU" sz="4400" b="1" dirty="0" smtClean="0"/>
              <a:t> – имя.</a:t>
            </a:r>
            <a:endParaRPr lang="ru-RU" sz="4400" b="1" dirty="0"/>
          </a:p>
        </p:txBody>
      </p:sp>
      <p:pic>
        <p:nvPicPr>
          <p:cNvPr id="3074" name="Picture 2" descr="http://pandarenization.ru/wp-content/uploads/2015/11/nuzhen-fotogr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496" y="1052736"/>
            <a:ext cx="9001000" cy="5601533"/>
          </a:xfrm>
          <a:prstGeom prst="rect">
            <a:avLst/>
          </a:prstGeom>
          <a:solidFill>
            <a:schemeClr val="bg2"/>
          </a:solidFill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Шёл я с сумкой за плечом,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Вижу бьёт в овраге ключ.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Наклонившись над ключом,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Уронил я в воду ключ.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Шарю я в ключе по дну,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Над водою спину гну.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Если ключ я не найду,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домой я попаду?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1. Сколько предметов  определяет в стихотворении В. Лифшица слово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ключ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 ? </a:t>
            </a:r>
          </a:p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2. Одинаково ли пишутся эти  разные по значению слова?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Ключ</a:t>
            </a:r>
            <a:endParaRPr lang="ru-RU" dirty="0"/>
          </a:p>
        </p:txBody>
      </p:sp>
      <p:pic>
        <p:nvPicPr>
          <p:cNvPr id="7" name="Picture 2" descr="http://www.logoslovo.ru/media/pic_middle/3/11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5417"/>
            <a:ext cx="4194842" cy="419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averton.ru/images/stories/key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4406">
            <a:off x="-86099" y="2441198"/>
            <a:ext cx="4525232" cy="234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199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</a:t>
            </a:r>
          </a:p>
          <a:p>
            <a:pPr>
              <a:buNone/>
            </a:pPr>
            <a:r>
              <a:rPr lang="ru-RU" sz="2400" i="1" dirty="0" smtClean="0"/>
              <a:t> Гаечный ключ</a:t>
            </a:r>
            <a:r>
              <a:rPr lang="ru-RU" sz="2400" dirty="0" smtClean="0"/>
              <a:t>			          </a:t>
            </a:r>
            <a:r>
              <a:rPr lang="ru-RU" sz="2400" i="1" dirty="0" smtClean="0"/>
              <a:t>Ключ от домофона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  </a:t>
            </a:r>
          </a:p>
          <a:p>
            <a:pPr>
              <a:buNone/>
            </a:pPr>
            <a:r>
              <a:rPr lang="ru-RU" sz="2400" dirty="0" smtClean="0"/>
              <a:t>					</a:t>
            </a:r>
          </a:p>
          <a:p>
            <a:pPr>
              <a:buNone/>
            </a:pPr>
            <a:r>
              <a:rPr lang="ru-RU" sz="2400" dirty="0" smtClean="0"/>
              <a:t>		 			</a:t>
            </a:r>
          </a:p>
          <a:p>
            <a:pPr>
              <a:buNone/>
            </a:pPr>
            <a:r>
              <a:rPr lang="ru-RU" sz="2400" i="1" dirty="0" smtClean="0"/>
              <a:t>Скрипичный ключ</a:t>
            </a:r>
            <a:r>
              <a:rPr lang="ru-RU" sz="2400" dirty="0" smtClean="0"/>
              <a:t>			               </a:t>
            </a:r>
            <a:r>
              <a:rPr lang="ru-RU" sz="2400" i="1" dirty="0" smtClean="0"/>
              <a:t>Ключ от замка</a:t>
            </a:r>
            <a:r>
              <a:rPr lang="ru-RU" dirty="0" smtClean="0"/>
              <a:t>			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C:\Users\Ольга\Desktop\690abdec52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18131"/>
            <a:ext cx="2637819" cy="21364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Users\Ольг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5"/>
            <a:ext cx="2520280" cy="195275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6" name="Picture 2" descr="C:\Users\Ольга\Desktop\1246291119ct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646113" cy="18849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" name="Picture 2" descr="D:\Мои документы\омонимы картинки\4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736304" cy="194421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3131840" y="2780928"/>
            <a:ext cx="28803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Ключ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266928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Многозначное слово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4389120"/>
          </a:xfrm>
        </p:spPr>
        <p:txBody>
          <a:bodyPr/>
          <a:lstStyle/>
          <a:p>
            <a:pPr algn="just"/>
            <a:r>
              <a:rPr lang="ru-RU" dirty="0" smtClean="0"/>
              <a:t>Ключ 1 -1.Металлический стержень особой формы для отпирания и запирания замка.</a:t>
            </a:r>
          </a:p>
          <a:p>
            <a:pPr algn="just"/>
            <a:r>
              <a:rPr lang="ru-RU" dirty="0" smtClean="0"/>
              <a:t>2.Приспособление для отвинчивания или закручивания гаек.</a:t>
            </a:r>
          </a:p>
          <a:p>
            <a:pPr algn="just"/>
            <a:r>
              <a:rPr lang="ru-RU" dirty="0" smtClean="0"/>
              <a:t>3.перен. То, что служит для разгадки, понимания чего-нибудь.</a:t>
            </a:r>
          </a:p>
          <a:p>
            <a:pPr algn="just"/>
            <a:r>
              <a:rPr lang="ru-RU" dirty="0" smtClean="0"/>
              <a:t>4.Знак в начале нотной строки, определяющий значение нот(спец.).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68863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 </a:t>
            </a:r>
            <a:r>
              <a:rPr lang="ru-RU" dirty="0" smtClean="0"/>
              <a:t>2 – </a:t>
            </a:r>
            <a:r>
              <a:rPr lang="ru-RU" i="1" dirty="0" smtClean="0"/>
              <a:t>бьющий из земли источник, родник.</a:t>
            </a:r>
            <a:endParaRPr lang="ru-RU" i="1" dirty="0"/>
          </a:p>
        </p:txBody>
      </p:sp>
      <p:pic>
        <p:nvPicPr>
          <p:cNvPr id="2" name="Picture 2" descr="http://www.logoslovo.ru/media/pic_middle/3/11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43000" y="692696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Сходства-отличия омонимов и многозначных слов</a:t>
            </a:r>
            <a:r>
              <a:rPr lang="ru-RU" sz="4000" dirty="0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5088"/>
            <a:ext cx="3059832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/>
              <a:t>        </a:t>
            </a:r>
            <a:r>
              <a:rPr lang="ru-RU" sz="3200" b="1" u="sng" dirty="0">
                <a:solidFill>
                  <a:schemeClr val="accent3">
                    <a:lumMod val="75000"/>
                  </a:schemeClr>
                </a:solidFill>
                <a:effectLst/>
              </a:rPr>
              <a:t>СХОДСТВО</a:t>
            </a:r>
            <a:r>
              <a:rPr lang="ru-RU" sz="3200" dirty="0"/>
              <a:t> </a:t>
            </a:r>
          </a:p>
          <a:p>
            <a:pPr>
              <a:buFont typeface="Wingdings" pitchFamily="2" charset="2"/>
              <a:buNone/>
            </a:pPr>
            <a:endParaRPr lang="ru-RU" sz="3200" dirty="0"/>
          </a:p>
          <a:p>
            <a:pPr>
              <a:buFont typeface="Wingdings" pitchFamily="2" charset="2"/>
              <a:buNone/>
            </a:pPr>
            <a:r>
              <a:rPr lang="ru-RU" sz="3200" dirty="0"/>
              <a:t>    </a:t>
            </a:r>
            <a:r>
              <a:rPr lang="ru-RU" sz="3200" dirty="0" smtClean="0">
                <a:effectLst/>
              </a:rPr>
              <a:t>Пишутся </a:t>
            </a:r>
            <a:endParaRPr lang="ru-RU" sz="32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3200" dirty="0">
                <a:effectLst/>
              </a:rPr>
              <a:t>   </a:t>
            </a:r>
            <a:r>
              <a:rPr lang="ru-RU" sz="3200" dirty="0" smtClean="0">
                <a:effectLst/>
              </a:rPr>
              <a:t>одинаково </a:t>
            </a:r>
            <a:endParaRPr lang="ru-RU" sz="3200" dirty="0">
              <a:effectLst/>
            </a:endParaRPr>
          </a:p>
          <a:p>
            <a:pPr>
              <a:buFont typeface="Wingdings" pitchFamily="2" charset="2"/>
              <a:buNone/>
            </a:pPr>
            <a:endParaRPr lang="ru-RU" sz="3200" dirty="0">
              <a:effectLst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772816"/>
            <a:ext cx="5940425" cy="4114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/>
              <a:t>                   </a:t>
            </a:r>
            <a:r>
              <a:rPr lang="ru-RU" sz="3200" b="1" u="sng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ОТЛИЧИЕ</a:t>
            </a:r>
            <a:endParaRPr lang="ru-RU" sz="3200" b="1" u="sng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z="32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sz="3200" u="sng" dirty="0">
                <a:solidFill>
                  <a:srgbClr val="000000"/>
                </a:solidFill>
                <a:effectLst/>
              </a:rPr>
              <a:t>Многозначные </a:t>
            </a:r>
            <a:r>
              <a:rPr lang="ru-RU" sz="3200" dirty="0">
                <a:effectLst/>
              </a:rPr>
              <a:t>        </a:t>
            </a:r>
            <a:r>
              <a:rPr lang="ru-RU" sz="320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u="sng" dirty="0">
                <a:solidFill>
                  <a:srgbClr val="000000"/>
                </a:solidFill>
                <a:effectLst/>
              </a:rPr>
              <a:t>Омонимы</a:t>
            </a:r>
          </a:p>
          <a:p>
            <a:pPr>
              <a:buFont typeface="Wingdings" pitchFamily="2" charset="2"/>
              <a:buNone/>
            </a:pPr>
            <a:r>
              <a:rPr lang="ru-RU" sz="3200" dirty="0"/>
              <a:t>       имеют              </a:t>
            </a:r>
            <a:r>
              <a:rPr lang="ru-RU" sz="3200" dirty="0" smtClean="0"/>
              <a:t>   абсолютно</a:t>
            </a:r>
            <a:endParaRPr lang="ru-RU" sz="3200" dirty="0"/>
          </a:p>
          <a:p>
            <a:pPr>
              <a:buFont typeface="Wingdings" pitchFamily="2" charset="2"/>
              <a:buNone/>
            </a:pPr>
            <a:r>
              <a:rPr lang="ru-RU" sz="3200" dirty="0"/>
              <a:t>   </a:t>
            </a:r>
            <a:r>
              <a:rPr lang="ru-RU" sz="3200" dirty="0">
                <a:solidFill>
                  <a:srgbClr val="CC3300"/>
                </a:solidFill>
              </a:rPr>
              <a:t>общее</a:t>
            </a:r>
            <a:r>
              <a:rPr lang="ru-RU" sz="3200" dirty="0"/>
              <a:t> в ЛЗ          </a:t>
            </a:r>
            <a:r>
              <a:rPr lang="ru-RU" sz="3200" dirty="0" smtClean="0"/>
              <a:t>    </a:t>
            </a:r>
            <a:r>
              <a:rPr lang="ru-RU" sz="3200" dirty="0">
                <a:solidFill>
                  <a:srgbClr val="CC3300"/>
                </a:solidFill>
              </a:rPr>
              <a:t>разные</a:t>
            </a:r>
            <a:r>
              <a:rPr lang="ru-RU" sz="3200" dirty="0"/>
              <a:t> ЛЗ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(по форме, цвету, 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 характеру, </a:t>
            </a:r>
            <a:r>
              <a:rPr lang="ru-RU" sz="2400" dirty="0" smtClean="0"/>
              <a:t>действию </a:t>
            </a:r>
            <a:r>
              <a:rPr lang="ru-RU" sz="2400" dirty="0"/>
              <a:t>)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3200" dirty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3200" dirty="0"/>
          </a:p>
          <a:p>
            <a:pPr>
              <a:buFont typeface="Wingdings" pitchFamily="2" charset="2"/>
              <a:buNone/>
            </a:pPr>
            <a:endParaRPr lang="ru-RU" sz="3200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608507" y="2385219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004047" y="2431670"/>
            <a:ext cx="432816" cy="5655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877050" y="2420938"/>
            <a:ext cx="5032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</TotalTime>
  <Words>496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Омонимы</vt:lpstr>
      <vt:lpstr>ЦЕЛЬ УРОКА: сформировать понятие об омонимах.</vt:lpstr>
      <vt:lpstr>Презентация PowerPoint</vt:lpstr>
      <vt:lpstr>Презентация PowerPoint</vt:lpstr>
      <vt:lpstr>Ключ</vt:lpstr>
      <vt:lpstr>Многозначное слово</vt:lpstr>
      <vt:lpstr>Толковый словарь</vt:lpstr>
      <vt:lpstr>Презентация PowerPoint</vt:lpstr>
      <vt:lpstr>Сходства-отличия омонимов и многозначных слов </vt:lpstr>
      <vt:lpstr>Есть ли омонимы в предложениях?</vt:lpstr>
      <vt:lpstr>Презентация PowerPoint</vt:lpstr>
      <vt:lpstr>Омоформы</vt:lpstr>
      <vt:lpstr>Омограф- от греч. «омос»  - «одинаковый» + «grapho» - «пишу»</vt:lpstr>
      <vt:lpstr>Омофоны    Омографы                 Омоформы</vt:lpstr>
      <vt:lpstr>Есть ли омонимы в предложениях?</vt:lpstr>
      <vt:lpstr>Найди соответствие. Объясни значения слов.</vt:lpstr>
      <vt:lpstr>Найди соответствие. Объясни значения слов.</vt:lpstr>
      <vt:lpstr>Найди соответствие. Объясни значения слов.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Admin</cp:lastModifiedBy>
  <cp:revision>95</cp:revision>
  <dcterms:created xsi:type="dcterms:W3CDTF">2012-06-05T15:08:53Z</dcterms:created>
  <dcterms:modified xsi:type="dcterms:W3CDTF">2016-01-05T11:00:22Z</dcterms:modified>
</cp:coreProperties>
</file>