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4" r:id="rId7"/>
    <p:sldId id="266" r:id="rId8"/>
    <p:sldId id="269" r:id="rId9"/>
    <p:sldId id="267" r:id="rId10"/>
    <p:sldId id="270" r:id="rId11"/>
    <p:sldId id="268" r:id="rId12"/>
    <p:sldId id="272" r:id="rId13"/>
    <p:sldId id="274" r:id="rId14"/>
    <p:sldId id="275" r:id="rId15"/>
    <p:sldId id="273" r:id="rId16"/>
    <p:sldId id="271" r:id="rId17"/>
    <p:sldId id="277" r:id="rId18"/>
    <p:sldId id="279" r:id="rId19"/>
    <p:sldId id="280" r:id="rId20"/>
    <p:sldId id="281" r:id="rId21"/>
    <p:sldId id="282"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23B0F6-1359-4A8E-A6F7-BCC175052EAF}" type="datetimeFigureOut">
              <a:rPr lang="ru-RU" smtClean="0"/>
              <a:pPr/>
              <a:t>24.02.2020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7267DB-E277-4F1C-BA97-9A45440DD69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B0F6-1359-4A8E-A6F7-BCC175052EAF}" type="datetimeFigureOut">
              <a:rPr lang="ru-RU" smtClean="0"/>
              <a:pPr/>
              <a:t>24.02.2020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7DB-E277-4F1C-BA97-9A45440DD6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yay81\OneDrive\&#1056;&#1072;&#1073;&#1086;&#1095;&#1080;&#1081;%20&#1089;&#1090;&#1086;&#1083;\the%20World%20of%20Hobby%205%20&#1082;&#1083;\&#1082;%20&#1091;&#1088;&#1086;&#1082;&#1091;\091_04_57.mp3"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www.jonessewandvac.com/wp-content/uploads/2016/10/9_Jones_Blog_Main.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5" name="Прямоугольник 4"/>
          <p:cNvSpPr/>
          <p:nvPr/>
        </p:nvSpPr>
        <p:spPr>
          <a:xfrm>
            <a:off x="714348" y="714356"/>
            <a:ext cx="6065764"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World of Hobby</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1355453" y="3643314"/>
            <a:ext cx="6627135" cy="2585323"/>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In Germany a lot of</a:t>
            </a:r>
          </a:p>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 people like </a:t>
            </a:r>
          </a:p>
          <a:p>
            <a:pPr algn="ct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w</a:t>
            </a: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atching</a:t>
            </a: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 _____TV.</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8674" name="Picture 2" descr="http://img.cncenter.cz/img/97/full/3805144_vanoce-tipy-na-darky-televize-autodraha-obleceni-lego-vyroba-darku-sluzba-lymet-v0.jpg?v=0"/>
          <p:cNvPicPr>
            <a:picLocks noChangeAspect="1" noChangeArrowheads="1"/>
          </p:cNvPicPr>
          <p:nvPr/>
        </p:nvPicPr>
        <p:blipFill>
          <a:blip r:embed="rId2" cstate="print"/>
          <a:srcRect/>
          <a:stretch>
            <a:fillRect/>
          </a:stretch>
        </p:blipFill>
        <p:spPr bwMode="auto">
          <a:xfrm>
            <a:off x="2214546" y="285728"/>
            <a:ext cx="4847719" cy="28575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642910" y="3429000"/>
            <a:ext cx="8137085" cy="258532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People in Italy are </a:t>
            </a:r>
          </a:p>
          <a:p>
            <a:pPr algn="ct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proud ____ their pizza </a:t>
            </a:r>
          </a:p>
          <a:p>
            <a:pPr algn="ctr"/>
            <a:r>
              <a:rPr lang="en-US" sz="5400" b="1" spc="50" dirty="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a</a:t>
            </a: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nd pasta.</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6626" name="Picture 2" descr="https://media-cdn.tripadvisor.com/media/photo-s/08/5a/fc/74/peppe-s-pizzeria.jpg"/>
          <p:cNvPicPr>
            <a:picLocks noChangeAspect="1" noChangeArrowheads="1"/>
          </p:cNvPicPr>
          <p:nvPr/>
        </p:nvPicPr>
        <p:blipFill>
          <a:blip r:embed="rId2" cstate="print"/>
          <a:srcRect/>
          <a:stretch>
            <a:fillRect/>
          </a:stretch>
        </p:blipFill>
        <p:spPr bwMode="auto">
          <a:xfrm>
            <a:off x="2500298" y="142852"/>
            <a:ext cx="4524370" cy="30107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421556" y="3929066"/>
            <a:ext cx="8462766" cy="2585323"/>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In France a lot of people</a:t>
            </a:r>
          </a:p>
          <a:p>
            <a:pPr algn="ctr"/>
            <a:r>
              <a:rPr lang="en-US" sz="5400" b="1" spc="50" dirty="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p</a:t>
            </a: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refer listening ____</a:t>
            </a:r>
          </a:p>
          <a:p>
            <a:pPr algn="ct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music.</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0722" name="Picture 2" descr="https://eigo.plus/wp-content/uploads/2018/02/samezuhd.jpg"/>
          <p:cNvPicPr>
            <a:picLocks noChangeAspect="1" noChangeArrowheads="1"/>
          </p:cNvPicPr>
          <p:nvPr/>
        </p:nvPicPr>
        <p:blipFill>
          <a:blip r:embed="rId2" cstate="print"/>
          <a:srcRect/>
          <a:stretch>
            <a:fillRect/>
          </a:stretch>
        </p:blipFill>
        <p:spPr bwMode="auto">
          <a:xfrm>
            <a:off x="2500298" y="285728"/>
            <a:ext cx="4381488" cy="32861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285720" y="3929066"/>
            <a:ext cx="8572560" cy="258532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The USA is famous ___</a:t>
            </a:r>
            <a:r>
              <a:rPr lang="en-US" sz="5400" b="1" spc="50" dirty="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 </a:t>
            </a: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its fast food but it is unhealthy.</a:t>
            </a:r>
            <a:endPar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endParaRPr>
          </a:p>
        </p:txBody>
      </p:sp>
      <p:pic>
        <p:nvPicPr>
          <p:cNvPr id="32770" name="Picture 2" descr="https://www.fincasturisticasdelquindio.com/wp-content/uploads/2016/10/Comida-rapida-armenia.jpg"/>
          <p:cNvPicPr>
            <a:picLocks noChangeAspect="1" noChangeArrowheads="1"/>
          </p:cNvPicPr>
          <p:nvPr/>
        </p:nvPicPr>
        <p:blipFill>
          <a:blip r:embed="rId2" cstate="print"/>
          <a:srcRect/>
          <a:stretch>
            <a:fillRect/>
          </a:stretch>
        </p:blipFill>
        <p:spPr bwMode="auto">
          <a:xfrm>
            <a:off x="2571736" y="214290"/>
            <a:ext cx="4419573" cy="33146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285720" y="3929066"/>
            <a:ext cx="8572560" cy="258532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All Russian people often spend their free time ____ their families.</a:t>
            </a:r>
          </a:p>
        </p:txBody>
      </p:sp>
      <p:pic>
        <p:nvPicPr>
          <p:cNvPr id="34818" name="Picture 2" descr="https://main-cdn.goods.ru/big2/hlr-system/1719437415/100023265682b5.jpg"/>
          <p:cNvPicPr>
            <a:picLocks noChangeAspect="1" noChangeArrowheads="1"/>
          </p:cNvPicPr>
          <p:nvPr/>
        </p:nvPicPr>
        <p:blipFill>
          <a:blip r:embed="rId2" cstate="print"/>
          <a:srcRect/>
          <a:stretch>
            <a:fillRect/>
          </a:stretch>
        </p:blipFill>
        <p:spPr bwMode="auto">
          <a:xfrm>
            <a:off x="2285984" y="0"/>
            <a:ext cx="4818196" cy="351874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285720" y="3929066"/>
            <a:ext cx="8572560" cy="258532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In Italy people often spend their free time ___ the cafes.</a:t>
            </a:r>
          </a:p>
        </p:txBody>
      </p:sp>
      <p:pic>
        <p:nvPicPr>
          <p:cNvPr id="31746" name="Picture 2" descr="https://i.pinimg.com/736x/d2/89/68/d28968dbf82c383ff7f04e47331a75f2.jpg"/>
          <p:cNvPicPr>
            <a:picLocks noChangeAspect="1" noChangeArrowheads="1"/>
          </p:cNvPicPr>
          <p:nvPr/>
        </p:nvPicPr>
        <p:blipFill>
          <a:blip r:embed="rId2" cstate="print"/>
          <a:srcRect/>
          <a:stretch>
            <a:fillRect/>
          </a:stretch>
        </p:blipFill>
        <p:spPr bwMode="auto">
          <a:xfrm>
            <a:off x="2428860" y="285728"/>
            <a:ext cx="4292045" cy="321903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500034" y="3929066"/>
            <a:ext cx="8305800" cy="175432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In Moscow people </a:t>
            </a:r>
          </a:p>
          <a:p>
            <a:pPr algn="ctr"/>
            <a:r>
              <a:rPr lang="en-US" sz="5400" b="1" spc="50" dirty="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o</a:t>
            </a: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ften go ___ the theatre.</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9698" name="Picture 2" descr="https://img5.goodfon.ru/original/800x480/3/ab/moskva-rossiia-bolshoi-teatr-ogni-vecher.jpg"/>
          <p:cNvPicPr>
            <a:picLocks noChangeAspect="1" noChangeArrowheads="1"/>
          </p:cNvPicPr>
          <p:nvPr/>
        </p:nvPicPr>
        <p:blipFill>
          <a:blip r:embed="rId2" cstate="print"/>
          <a:srcRect/>
          <a:stretch>
            <a:fillRect/>
          </a:stretch>
        </p:blipFill>
        <p:spPr bwMode="auto">
          <a:xfrm>
            <a:off x="2071670" y="142852"/>
            <a:ext cx="5405422" cy="324325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36868" name="Picture 4" descr="https://www.pngkey.com/png/full/122-1225012_american-flag-and-eagle-usa-american-map-flag.png"/>
          <p:cNvPicPr>
            <a:picLocks noChangeAspect="1" noChangeArrowheads="1"/>
          </p:cNvPicPr>
          <p:nvPr/>
        </p:nvPicPr>
        <p:blipFill>
          <a:blip r:embed="rId2" cstate="print"/>
          <a:srcRect/>
          <a:stretch>
            <a:fillRect/>
          </a:stretch>
        </p:blipFill>
        <p:spPr bwMode="auto">
          <a:xfrm>
            <a:off x="6286512" y="4357694"/>
            <a:ext cx="2857488" cy="2500306"/>
          </a:xfrm>
          <a:prstGeom prst="rect">
            <a:avLst/>
          </a:prstGeom>
          <a:noFill/>
        </p:spPr>
      </p:pic>
      <p:pic>
        <p:nvPicPr>
          <p:cNvPr id="36870" name="Picture 6" descr="http://mfs2.cdnsw.com/fs/usa/c46t7-image_statue_de_liberte_Abigail.png"/>
          <p:cNvPicPr>
            <a:picLocks noChangeAspect="1" noChangeArrowheads="1"/>
          </p:cNvPicPr>
          <p:nvPr/>
        </p:nvPicPr>
        <p:blipFill>
          <a:blip r:embed="rId3" cstate="print"/>
          <a:srcRect/>
          <a:stretch>
            <a:fillRect/>
          </a:stretch>
        </p:blipFill>
        <p:spPr bwMode="auto">
          <a:xfrm>
            <a:off x="5357818" y="3929066"/>
            <a:ext cx="1857388" cy="2793065"/>
          </a:xfrm>
          <a:prstGeom prst="rect">
            <a:avLst/>
          </a:prstGeom>
          <a:noFill/>
        </p:spPr>
      </p:pic>
      <p:pic>
        <p:nvPicPr>
          <p:cNvPr id="36872" name="Picture 8" descr="http://akunb.altlib.ru/wp-content/uploads/2019/05/I-net-kontsa-istorii-Rossii.png"/>
          <p:cNvPicPr>
            <a:picLocks noChangeAspect="1" noChangeArrowheads="1"/>
          </p:cNvPicPr>
          <p:nvPr/>
        </p:nvPicPr>
        <p:blipFill>
          <a:blip r:embed="rId4" cstate="print"/>
          <a:srcRect/>
          <a:stretch>
            <a:fillRect/>
          </a:stretch>
        </p:blipFill>
        <p:spPr bwMode="auto">
          <a:xfrm>
            <a:off x="0" y="0"/>
            <a:ext cx="3857620" cy="4071966"/>
          </a:xfrm>
          <a:prstGeom prst="rect">
            <a:avLst/>
          </a:prstGeom>
          <a:noFill/>
        </p:spPr>
      </p:pic>
      <p:pic>
        <p:nvPicPr>
          <p:cNvPr id="36874" name="Picture 10" descr="https://p0.zoon.ru/4/2/5a3c5965a24fd957914d8144_5a7792649307a.jpg"/>
          <p:cNvPicPr>
            <a:picLocks noChangeAspect="1" noChangeArrowheads="1"/>
          </p:cNvPicPr>
          <p:nvPr/>
        </p:nvPicPr>
        <p:blipFill>
          <a:blip r:embed="rId5" cstate="print"/>
          <a:srcRect/>
          <a:stretch>
            <a:fillRect/>
          </a:stretch>
        </p:blipFill>
        <p:spPr bwMode="auto">
          <a:xfrm>
            <a:off x="4929190" y="0"/>
            <a:ext cx="4214810" cy="3857628"/>
          </a:xfrm>
          <a:prstGeom prst="rect">
            <a:avLst/>
          </a:prstGeom>
          <a:noFill/>
        </p:spPr>
      </p:pic>
      <p:sp>
        <p:nvSpPr>
          <p:cNvPr id="10" name="Прямоугольник 9"/>
          <p:cNvSpPr/>
          <p:nvPr/>
        </p:nvSpPr>
        <p:spPr>
          <a:xfrm>
            <a:off x="142844" y="4143380"/>
            <a:ext cx="5786478" cy="193899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What are </a:t>
            </a:r>
          </a:p>
          <a:p>
            <a:pPr algn="ctr"/>
            <a:r>
              <a:rPr lang="en-US" sz="60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their hobbies?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8" descr="http://akunb.altlib.ru/wp-content/uploads/2019/05/I-net-kontsa-istorii-Rossii.png"/>
          <p:cNvPicPr>
            <a:picLocks noChangeAspect="1" noChangeArrowheads="1"/>
          </p:cNvPicPr>
          <p:nvPr/>
        </p:nvPicPr>
        <p:blipFill>
          <a:blip r:embed="rId2" cstate="print"/>
          <a:srcRect/>
          <a:stretch>
            <a:fillRect/>
          </a:stretch>
        </p:blipFill>
        <p:spPr bwMode="auto">
          <a:xfrm>
            <a:off x="3786182" y="2500306"/>
            <a:ext cx="2357454" cy="2143116"/>
          </a:xfrm>
          <a:prstGeom prst="rect">
            <a:avLst/>
          </a:prstGeom>
          <a:noFill/>
        </p:spPr>
      </p:pic>
      <p:pic>
        <p:nvPicPr>
          <p:cNvPr id="11" name="Содержимое 10" descr="коллекционирование.jpg"/>
          <p:cNvPicPr>
            <a:picLocks noGrp="1" noChangeAspect="1"/>
          </p:cNvPicPr>
          <p:nvPr>
            <p:ph idx="1"/>
          </p:nvPr>
        </p:nvPicPr>
        <p:blipFill>
          <a:blip r:embed="rId3" cstate="print"/>
          <a:stretch>
            <a:fillRect/>
          </a:stretch>
        </p:blipFill>
        <p:spPr>
          <a:xfrm>
            <a:off x="6357950" y="1643050"/>
            <a:ext cx="2428876" cy="2141459"/>
          </a:xfrm>
        </p:spPr>
      </p:pic>
      <p:pic>
        <p:nvPicPr>
          <p:cNvPr id="12" name="Рисунок 11" descr="путешествие.jpg"/>
          <p:cNvPicPr>
            <a:picLocks noChangeAspect="1"/>
          </p:cNvPicPr>
          <p:nvPr/>
        </p:nvPicPr>
        <p:blipFill>
          <a:blip r:embed="rId4" cstate="print"/>
          <a:stretch>
            <a:fillRect/>
          </a:stretch>
        </p:blipFill>
        <p:spPr>
          <a:xfrm>
            <a:off x="3428992" y="214290"/>
            <a:ext cx="2830573" cy="1974001"/>
          </a:xfrm>
          <a:prstGeom prst="rect">
            <a:avLst/>
          </a:prstGeom>
        </p:spPr>
      </p:pic>
      <p:pic>
        <p:nvPicPr>
          <p:cNvPr id="13" name="Рисунок 12" descr="праздники.jpeg"/>
          <p:cNvPicPr>
            <a:picLocks noChangeAspect="1"/>
          </p:cNvPicPr>
          <p:nvPr/>
        </p:nvPicPr>
        <p:blipFill>
          <a:blip r:embed="rId5" cstate="print"/>
          <a:stretch>
            <a:fillRect/>
          </a:stretch>
        </p:blipFill>
        <p:spPr>
          <a:xfrm>
            <a:off x="428596" y="4500570"/>
            <a:ext cx="3149144" cy="2212274"/>
          </a:xfrm>
          <a:prstGeom prst="rect">
            <a:avLst/>
          </a:prstGeom>
        </p:spPr>
      </p:pic>
      <p:pic>
        <p:nvPicPr>
          <p:cNvPr id="14" name="Рисунок 13" descr="спорт.jpg"/>
          <p:cNvPicPr>
            <a:picLocks noChangeAspect="1"/>
          </p:cNvPicPr>
          <p:nvPr/>
        </p:nvPicPr>
        <p:blipFill>
          <a:blip r:embed="rId6" cstate="print"/>
          <a:stretch>
            <a:fillRect/>
          </a:stretch>
        </p:blipFill>
        <p:spPr>
          <a:xfrm>
            <a:off x="5742626" y="4429132"/>
            <a:ext cx="3401374" cy="2266697"/>
          </a:xfrm>
          <a:prstGeom prst="rect">
            <a:avLst/>
          </a:prstGeom>
        </p:spPr>
      </p:pic>
      <p:pic>
        <p:nvPicPr>
          <p:cNvPr id="15" name="Рисунок 14" descr="театр.jpg"/>
          <p:cNvPicPr>
            <a:picLocks noChangeAspect="1"/>
          </p:cNvPicPr>
          <p:nvPr/>
        </p:nvPicPr>
        <p:blipFill>
          <a:blip r:embed="rId7" cstate="print"/>
          <a:stretch>
            <a:fillRect/>
          </a:stretch>
        </p:blipFill>
        <p:spPr>
          <a:xfrm>
            <a:off x="357158" y="2285992"/>
            <a:ext cx="2928926" cy="18573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дом питомцы.jpg"/>
          <p:cNvPicPr>
            <a:picLocks noGrp="1" noChangeAspect="1"/>
          </p:cNvPicPr>
          <p:nvPr>
            <p:ph idx="1"/>
          </p:nvPr>
        </p:nvPicPr>
        <p:blipFill>
          <a:blip r:embed="rId2" cstate="print"/>
          <a:stretch>
            <a:fillRect/>
          </a:stretch>
        </p:blipFill>
        <p:spPr>
          <a:xfrm>
            <a:off x="214282" y="214290"/>
            <a:ext cx="3165017" cy="1846260"/>
          </a:xfrm>
        </p:spPr>
      </p:pic>
      <p:pic>
        <p:nvPicPr>
          <p:cNvPr id="5" name="Picture 10" descr="https://p0.zoon.ru/4/2/5a3c5965a24fd957914d8144_5a7792649307a.jpg"/>
          <p:cNvPicPr>
            <a:picLocks noChangeAspect="1" noChangeArrowheads="1"/>
          </p:cNvPicPr>
          <p:nvPr/>
        </p:nvPicPr>
        <p:blipFill>
          <a:blip r:embed="rId3" cstate="print"/>
          <a:srcRect/>
          <a:stretch>
            <a:fillRect/>
          </a:stretch>
        </p:blipFill>
        <p:spPr bwMode="auto">
          <a:xfrm>
            <a:off x="1643042" y="1928802"/>
            <a:ext cx="2965970" cy="2714620"/>
          </a:xfrm>
          <a:prstGeom prst="rect">
            <a:avLst/>
          </a:prstGeom>
          <a:noFill/>
        </p:spPr>
      </p:pic>
      <p:pic>
        <p:nvPicPr>
          <p:cNvPr id="7" name="Рисунок 6" descr="кино.jpg"/>
          <p:cNvPicPr>
            <a:picLocks noChangeAspect="1"/>
          </p:cNvPicPr>
          <p:nvPr/>
        </p:nvPicPr>
        <p:blipFill>
          <a:blip r:embed="rId4" cstate="print"/>
          <a:stretch>
            <a:fillRect/>
          </a:stretch>
        </p:blipFill>
        <p:spPr>
          <a:xfrm>
            <a:off x="5500694" y="4572008"/>
            <a:ext cx="3285773" cy="2189933"/>
          </a:xfrm>
          <a:prstGeom prst="rect">
            <a:avLst/>
          </a:prstGeom>
        </p:spPr>
      </p:pic>
      <p:pic>
        <p:nvPicPr>
          <p:cNvPr id="8" name="Рисунок 7" descr="путешествие.jpg"/>
          <p:cNvPicPr>
            <a:picLocks noChangeAspect="1"/>
          </p:cNvPicPr>
          <p:nvPr/>
        </p:nvPicPr>
        <p:blipFill>
          <a:blip r:embed="rId5" cstate="print"/>
          <a:stretch>
            <a:fillRect/>
          </a:stretch>
        </p:blipFill>
        <p:spPr>
          <a:xfrm>
            <a:off x="285720" y="4572008"/>
            <a:ext cx="3682994" cy="2071684"/>
          </a:xfrm>
          <a:prstGeom prst="rect">
            <a:avLst/>
          </a:prstGeom>
        </p:spPr>
      </p:pic>
      <p:pic>
        <p:nvPicPr>
          <p:cNvPr id="9" name="Рисунок 8" descr="садоводство.jpg"/>
          <p:cNvPicPr>
            <a:picLocks noChangeAspect="1"/>
          </p:cNvPicPr>
          <p:nvPr/>
        </p:nvPicPr>
        <p:blipFill>
          <a:blip r:embed="rId6" cstate="print"/>
          <a:stretch>
            <a:fillRect/>
          </a:stretch>
        </p:blipFill>
        <p:spPr>
          <a:xfrm>
            <a:off x="5786446" y="142852"/>
            <a:ext cx="3178959" cy="2119306"/>
          </a:xfrm>
          <a:prstGeom prst="rect">
            <a:avLst/>
          </a:prstGeom>
        </p:spPr>
      </p:pic>
      <p:pic>
        <p:nvPicPr>
          <p:cNvPr id="10" name="Рисунок 9" descr="спорт.jpg"/>
          <p:cNvPicPr>
            <a:picLocks noChangeAspect="1"/>
          </p:cNvPicPr>
          <p:nvPr/>
        </p:nvPicPr>
        <p:blipFill>
          <a:blip r:embed="rId7" cstate="print"/>
          <a:stretch>
            <a:fillRect/>
          </a:stretch>
        </p:blipFill>
        <p:spPr>
          <a:xfrm>
            <a:off x="4572000" y="2285992"/>
            <a:ext cx="3312388" cy="22543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5" name="Прямоугольник 4"/>
          <p:cNvSpPr/>
          <p:nvPr/>
        </p:nvSpPr>
        <p:spPr>
          <a:xfrm>
            <a:off x="526404" y="0"/>
            <a:ext cx="7903248" cy="8402300"/>
          </a:xfrm>
          <a:prstGeom prst="rect">
            <a:avLst/>
          </a:prstGeom>
          <a:noFill/>
        </p:spPr>
        <p:txBody>
          <a:bodyPr wrap="square" lIns="91440" tIns="45720" rIns="91440" bIns="45720">
            <a:spAutoFit/>
          </a:bodyPr>
          <a:lstStyle/>
          <a:p>
            <a:pPr algn="ctr"/>
            <a:r>
              <a:rPr lang="en-US" sz="54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Danc</a:t>
            </a:r>
            <a:r>
              <a:rPr lang="en-US" sz="5400" b="1" u="sng"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ing</a:t>
            </a:r>
            <a:r>
              <a:rPr lang="en-US" sz="54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 shopp</a:t>
            </a:r>
            <a:r>
              <a:rPr lang="en-US" sz="5400" b="1" u="sng"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ing</a:t>
            </a:r>
            <a:r>
              <a:rPr lang="en-US" sz="54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a:t>
            </a:r>
          </a:p>
          <a:p>
            <a:pPr algn="ct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Walk</a:t>
            </a:r>
            <a:r>
              <a:rPr lang="en-US" sz="5400" b="1" u="sng"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ing</a:t>
            </a: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 her Collie</a:t>
            </a:r>
          </a:p>
          <a:p>
            <a:pPr algn="ctr"/>
            <a:r>
              <a:rPr lang="en-US" sz="54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These are hobbies </a:t>
            </a:r>
          </a:p>
          <a:p>
            <a:pPr algn="ct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Of my sister Polly.</a:t>
            </a:r>
          </a:p>
          <a:p>
            <a:pPr algn="ct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Cycl</a:t>
            </a:r>
            <a:r>
              <a:rPr lang="en-US" sz="5400" b="1" u="sng"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ing</a:t>
            </a: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 swimm</a:t>
            </a:r>
            <a:r>
              <a:rPr lang="en-US" sz="5400" b="1" u="sng"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ing</a:t>
            </a: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a:t>
            </a:r>
          </a:p>
          <a:p>
            <a:pPr algn="ct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Play</a:t>
            </a:r>
            <a:r>
              <a:rPr lang="en-US" sz="5400" b="1" u="sng"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ing</a:t>
            </a: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 computer,</a:t>
            </a:r>
          </a:p>
          <a:p>
            <a:pPr algn="ct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My </a:t>
            </a:r>
            <a:r>
              <a:rPr lang="en-US" sz="5400" b="1" dirty="0" err="1" smtClean="0">
                <a:ln w="1905"/>
                <a:effectLst>
                  <a:innerShdw blurRad="69850" dist="43180" dir="5400000">
                    <a:srgbClr val="000000">
                      <a:alpha val="65000"/>
                    </a:srgbClr>
                  </a:innerShdw>
                </a:effectLst>
                <a:latin typeface="Times New Roman" pitchFamily="18" charset="0"/>
                <a:cs typeface="Times New Roman" pitchFamily="18" charset="0"/>
              </a:rPr>
              <a:t>favourite</a:t>
            </a: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 activities</a:t>
            </a:r>
          </a:p>
          <a:p>
            <a:pPr algn="ctr"/>
            <a:r>
              <a:rPr lang="en-US" sz="5400" b="1" dirty="0" smtClean="0">
                <a:ln w="1905"/>
                <a:effectLst>
                  <a:innerShdw blurRad="69850" dist="43180" dir="5400000">
                    <a:srgbClr val="000000">
                      <a:alpha val="65000"/>
                    </a:srgbClr>
                  </a:innerShdw>
                </a:effectLst>
                <a:latin typeface="Times New Roman" pitchFamily="18" charset="0"/>
                <a:cs typeface="Times New Roman" pitchFamily="18" charset="0"/>
              </a:rPr>
              <a:t>Of my brother Peter.</a:t>
            </a:r>
          </a:p>
          <a:p>
            <a:pPr algn="ctr"/>
            <a:endPar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Компьютерные_игры.jpg"/>
          <p:cNvPicPr>
            <a:picLocks noGrp="1" noChangeAspect="1"/>
          </p:cNvPicPr>
          <p:nvPr>
            <p:ph idx="1"/>
          </p:nvPr>
        </p:nvPicPr>
        <p:blipFill>
          <a:blip r:embed="rId2" cstate="print"/>
          <a:stretch>
            <a:fillRect/>
          </a:stretch>
        </p:blipFill>
        <p:spPr>
          <a:xfrm>
            <a:off x="5143504" y="4714884"/>
            <a:ext cx="3657600" cy="1920240"/>
          </a:xfrm>
        </p:spPr>
      </p:pic>
      <p:pic>
        <p:nvPicPr>
          <p:cNvPr id="4" name="Picture 4" descr="https://www.pngkey.com/png/full/122-1225012_american-flag-and-eagle-usa-american-map-flag.png"/>
          <p:cNvPicPr>
            <a:picLocks noChangeAspect="1" noChangeArrowheads="1"/>
          </p:cNvPicPr>
          <p:nvPr/>
        </p:nvPicPr>
        <p:blipFill>
          <a:blip r:embed="rId3" cstate="print"/>
          <a:srcRect/>
          <a:stretch>
            <a:fillRect/>
          </a:stretch>
        </p:blipFill>
        <p:spPr bwMode="auto">
          <a:xfrm>
            <a:off x="1000100" y="2500306"/>
            <a:ext cx="2857488" cy="2500306"/>
          </a:xfrm>
          <a:prstGeom prst="rect">
            <a:avLst/>
          </a:prstGeom>
          <a:noFill/>
        </p:spPr>
      </p:pic>
      <p:pic>
        <p:nvPicPr>
          <p:cNvPr id="6" name="Рисунок 5" descr="пикник.jpg"/>
          <p:cNvPicPr>
            <a:picLocks noChangeAspect="1"/>
          </p:cNvPicPr>
          <p:nvPr/>
        </p:nvPicPr>
        <p:blipFill>
          <a:blip r:embed="rId4" cstate="print"/>
          <a:stretch>
            <a:fillRect/>
          </a:stretch>
        </p:blipFill>
        <p:spPr>
          <a:xfrm>
            <a:off x="428596" y="4857760"/>
            <a:ext cx="2749151" cy="1831582"/>
          </a:xfrm>
          <a:prstGeom prst="rect">
            <a:avLst/>
          </a:prstGeom>
        </p:spPr>
      </p:pic>
      <p:pic>
        <p:nvPicPr>
          <p:cNvPr id="7" name="Рисунок 6" descr="путешествие.jpg"/>
          <p:cNvPicPr>
            <a:picLocks noChangeAspect="1"/>
          </p:cNvPicPr>
          <p:nvPr/>
        </p:nvPicPr>
        <p:blipFill>
          <a:blip r:embed="rId5" cstate="print"/>
          <a:stretch>
            <a:fillRect/>
          </a:stretch>
        </p:blipFill>
        <p:spPr>
          <a:xfrm>
            <a:off x="357158" y="214290"/>
            <a:ext cx="3200390" cy="2000244"/>
          </a:xfrm>
          <a:prstGeom prst="rect">
            <a:avLst/>
          </a:prstGeom>
        </p:spPr>
      </p:pic>
      <p:pic>
        <p:nvPicPr>
          <p:cNvPr id="8" name="Рисунок 7" descr="спорт.jpg"/>
          <p:cNvPicPr>
            <a:picLocks noChangeAspect="1"/>
          </p:cNvPicPr>
          <p:nvPr/>
        </p:nvPicPr>
        <p:blipFill>
          <a:blip r:embed="rId6" cstate="print"/>
          <a:stretch>
            <a:fillRect/>
          </a:stretch>
        </p:blipFill>
        <p:spPr>
          <a:xfrm>
            <a:off x="4286248" y="2643182"/>
            <a:ext cx="3174990" cy="1785932"/>
          </a:xfrm>
          <a:prstGeom prst="rect">
            <a:avLst/>
          </a:prstGeom>
        </p:spPr>
      </p:pic>
      <p:pic>
        <p:nvPicPr>
          <p:cNvPr id="9" name="Рисунок 8" descr="фестивали.jpg"/>
          <p:cNvPicPr>
            <a:picLocks noChangeAspect="1"/>
          </p:cNvPicPr>
          <p:nvPr/>
        </p:nvPicPr>
        <p:blipFill>
          <a:blip r:embed="rId7" cstate="print"/>
          <a:stretch>
            <a:fillRect/>
          </a:stretch>
        </p:blipFill>
        <p:spPr>
          <a:xfrm>
            <a:off x="5143504" y="142852"/>
            <a:ext cx="3500430" cy="22193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1025" name="Rectangle 1"/>
          <p:cNvSpPr>
            <a:spLocks noChangeArrowheads="1"/>
          </p:cNvSpPr>
          <p:nvPr/>
        </p:nvSpPr>
        <p:spPr bwMode="auto">
          <a:xfrm>
            <a:off x="428596" y="357166"/>
            <a:ext cx="82868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u="none" strike="noStrike" cap="none" normalizeH="0" baseline="0" dirty="0" smtClean="0">
                <a:ln>
                  <a:noFill/>
                </a:ln>
                <a:solidFill>
                  <a:srgbClr val="C00000"/>
                </a:solidFill>
                <a:effectLst/>
                <a:latin typeface="Arial Rounded MT Bold" pitchFamily="34" charset="0"/>
                <a:ea typeface="Calibri" pitchFamily="34" charset="0"/>
                <a:cs typeface="Times New Roman" pitchFamily="18" charset="0"/>
              </a:rPr>
              <a:t>1.</a:t>
            </a:r>
            <a:r>
              <a:rPr kumimoji="0" lang="en-US" sz="3200" b="0" u="none" strike="noStrike" cap="none" normalizeH="0" dirty="0" smtClean="0">
                <a:ln>
                  <a:noFill/>
                </a:ln>
                <a:solidFill>
                  <a:srgbClr val="C00000"/>
                </a:solidFill>
                <a:effectLst/>
                <a:latin typeface="Arial Rounded MT Bold" pitchFamily="34" charset="0"/>
                <a:ea typeface="Calibri" pitchFamily="34" charset="0"/>
                <a:cs typeface="Times New Roman" pitchFamily="18" charset="0"/>
              </a:rPr>
              <a:t> </a:t>
            </a:r>
            <a:r>
              <a:rPr kumimoji="0" lang="en-US" sz="3200" b="0" u="none" strike="noStrike" cap="none" normalizeH="0" baseline="0" dirty="0" smtClean="0">
                <a:ln>
                  <a:noFill/>
                </a:ln>
                <a:solidFill>
                  <a:srgbClr val="C00000"/>
                </a:solidFill>
                <a:effectLst/>
                <a:latin typeface="Arial Rounded MT Bold" pitchFamily="34" charset="0"/>
                <a:ea typeface="Calibri" pitchFamily="34" charset="0"/>
                <a:cs typeface="Times New Roman" pitchFamily="18" charset="0"/>
              </a:rPr>
              <a:t>I find the lesson (interesting, useful, funny, unforgettable, informative, boring, difficult).</a:t>
            </a:r>
            <a:endParaRPr kumimoji="0" lang="ru-RU" sz="3200" b="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smtClean="0">
                <a:latin typeface="Arial Rounded MT Bold" pitchFamily="34" charset="0"/>
                <a:ea typeface="Calibri" pitchFamily="34" charset="0"/>
                <a:cs typeface="Times New Roman" pitchFamily="18" charset="0"/>
              </a:rPr>
              <a:t>2. </a:t>
            </a:r>
            <a:r>
              <a:rPr kumimoji="0" lang="en-US" sz="3200" b="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It was interesting (to discuss the text about Jane’s hobbies\ to speak about people’s hobbies in different countries\ to speak about aims of travelling\ to read the poem\ to play “Who wants to be a millionaire”)/</a:t>
            </a:r>
            <a:endParaRPr kumimoji="0" lang="ru-RU" sz="3200" b="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smtClean="0">
                <a:latin typeface="Arial Rounded MT Bold" pitchFamily="34" charset="0"/>
                <a:ea typeface="Calibri" pitchFamily="34" charset="0"/>
                <a:cs typeface="Times New Roman" pitchFamily="18" charset="0"/>
              </a:rPr>
              <a:t>3. </a:t>
            </a:r>
            <a:r>
              <a:rPr kumimoji="0" lang="en-US" sz="3200" b="0" u="none" strike="noStrike" cap="none" normalizeH="0" baseline="0" dirty="0" smtClean="0">
                <a:ln>
                  <a:noFill/>
                </a:ln>
                <a:solidFill>
                  <a:srgbClr val="C00000"/>
                </a:solidFill>
                <a:effectLst/>
                <a:latin typeface="Arial Rounded MT Bold" pitchFamily="34" charset="0"/>
                <a:ea typeface="Calibri" pitchFamily="34" charset="0"/>
                <a:cs typeface="Times New Roman" pitchFamily="18" charset="0"/>
              </a:rPr>
              <a:t>Now I can speak about hobby \ I don’t know how to speak about my hobby, it is difficult.</a:t>
            </a:r>
            <a:endParaRPr kumimoji="0" lang="en-US" sz="3200" b="0" u="none" strike="noStrike" cap="none" normalizeH="0" baseline="0" dirty="0" smtClean="0">
              <a:ln>
                <a:noFill/>
              </a:ln>
              <a:solidFill>
                <a:srgbClr val="C00000"/>
              </a:solidFill>
              <a:effectLst/>
              <a:latin typeface="Arial Rounded MT Bold"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2" name="Picture 4" descr="https://botana.biz/prepod/_bloks/pic/zyay1lu-001.png"/>
          <p:cNvPicPr>
            <a:picLocks noChangeAspect="1" noChangeArrowheads="1"/>
          </p:cNvPicPr>
          <p:nvPr/>
        </p:nvPicPr>
        <p:blipFill>
          <a:blip r:embed="rId2" cstate="print"/>
          <a:srcRect/>
          <a:stretch>
            <a:fillRect/>
          </a:stretch>
        </p:blipFill>
        <p:spPr bwMode="auto">
          <a:xfrm>
            <a:off x="1" y="142853"/>
            <a:ext cx="9144000" cy="6715148"/>
          </a:xfrm>
          <a:prstGeom prst="rect">
            <a:avLst/>
          </a:prstGeom>
          <a:noFill/>
        </p:spPr>
      </p:pic>
      <p:sp>
        <p:nvSpPr>
          <p:cNvPr id="5" name="Прямоугольник 4"/>
          <p:cNvSpPr/>
          <p:nvPr/>
        </p:nvSpPr>
        <p:spPr>
          <a:xfrm>
            <a:off x="285720" y="500042"/>
            <a:ext cx="800873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THANK YOU!</a:t>
            </a:r>
            <a:endParaRPr lang="ru-RU"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http://www.letshavefunwithenglish.com/projects/yearbook/images/hobbies.jpg"/>
          <p:cNvPicPr>
            <a:picLocks noChangeAspect="1" noChangeArrowheads="1"/>
          </p:cNvPicPr>
          <p:nvPr/>
        </p:nvPicPr>
        <p:blipFill>
          <a:blip r:embed="rId2" cstate="print"/>
          <a:srcRect/>
          <a:stretch>
            <a:fillRect/>
          </a:stretch>
        </p:blipFill>
        <p:spPr bwMode="auto">
          <a:xfrm>
            <a:off x="571472" y="0"/>
            <a:ext cx="8143932"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descr="https://avatars.mds.yandex.net/get-pdb/964669/a3e55fbd-0906-479f-ae7c-086e818fb14c/s1200?webp=fals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Прямоугольник 4"/>
          <p:cNvSpPr/>
          <p:nvPr/>
        </p:nvSpPr>
        <p:spPr>
          <a:xfrm>
            <a:off x="357158" y="1357298"/>
            <a:ext cx="3429024"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Listening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5842264" y="3643314"/>
            <a:ext cx="2847639" cy="2585323"/>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St.B</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p.22 ex.1</a:t>
            </a: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Step 5 </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091_04_57.mp3">
            <a:hlinkClick r:id="" action="ppaction://media"/>
          </p:cNvPr>
          <p:cNvPicPr>
            <a:picLocks noGrp="1" noRot="1" noChangeAspect="1"/>
          </p:cNvPicPr>
          <p:nvPr>
            <p:ph idx="1"/>
            <a:audioFile r:link="rId1"/>
          </p:nvPr>
        </p:nvPicPr>
        <p:blipFill>
          <a:blip r:embed="rId4" cstate="print"/>
          <a:stretch>
            <a:fillRect/>
          </a:stretch>
        </p:blipFill>
        <p:spPr>
          <a:xfrm>
            <a:off x="3143240" y="1571612"/>
            <a:ext cx="571504" cy="5715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2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8436" name="Picture 4" descr="https://ds04.infourok.ru/uploads/ex/1037/000651c6-a573308f/img1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Прямоугольник 5"/>
          <p:cNvSpPr/>
          <p:nvPr/>
        </p:nvSpPr>
        <p:spPr>
          <a:xfrm>
            <a:off x="642910" y="785794"/>
            <a:ext cx="8186280" cy="4832092"/>
          </a:xfrm>
          <a:prstGeom prst="rect">
            <a:avLst/>
          </a:prstGeom>
        </p:spPr>
        <p:txBody>
          <a:bodyPr wrap="none">
            <a:spAutoFit/>
          </a:bodyPr>
          <a:lstStyle/>
          <a:p>
            <a:pPr marL="342900" indent="-342900">
              <a:buAutoNum type="arabicPeriod"/>
            </a:pPr>
            <a:r>
              <a:rPr lang="en-US" sz="4400" b="1" dirty="0" smtClean="0">
                <a:ln w="1905"/>
                <a:effectLst>
                  <a:innerShdw blurRad="69850" dist="43180" dir="5400000">
                    <a:srgbClr val="000000">
                      <a:alpha val="65000"/>
                    </a:srgbClr>
                  </a:innerShdw>
                </a:effectLst>
                <a:latin typeface="Times New Roman" pitchFamily="18" charset="0"/>
                <a:cs typeface="Times New Roman" pitchFamily="18" charset="0"/>
              </a:rPr>
              <a:t>What is the topic of the text?</a:t>
            </a:r>
          </a:p>
          <a:p>
            <a:pPr marL="342900" indent="-342900">
              <a:buAutoNum type="arabicPeriod"/>
            </a:pPr>
            <a:r>
              <a:rPr lang="en-US" sz="4400" b="1" dirty="0" smtClean="0">
                <a:ln w="1905"/>
                <a:effectLst>
                  <a:innerShdw blurRad="69850" dist="43180" dir="5400000">
                    <a:srgbClr val="000000">
                      <a:alpha val="65000"/>
                    </a:srgbClr>
                  </a:innerShdw>
                </a:effectLst>
                <a:latin typeface="Times New Roman" pitchFamily="18" charset="0"/>
                <a:cs typeface="Times New Roman" pitchFamily="18" charset="0"/>
              </a:rPr>
              <a:t>What are the main characters?</a:t>
            </a:r>
          </a:p>
          <a:p>
            <a:pPr marL="342900" indent="-342900">
              <a:buAutoNum type="arabicPeriod"/>
            </a:pPr>
            <a:r>
              <a:rPr lang="en-US" sz="4400" b="1" dirty="0" smtClean="0">
                <a:ln w="1905"/>
                <a:effectLst>
                  <a:innerShdw blurRad="69850" dist="43180" dir="5400000">
                    <a:srgbClr val="000000">
                      <a:alpha val="65000"/>
                    </a:srgbClr>
                  </a:innerShdw>
                </a:effectLst>
                <a:latin typeface="Times New Roman" pitchFamily="18" charset="0"/>
                <a:cs typeface="Times New Roman" pitchFamily="18" charset="0"/>
              </a:rPr>
              <a:t>The text is a dialogue, isn’t it?</a:t>
            </a:r>
          </a:p>
          <a:p>
            <a:pPr marL="342900" indent="-342900">
              <a:buAutoNum type="arabicPeriod"/>
            </a:pPr>
            <a:r>
              <a:rPr lang="en-US" sz="4400" b="1" dirty="0" smtClean="0">
                <a:ln w="1905"/>
                <a:effectLst>
                  <a:innerShdw blurRad="69850" dist="43180" dir="5400000">
                    <a:srgbClr val="000000">
                      <a:alpha val="65000"/>
                    </a:srgbClr>
                  </a:innerShdw>
                </a:effectLst>
                <a:latin typeface="Times New Roman" pitchFamily="18" charset="0"/>
                <a:cs typeface="Times New Roman" pitchFamily="18" charset="0"/>
              </a:rPr>
              <a:t>Where does the action take</a:t>
            </a:r>
          </a:p>
          <a:p>
            <a:pPr marL="342900" indent="-342900"/>
            <a:r>
              <a:rPr lang="en-US" sz="4400" b="1" dirty="0" smtClean="0">
                <a:ln w="1905"/>
                <a:effectLst>
                  <a:innerShdw blurRad="69850" dist="43180" dir="5400000">
                    <a:srgbClr val="000000">
                      <a:alpha val="65000"/>
                    </a:srgbClr>
                  </a:innerShdw>
                </a:effectLst>
                <a:latin typeface="Times New Roman" pitchFamily="18" charset="0"/>
                <a:cs typeface="Times New Roman" pitchFamily="18" charset="0"/>
              </a:rPr>
              <a:t> place? (any variants)</a:t>
            </a:r>
          </a:p>
          <a:p>
            <a:pPr marL="342900" indent="-342900"/>
            <a:r>
              <a:rPr lang="en-US" sz="4400" b="1" dirty="0" smtClean="0">
                <a:ln w="1905"/>
                <a:effectLst>
                  <a:innerShdw blurRad="69850" dist="43180" dir="5400000">
                    <a:srgbClr val="000000">
                      <a:alpha val="65000"/>
                    </a:srgbClr>
                  </a:innerShdw>
                </a:effectLst>
                <a:latin typeface="Times New Roman" pitchFamily="18" charset="0"/>
                <a:cs typeface="Times New Roman" pitchFamily="18" charset="0"/>
              </a:rPr>
              <a:t>5. What hobby does Jane have?</a:t>
            </a:r>
          </a:p>
          <a:p>
            <a:pPr marL="342900" indent="-342900">
              <a:buAutoNum type="arabicPeriod"/>
            </a:pPr>
            <a:endParaRPr lang="ru-RU"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2" name="Picture 4" descr="https://i.ytimg.com/vi/Clc9hAXxHK4/maxresdefault.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Прямоугольник 5"/>
          <p:cNvSpPr/>
          <p:nvPr/>
        </p:nvSpPr>
        <p:spPr>
          <a:xfrm>
            <a:off x="1357290" y="214290"/>
            <a:ext cx="7045518"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Do you like travelling?</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Прямоугольник 6"/>
          <p:cNvSpPr/>
          <p:nvPr/>
        </p:nvSpPr>
        <p:spPr>
          <a:xfrm>
            <a:off x="1500166" y="5786454"/>
            <a:ext cx="6070894"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Why people travel?</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4578" name="Picture 2" descr="https://kendrickuy.com/wp-content/uploads/2015/07/cowork-the-world-blog.jpg"/>
          <p:cNvPicPr>
            <a:picLocks noChangeAspect="1" noChangeArrowheads="1"/>
          </p:cNvPicPr>
          <p:nvPr/>
        </p:nvPicPr>
        <p:blipFill>
          <a:blip r:embed="rId2" cstate="print"/>
          <a:srcRect/>
          <a:stretch>
            <a:fillRect/>
          </a:stretch>
        </p:blipFill>
        <p:spPr bwMode="auto">
          <a:xfrm>
            <a:off x="0" y="4286256"/>
            <a:ext cx="9144000" cy="2571744"/>
          </a:xfrm>
          <a:prstGeom prst="rect">
            <a:avLst/>
          </a:prstGeom>
          <a:noFill/>
        </p:spPr>
      </p:pic>
      <p:sp>
        <p:nvSpPr>
          <p:cNvPr id="5" name="Прямоугольник 4"/>
          <p:cNvSpPr/>
          <p:nvPr/>
        </p:nvSpPr>
        <p:spPr>
          <a:xfrm>
            <a:off x="1857356" y="214290"/>
            <a:ext cx="5359479"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Job (business) or study</a:t>
            </a:r>
            <a:endParaRPr lang="ru-RU" sz="40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Прямоугольник 5"/>
          <p:cNvSpPr/>
          <p:nvPr/>
        </p:nvSpPr>
        <p:spPr>
          <a:xfrm>
            <a:off x="0" y="1000108"/>
            <a:ext cx="4475905"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sz="40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o meet new people</a:t>
            </a:r>
            <a:endParaRPr lang="ru-RU" sz="4000" b="1" cap="none"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Прямоугольник 6"/>
          <p:cNvSpPr/>
          <p:nvPr/>
        </p:nvSpPr>
        <p:spPr>
          <a:xfrm>
            <a:off x="1714480" y="1857364"/>
            <a:ext cx="6084359"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sz="4000" b="1" cap="none" spc="50" dirty="0" smtClean="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o visit friends or relatives</a:t>
            </a:r>
            <a:endParaRPr lang="ru-RU" sz="40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Прямоугольник 7"/>
          <p:cNvSpPr/>
          <p:nvPr/>
        </p:nvSpPr>
        <p:spPr>
          <a:xfrm>
            <a:off x="1357290" y="2714620"/>
            <a:ext cx="6463950"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sz="40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o visit the places of interest</a:t>
            </a:r>
            <a:endParaRPr lang="ru-RU" sz="4000" b="1" cap="none"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9" name="Прямоугольник 8"/>
          <p:cNvSpPr/>
          <p:nvPr/>
        </p:nvSpPr>
        <p:spPr>
          <a:xfrm>
            <a:off x="4661683" y="1000108"/>
            <a:ext cx="4482317"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sz="4000" b="1" cap="none"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o learn a language</a:t>
            </a:r>
            <a:endParaRPr lang="ru-RU" sz="4000" b="1" cap="none"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 name="Прямоугольник 9"/>
          <p:cNvSpPr/>
          <p:nvPr/>
        </p:nvSpPr>
        <p:spPr>
          <a:xfrm>
            <a:off x="1000100" y="3500438"/>
            <a:ext cx="7209345" cy="1323439"/>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sz="4000" b="1" cap="none" spc="50" dirty="0" smtClean="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o learn the history and culture</a:t>
            </a:r>
          </a:p>
          <a:p>
            <a:pPr algn="ctr"/>
            <a:r>
              <a:rPr lang="en-US" sz="4000" b="1" cap="none" spc="50" dirty="0" smtClean="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 (customs and traditions)</a:t>
            </a:r>
            <a:endParaRPr lang="ru-RU" sz="40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7" name="Прямоугольник 6"/>
          <p:cNvSpPr/>
          <p:nvPr/>
        </p:nvSpPr>
        <p:spPr>
          <a:xfrm>
            <a:off x="928662" y="3714752"/>
            <a:ext cx="7718565" cy="258532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Russia is rich ____</a:t>
            </a:r>
          </a:p>
          <a:p>
            <a:pPr algn="ctr"/>
            <a:r>
              <a:rPr lang="en-US" sz="5400" b="1" spc="50" dirty="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i</a:t>
            </a: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ts museums, squares</a:t>
            </a:r>
          </a:p>
          <a:p>
            <a:pPr algn="ct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a</a:t>
            </a: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nd  churches.</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7650" name="Picture 2" descr="http://www.palitra-diaspor.ru/upload/iblock/f71/rossiya1.jpg"/>
          <p:cNvPicPr>
            <a:picLocks noChangeAspect="1" noChangeArrowheads="1"/>
          </p:cNvPicPr>
          <p:nvPr/>
        </p:nvPicPr>
        <p:blipFill>
          <a:blip r:embed="rId2" cstate="print"/>
          <a:srcRect/>
          <a:stretch>
            <a:fillRect/>
          </a:stretch>
        </p:blipFill>
        <p:spPr bwMode="auto">
          <a:xfrm>
            <a:off x="2285984" y="285728"/>
            <a:ext cx="5143496" cy="30956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5606" name="Picture 6" descr="https://www.spb-optima.ru/images/land/land5.jpg"/>
          <p:cNvPicPr>
            <a:picLocks noChangeAspect="1" noChangeArrowheads="1"/>
          </p:cNvPicPr>
          <p:nvPr/>
        </p:nvPicPr>
        <p:blipFill>
          <a:blip r:embed="rId2" cstate="print"/>
          <a:srcRect/>
          <a:stretch>
            <a:fillRect/>
          </a:stretch>
        </p:blipFill>
        <p:spPr bwMode="auto">
          <a:xfrm>
            <a:off x="2143108" y="285728"/>
            <a:ext cx="4572032" cy="3143272"/>
          </a:xfrm>
          <a:prstGeom prst="rect">
            <a:avLst/>
          </a:prstGeom>
          <a:noFill/>
        </p:spPr>
      </p:pic>
      <p:sp>
        <p:nvSpPr>
          <p:cNvPr id="7" name="Прямоугольник 6"/>
          <p:cNvSpPr/>
          <p:nvPr/>
        </p:nvSpPr>
        <p:spPr>
          <a:xfrm>
            <a:off x="1285852" y="3714752"/>
            <a:ext cx="7140033" cy="175432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The Englishmen are </a:t>
            </a:r>
          </a:p>
          <a:p>
            <a:pPr algn="ctr"/>
            <a:r>
              <a:rPr lang="en-US" sz="5400" b="1" spc="50" dirty="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f</a:t>
            </a:r>
            <a:r>
              <a:rPr lang="en-US" sz="5400" b="1" spc="50" dirty="0" smtClean="0">
                <a:ln w="11430"/>
                <a:solidFill>
                  <a:schemeClr val="tx1"/>
                </a:solidFill>
                <a:effectLst>
                  <a:outerShdw blurRad="76200" dist="50800" dir="5400000" algn="tl" rotWithShape="0">
                    <a:srgbClr val="000000">
                      <a:alpha val="65000"/>
                    </a:srgbClr>
                  </a:outerShdw>
                </a:effectLst>
                <a:latin typeface="Arial Rounded MT Bold" pitchFamily="34" charset="0"/>
                <a:cs typeface="Times New Roman" pitchFamily="18" charset="0"/>
              </a:rPr>
              <a:t>ond ____ gardening.</a:t>
            </a:r>
            <a:endParaRPr lang="ru-RU" sz="5400" b="1" cap="none"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325</Words>
  <Application>Microsoft Office PowerPoint</Application>
  <PresentationFormat>Экран (4:3)</PresentationFormat>
  <Paragraphs>53</Paragraphs>
  <Slides>22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юрий ерастов</dc:creator>
  <cp:lastModifiedBy>юрий ерастов</cp:lastModifiedBy>
  <cp:revision>38</cp:revision>
  <dcterms:created xsi:type="dcterms:W3CDTF">2020-02-22T19:16:36Z</dcterms:created>
  <dcterms:modified xsi:type="dcterms:W3CDTF">2020-02-24T12:49:40Z</dcterms:modified>
</cp:coreProperties>
</file>