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4" r:id="rId3"/>
    <p:sldId id="280" r:id="rId4"/>
    <p:sldId id="284" r:id="rId5"/>
    <p:sldId id="260" r:id="rId6"/>
    <p:sldId id="259" r:id="rId7"/>
    <p:sldId id="262" r:id="rId8"/>
    <p:sldId id="263" r:id="rId9"/>
    <p:sldId id="286" r:id="rId10"/>
    <p:sldId id="268" r:id="rId11"/>
    <p:sldId id="270" r:id="rId12"/>
    <p:sldId id="275" r:id="rId13"/>
    <p:sldId id="264" r:id="rId14"/>
    <p:sldId id="266" r:id="rId15"/>
    <p:sldId id="278" r:id="rId16"/>
    <p:sldId id="282" r:id="rId17"/>
    <p:sldId id="28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66"/>
    <a:srgbClr val="0000CC"/>
    <a:srgbClr val="F04EB6"/>
    <a:srgbClr val="F3B443"/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85" autoAdjust="0"/>
    <p:restoredTop sz="94660"/>
  </p:normalViewPr>
  <p:slideViewPr>
    <p:cSldViewPr>
      <p:cViewPr varScale="1">
        <p:scale>
          <a:sx n="82" d="100"/>
          <a:sy n="82" d="100"/>
        </p:scale>
        <p:origin x="-152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D4659-B262-4DD2-881B-CD98ACFC2492}" type="datetimeFigureOut">
              <a:rPr lang="ru-RU" smtClean="0"/>
              <a:pPr/>
              <a:t>07.01.2025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D18FC-A069-4275-80BF-4DC3319D0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5091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4517-69A2-4665-9538-7618ADCACADD}" type="datetime1">
              <a:rPr lang="ru-RU" smtClean="0"/>
              <a:pPr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Ерастова Т.В., учитель английского языка МОБУ "Рассветская СОШ им. В.В. Лапина" Тульская область Ленинский район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D021-04A5-4A7E-8907-E61376BB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AA78-6108-4F3F-A4A1-26E2C0570320}" type="datetime1">
              <a:rPr lang="ru-RU" smtClean="0"/>
              <a:pPr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Ерастова Т.В., учитель английского языка МОБУ "Рассветская СОШ им. В.В. Лапина" Тульская область Ленинский район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D021-04A5-4A7E-8907-E61376BB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C38A-AF01-4AE6-A6EF-4ABCF050F8FC}" type="datetime1">
              <a:rPr lang="ru-RU" smtClean="0"/>
              <a:pPr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Ерастова Т.В., учитель английского языка МОБУ "Рассветская СОШ им. В.В. Лапина" Тульская область Ленинский район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D021-04A5-4A7E-8907-E61376BB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2DED-3F22-4551-B302-130E683DDD1F}" type="datetime1">
              <a:rPr lang="ru-RU" smtClean="0"/>
              <a:pPr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Ерастова Т.В., учитель английского языка МОБУ "Рассветская СОШ им. В.В. Лапина" Тульская область Ленинский район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D021-04A5-4A7E-8907-E61376BB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AFE4-536C-4D78-B6C4-71F31306CFF3}" type="datetime1">
              <a:rPr lang="ru-RU" smtClean="0"/>
              <a:pPr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Ерастова Т.В., учитель английского языка МОБУ "Рассветская СОШ им. В.В. Лапина" Тульская область Ленинский район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D021-04A5-4A7E-8907-E61376BB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1D5D-0D24-4C5D-9B67-699AB5E2CF1D}" type="datetime1">
              <a:rPr lang="ru-RU" smtClean="0"/>
              <a:pPr/>
              <a:t>07.01.2025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Ерастова Т.В., учитель английского языка МОБУ "Рассветская СОШ им. В.В. Лапина" Тульская область Ленинский район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D021-04A5-4A7E-8907-E61376BB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2C8C-9D53-4D4B-8C50-A827DF693E0E}" type="datetime1">
              <a:rPr lang="ru-RU" smtClean="0"/>
              <a:pPr/>
              <a:t>07.01.2025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Ерастова Т.В., учитель английского языка МОБУ "Рассветская СОШ им. В.В. Лапина" Тульская область Ленинский район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D021-04A5-4A7E-8907-E61376BB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5596-14D4-4372-916D-C2F61F29E6BA}" type="datetime1">
              <a:rPr lang="ru-RU" smtClean="0"/>
              <a:pPr/>
              <a:t>07.01.2025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Ерастова Т.В., учитель английского языка МОБУ "Рассветская СОШ им. В.В. Лапина" Тульская область Ленинский район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D021-04A5-4A7E-8907-E61376BB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643A-38B0-457E-8787-3EA7FC488059}" type="datetime1">
              <a:rPr lang="ru-RU" smtClean="0"/>
              <a:pPr/>
              <a:t>07.01.2025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Ерастова Т.В., учитель английского языка МОБУ "Рассветская СОШ им. В.В. Лапина" Тульская область Ленинский район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D021-04A5-4A7E-8907-E61376BB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1BC3-8FDE-4A46-ABDF-5BCB4F89E2E8}" type="datetime1">
              <a:rPr lang="ru-RU" smtClean="0"/>
              <a:pPr/>
              <a:t>07.01.2025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Ерастова Т.В., учитель английского языка МОБУ "Рассветская СОШ им. В.В. Лапина" Тульская область Ленинский район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D021-04A5-4A7E-8907-E61376BB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BBF5-0167-4243-9A44-ECBB0EC1F8EA}" type="datetime1">
              <a:rPr lang="ru-RU" smtClean="0"/>
              <a:pPr/>
              <a:t>07.01.2025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Ерастова Т.В., учитель английского языка МОБУ "Рассветская СОШ им. В.В. Лапина" Тульская область Ленинский район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D021-04A5-4A7E-8907-E61376BB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72024-0708-499D-99A5-01BEBC5B269E}" type="datetime1">
              <a:rPr lang="ru-RU" smtClean="0"/>
              <a:pPr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Автор: Ерастова Т.В., учитель английского языка МОБУ "Рассветская СОШ им. В.В. Лапина" Тульская область Ленинский район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DD021-04A5-4A7E-8907-E61376BB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053653">
            <a:off x="778249" y="3450146"/>
            <a:ext cx="1242223" cy="906487"/>
          </a:xfrm>
          <a:prstGeom prst="rect">
            <a:avLst/>
          </a:prstGeom>
        </p:spPr>
      </p:pic>
      <p:pic>
        <p:nvPicPr>
          <p:cNvPr id="6" name="Рисунок 5" descr="16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330" y="3357562"/>
            <a:ext cx="1214446" cy="785811"/>
          </a:xfrm>
          <a:prstGeom prst="rect">
            <a:avLst/>
          </a:prstGeom>
        </p:spPr>
      </p:pic>
      <p:pic>
        <p:nvPicPr>
          <p:cNvPr id="7" name="Рисунок 6" descr="14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3714752"/>
            <a:ext cx="3786214" cy="2714644"/>
          </a:xfrm>
          <a:prstGeom prst="rect">
            <a:avLst/>
          </a:prstGeom>
        </p:spPr>
      </p:pic>
      <p:pic>
        <p:nvPicPr>
          <p:cNvPr id="8" name="Рисунок 7" descr="1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786182" y="214290"/>
            <a:ext cx="4214842" cy="2714644"/>
          </a:xfrm>
          <a:prstGeom prst="rect">
            <a:avLst/>
          </a:prstGeom>
        </p:spPr>
      </p:pic>
      <p:pic>
        <p:nvPicPr>
          <p:cNvPr id="9" name="Рисунок 8" descr="1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786182" y="0"/>
            <a:ext cx="1214446" cy="1000132"/>
          </a:xfrm>
          <a:prstGeom prst="rect">
            <a:avLst/>
          </a:prstGeom>
        </p:spPr>
      </p:pic>
      <p:pic>
        <p:nvPicPr>
          <p:cNvPr id="10" name="Рисунок 9" descr="15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286380" y="3643314"/>
            <a:ext cx="3857620" cy="285752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85918" y="2786058"/>
            <a:ext cx="6094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lang="en-US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At   the   Café</a:t>
            </a:r>
            <a:r>
              <a:rPr lang="ru-RU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»</a:t>
            </a:r>
            <a:r>
              <a:rPr lang="en-US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5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543524">
            <a:off x="259338" y="1017770"/>
            <a:ext cx="4038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Т</a:t>
            </a:r>
            <a:r>
              <a:rPr lang="ru-RU" sz="5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е</a:t>
            </a:r>
            <a:r>
              <a:rPr lang="ru-RU" sz="54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л</a:t>
            </a:r>
            <a:r>
              <a:rPr lang="ru-RU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м</a:t>
            </a:r>
            <a:r>
              <a:rPr lang="ru-RU" sz="54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о</a:t>
            </a:r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т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>
          <a:xfrm>
            <a:off x="2285984" y="5786454"/>
            <a:ext cx="5715040" cy="863583"/>
          </a:xfrm>
        </p:spPr>
        <p:txBody>
          <a:bodyPr/>
          <a:lstStyle/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Автор: Ерастова Т.В., учитель английского языка </a:t>
            </a:r>
            <a:r>
              <a:rPr lang="ru-RU" sz="1600" dirty="0" smtClean="0">
                <a:solidFill>
                  <a:schemeClr val="tx1"/>
                </a:solidFill>
              </a:rPr>
              <a:t>МБОУ «ЦО №52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им. В.В. Лапина" 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г.Тула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4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Скругленный прямоугольник 6"/>
          <p:cNvSpPr/>
          <p:nvPr/>
        </p:nvSpPr>
        <p:spPr>
          <a:xfrm>
            <a:off x="428596" y="214290"/>
            <a:ext cx="3143272" cy="1500198"/>
          </a:xfrm>
          <a:prstGeom prst="roundRect">
            <a:avLst/>
          </a:prstGeom>
          <a:gradFill flip="none" rotWithShape="1">
            <a:gsLst>
              <a:gs pos="50000">
                <a:srgbClr val="00B0F0">
                  <a:tint val="66000"/>
                  <a:satMod val="160000"/>
                  <a:alpha val="53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85728"/>
            <a:ext cx="292895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Физкультминутка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en-US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Who is the fastest</a:t>
            </a:r>
            <a:r>
              <a:rPr lang="ru-RU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?» </a:t>
            </a:r>
            <a:endParaRPr lang="ru-RU" sz="2800" b="1" cap="none" spc="0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5214950"/>
            <a:ext cx="3429024" cy="1143008"/>
          </a:xfrm>
          <a:prstGeom prst="roundRect">
            <a:avLst/>
          </a:prstGeom>
          <a:gradFill flip="none" rotWithShape="1">
            <a:gsLst>
              <a:gs pos="50000">
                <a:srgbClr val="00B0F0">
                  <a:tint val="66000"/>
                  <a:satMod val="160000"/>
                  <a:alpha val="53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5226784"/>
            <a:ext cx="357189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en-US" sz="24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Scrambled Eggs</a:t>
            </a:r>
            <a:r>
              <a:rPr lang="ru-RU" sz="24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»:</a:t>
            </a:r>
          </a:p>
          <a:p>
            <a:pPr algn="ctr"/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Put the instructions into correct order.</a:t>
            </a:r>
            <a:endParaRPr lang="ru-RU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Рисунок 11" descr="4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8671">
            <a:off x="6777084" y="1233298"/>
            <a:ext cx="1752341" cy="1595223"/>
          </a:xfrm>
          <a:prstGeom prst="rect">
            <a:avLst/>
          </a:prstGeom>
        </p:spPr>
      </p:pic>
      <p:pic>
        <p:nvPicPr>
          <p:cNvPr id="14" name="Содержимое 8" descr="5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00298" y="2000240"/>
            <a:ext cx="1214446" cy="1597005"/>
          </a:xfrm>
          <a:prstGeom prst="rect">
            <a:avLst/>
          </a:prstGeom>
        </p:spPr>
      </p:pic>
      <p:pic>
        <p:nvPicPr>
          <p:cNvPr id="17" name="Рисунок 16" descr="49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57620" y="428604"/>
            <a:ext cx="2071702" cy="2857520"/>
          </a:xfrm>
          <a:prstGeom prst="rect">
            <a:avLst/>
          </a:prstGeom>
        </p:spPr>
      </p:pic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214282" y="6356350"/>
            <a:ext cx="8929718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Автор: Ерастова Т.В., учитель английского языка МОБУ "</a:t>
            </a:r>
            <a:r>
              <a:rPr lang="ru-RU" dirty="0" err="1" smtClean="0">
                <a:solidFill>
                  <a:schemeClr val="tx1"/>
                </a:solidFill>
              </a:rPr>
              <a:t>Рассветская</a:t>
            </a:r>
            <a:r>
              <a:rPr lang="ru-RU" dirty="0" smtClean="0">
                <a:solidFill>
                  <a:schemeClr val="tx1"/>
                </a:solidFill>
              </a:rPr>
              <a:t> СОШ им. В.В. Лапина" Тульская область Ленинский район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4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429388" cy="6858000"/>
          </a:xfrm>
        </p:spPr>
      </p:pic>
      <p:pic>
        <p:nvPicPr>
          <p:cNvPr id="7" name="Рисунок 6" descr="5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1428736"/>
            <a:ext cx="3071802" cy="5429264"/>
          </a:xfrm>
          <a:prstGeom prst="rect">
            <a:avLst/>
          </a:prstGeom>
        </p:spPr>
      </p:pic>
      <p:pic>
        <p:nvPicPr>
          <p:cNvPr id="9" name="Содержимое 8" descr="5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29256" y="5072074"/>
            <a:ext cx="1214446" cy="159700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14414" y="500042"/>
            <a:ext cx="172162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Take three eggs.</a:t>
            </a:r>
            <a:endParaRPr lang="ru-RU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Рисунок 11" descr="3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00364" y="357166"/>
            <a:ext cx="900095" cy="72388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357422" y="1285860"/>
            <a:ext cx="155683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Mix with milk.</a:t>
            </a:r>
            <a:endParaRPr lang="ru-RU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Рисунок 13" descr="4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071934" y="1214422"/>
            <a:ext cx="928694" cy="71438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500430" y="2143116"/>
            <a:ext cx="15969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Add some salt.</a:t>
            </a:r>
            <a:endParaRPr lang="ru-RU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" name="Рисунок 15" descr="4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285984" y="1928802"/>
            <a:ext cx="1095366" cy="78580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285984" y="2928934"/>
            <a:ext cx="19752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Put some oil in the</a:t>
            </a:r>
          </a:p>
          <a:p>
            <a:pPr algn="ctr"/>
            <a:r>
              <a:rPr lang="en-US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frying pan.</a:t>
            </a:r>
            <a:endParaRPr lang="ru-RU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Рисунок 17" descr="42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286248" y="2714620"/>
            <a:ext cx="1309680" cy="80485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500430" y="3786190"/>
            <a:ext cx="198599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Fry for 10 minutes.</a:t>
            </a:r>
            <a:endParaRPr lang="ru-RU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" name="Рисунок 19" descr="43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428860" y="3643314"/>
            <a:ext cx="985829" cy="70484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880944" y="4429132"/>
            <a:ext cx="28076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Cut the omelet  into pieces.</a:t>
            </a:r>
            <a:endParaRPr lang="ru-RU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" name="Рисунок 21" descr="44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714876" y="4286256"/>
            <a:ext cx="1169700" cy="75228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747071" y="5143512"/>
            <a:ext cx="17998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Enjoy your meal</a:t>
            </a:r>
            <a:r>
              <a:rPr lang="ru-RU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4" name="Рисунок 23" descr="45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2571736" y="4857760"/>
            <a:ext cx="1047742" cy="890583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572264" y="142852"/>
            <a:ext cx="2143140" cy="1071570"/>
          </a:xfrm>
          <a:prstGeom prst="roundRect">
            <a:avLst/>
          </a:prstGeom>
          <a:gradFill flip="none" rotWithShape="1">
            <a:gsLst>
              <a:gs pos="50000">
                <a:srgbClr val="00B0F0">
                  <a:tint val="66000"/>
                  <a:satMod val="160000"/>
                  <a:alpha val="53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643702" y="142852"/>
            <a:ext cx="189045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Good </a:t>
            </a:r>
          </a:p>
          <a:p>
            <a:pPr algn="ctr"/>
            <a:r>
              <a:rPr lang="en-US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Appetite! </a:t>
            </a:r>
            <a:endParaRPr lang="ru-RU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1"/>
          </p:nvPr>
        </p:nvSpPr>
        <p:spPr>
          <a:xfrm>
            <a:off x="214282" y="6356350"/>
            <a:ext cx="8643998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Автор: Ерастова Т.В., учитель английского языка МОБУ "</a:t>
            </a:r>
            <a:r>
              <a:rPr lang="ru-RU" dirty="0" err="1" smtClean="0">
                <a:solidFill>
                  <a:schemeClr val="tx1"/>
                </a:solidFill>
              </a:rPr>
              <a:t>Рассветская</a:t>
            </a:r>
            <a:r>
              <a:rPr lang="ru-RU" dirty="0" smtClean="0">
                <a:solidFill>
                  <a:schemeClr val="tx1"/>
                </a:solidFill>
              </a:rPr>
              <a:t> СОШ им. В.В. Лапина" Тульская область Ленинский район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7" grpId="0"/>
      <p:bldP spid="19" grpId="0"/>
      <p:bldP spid="21" grpId="0"/>
      <p:bldP spid="23" grpId="0"/>
      <p:bldP spid="25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2" name="Рисунок 11" descr="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42844" y="6356350"/>
            <a:ext cx="8786874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Автор: Ерастова Т.В., учитель английского языка МОБУ "</a:t>
            </a:r>
            <a:r>
              <a:rPr lang="ru-RU" dirty="0" err="1" smtClean="0">
                <a:solidFill>
                  <a:schemeClr val="tx1"/>
                </a:solidFill>
              </a:rPr>
              <a:t>Рассветская</a:t>
            </a:r>
            <a:r>
              <a:rPr lang="ru-RU" dirty="0" smtClean="0">
                <a:solidFill>
                  <a:schemeClr val="tx1"/>
                </a:solidFill>
              </a:rPr>
              <a:t> СОШ им. В.В. Лапина" Тульская область Ленинский район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428596" y="214290"/>
            <a:ext cx="8358246" cy="642942"/>
          </a:xfrm>
          <a:prstGeom prst="roundRect">
            <a:avLst/>
          </a:prstGeom>
          <a:gradFill flip="none" rotWithShape="1">
            <a:gsLst>
              <a:gs pos="50000">
                <a:srgbClr val="00B0F0">
                  <a:tint val="66000"/>
                  <a:satMod val="160000"/>
                  <a:alpha val="53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19339" y="142852"/>
            <a:ext cx="70455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Traditional         Russian      Food</a:t>
            </a:r>
            <a:endParaRPr lang="ru-RU" sz="3600" b="1" cap="none" spc="0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42844" y="6356350"/>
            <a:ext cx="8786874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Автор: Ерастова Т.В., учитель английского языка МОБУ "</a:t>
            </a:r>
            <a:r>
              <a:rPr lang="ru-RU" dirty="0" err="1" smtClean="0">
                <a:solidFill>
                  <a:schemeClr val="tx1"/>
                </a:solidFill>
              </a:rPr>
              <a:t>Рассветская</a:t>
            </a:r>
            <a:r>
              <a:rPr lang="ru-RU" dirty="0" smtClean="0">
                <a:solidFill>
                  <a:schemeClr val="tx1"/>
                </a:solidFill>
              </a:rPr>
              <a:t> СОШ им. В.В. Лапина" Тульская область Ленинский район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20489593">
            <a:off x="428596" y="571480"/>
            <a:ext cx="2193775" cy="1768469"/>
          </a:xfrm>
        </p:spPr>
      </p:pic>
      <p:pic>
        <p:nvPicPr>
          <p:cNvPr id="6" name="Рисунок 5" descr="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14678" y="357166"/>
            <a:ext cx="2595564" cy="2000251"/>
          </a:xfrm>
          <a:prstGeom prst="rect">
            <a:avLst/>
          </a:prstGeom>
        </p:spPr>
      </p:pic>
      <p:pic>
        <p:nvPicPr>
          <p:cNvPr id="7" name="Рисунок 6" descr="3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728882">
            <a:off x="6429388" y="857232"/>
            <a:ext cx="1928826" cy="1674802"/>
          </a:xfrm>
          <a:prstGeom prst="rect">
            <a:avLst/>
          </a:prstGeom>
        </p:spPr>
      </p:pic>
      <p:pic>
        <p:nvPicPr>
          <p:cNvPr id="8" name="Рисунок 7" descr="3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899599">
            <a:off x="1232387" y="3174133"/>
            <a:ext cx="2095498" cy="1519236"/>
          </a:xfrm>
          <a:prstGeom prst="rect">
            <a:avLst/>
          </a:prstGeom>
        </p:spPr>
      </p:pic>
      <p:pic>
        <p:nvPicPr>
          <p:cNvPr id="10" name="Рисунок 9" descr="3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0886471">
            <a:off x="5572132" y="3286124"/>
            <a:ext cx="1881184" cy="1500185"/>
          </a:xfrm>
          <a:prstGeom prst="rect">
            <a:avLst/>
          </a:prstGeom>
        </p:spPr>
      </p:pic>
      <p:pic>
        <p:nvPicPr>
          <p:cNvPr id="11" name="Рисунок 10" descr="3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0530130">
            <a:off x="6858016" y="4929198"/>
            <a:ext cx="1928826" cy="1604952"/>
          </a:xfrm>
          <a:prstGeom prst="rect">
            <a:avLst/>
          </a:prstGeom>
        </p:spPr>
      </p:pic>
      <p:pic>
        <p:nvPicPr>
          <p:cNvPr id="12" name="Рисунок 11" descr="38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786182" y="3357562"/>
            <a:ext cx="1509709" cy="2071682"/>
          </a:xfrm>
          <a:prstGeom prst="rect">
            <a:avLst/>
          </a:prstGeom>
        </p:spPr>
      </p:pic>
      <p:pic>
        <p:nvPicPr>
          <p:cNvPr id="13" name="Рисунок 12" descr="39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20277212">
            <a:off x="285720" y="4857760"/>
            <a:ext cx="1904995" cy="160496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57224" y="214290"/>
            <a:ext cx="13789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Borsch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84267" y="285728"/>
            <a:ext cx="17091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Pelmeni</a:t>
            </a:r>
            <a:r>
              <a:rPr lang="en-US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388" y="357166"/>
            <a:ext cx="23358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Jellied meat </a:t>
            </a: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500306"/>
            <a:ext cx="23743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Salted </a:t>
            </a:r>
          </a:p>
          <a:p>
            <a:pPr algn="ctr"/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cucumbers &amp; </a:t>
            </a:r>
          </a:p>
          <a:p>
            <a:pPr algn="ctr"/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tomatoes</a:t>
            </a: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86644" y="3000372"/>
            <a:ext cx="13644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Olivier 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9307" y="2786058"/>
            <a:ext cx="13115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Kvass 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69882" y="5929330"/>
            <a:ext cx="19511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Okroshka</a:t>
            </a:r>
            <a:r>
              <a:rPr lang="en-US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63867" y="5657671"/>
            <a:ext cx="25907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Pancakes with </a:t>
            </a:r>
          </a:p>
          <a:p>
            <a:pPr algn="ctr"/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caviar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>
          <a:xfrm>
            <a:off x="357158" y="6492875"/>
            <a:ext cx="8501122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Автор: Ерастова Т.В., учитель английского языка МОБУ "</a:t>
            </a:r>
            <a:r>
              <a:rPr lang="ru-RU" dirty="0" err="1" smtClean="0">
                <a:solidFill>
                  <a:schemeClr val="tx1"/>
                </a:solidFill>
              </a:rPr>
              <a:t>Рассветская</a:t>
            </a:r>
            <a:r>
              <a:rPr lang="ru-RU" dirty="0" smtClean="0">
                <a:solidFill>
                  <a:schemeClr val="tx1"/>
                </a:solidFill>
              </a:rPr>
              <a:t> СОШ им. В.В. Лапина" Тульская область Ленинский район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30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214282" y="6492875"/>
            <a:ext cx="8929718" cy="36512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Автор: Ерастова Т.В., учитель английского языка МОБУ "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Рассветская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СОШ им. В.В. Лапина" Тульская область Ленинский район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5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C:\Documents and Settings\Татьяна\Рабочий стол\телемост At cafe\картинки\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1968" y="285728"/>
            <a:ext cx="45720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American Sensations </a:t>
            </a:r>
            <a:endParaRPr lang="ru-RU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Автор: Ерастова Т.В., учитель английского языка МОБУ "</a:t>
            </a:r>
            <a:r>
              <a:rPr lang="ru-RU" dirty="0" err="1" smtClean="0">
                <a:solidFill>
                  <a:schemeClr val="tx1"/>
                </a:solidFill>
              </a:rPr>
              <a:t>Рассветская</a:t>
            </a:r>
            <a:r>
              <a:rPr lang="ru-RU" dirty="0" smtClean="0">
                <a:solidFill>
                  <a:schemeClr val="tx1"/>
                </a:solidFill>
              </a:rPr>
              <a:t> СОШ им. В.В. Лапина" Тульская область Ленинский район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7" name="Прямоугольник 6"/>
          <p:cNvSpPr/>
          <p:nvPr/>
        </p:nvSpPr>
        <p:spPr>
          <a:xfrm rot="21159237">
            <a:off x="857224" y="4929198"/>
            <a:ext cx="7473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lang="en-US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World Tasty News</a:t>
            </a:r>
            <a:r>
              <a:rPr lang="ru-RU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»</a:t>
            </a:r>
            <a:r>
              <a:rPr lang="en-US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282" y="6356350"/>
            <a:ext cx="857256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Автор: Ерастова Т.В., учитель английского языка МОБУ "</a:t>
            </a:r>
            <a:r>
              <a:rPr lang="ru-RU" dirty="0" err="1" smtClean="0">
                <a:solidFill>
                  <a:schemeClr val="tx1"/>
                </a:solidFill>
              </a:rPr>
              <a:t>Рассветская</a:t>
            </a:r>
            <a:r>
              <a:rPr lang="ru-RU" dirty="0" smtClean="0">
                <a:solidFill>
                  <a:schemeClr val="tx1"/>
                </a:solidFill>
              </a:rPr>
              <a:t> СОШ им. В.В. Лапина" Тульская область Ленинский район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214290"/>
            <a:ext cx="8715436" cy="642942"/>
          </a:xfrm>
          <a:prstGeom prst="roundRect">
            <a:avLst/>
          </a:prstGeom>
          <a:gradFill flip="none" rotWithShape="1">
            <a:gsLst>
              <a:gs pos="50000">
                <a:srgbClr val="00B0F0">
                  <a:tint val="66000"/>
                  <a:satMod val="160000"/>
                  <a:alpha val="53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1664" y="142852"/>
            <a:ext cx="88408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One man’s meat is another man’s poison.</a:t>
            </a:r>
            <a:endParaRPr lang="ru-RU" sz="3600" b="1" cap="none" spc="0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159237">
            <a:off x="857224" y="4929198"/>
            <a:ext cx="7473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lang="en-US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World Tasty News</a:t>
            </a:r>
            <a:r>
              <a:rPr lang="ru-RU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»</a:t>
            </a:r>
            <a:r>
              <a:rPr lang="en-US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428596" y="6356350"/>
            <a:ext cx="8715404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Автор: Ерастова Т.В., учитель английского языка МОБУ "</a:t>
            </a:r>
            <a:r>
              <a:rPr lang="ru-RU" dirty="0" err="1" smtClean="0">
                <a:solidFill>
                  <a:schemeClr val="tx1"/>
                </a:solidFill>
              </a:rPr>
              <a:t>Рассветская</a:t>
            </a:r>
            <a:r>
              <a:rPr lang="ru-RU" dirty="0" smtClean="0">
                <a:solidFill>
                  <a:schemeClr val="tx1"/>
                </a:solidFill>
              </a:rPr>
              <a:t> СОШ им. В.В. Лапина" Тульская область Ленинский район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5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C:\Documents and Settings\Татьяна\Рабочий стол\телемост At cafe\картинки\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1968" y="285728"/>
            <a:ext cx="45720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American Sensations </a:t>
            </a:r>
            <a:endParaRPr lang="ru-RU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214282" y="6492875"/>
            <a:ext cx="8643998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Автор: Ерастова Т.В., учитель английского языка МОБУ "</a:t>
            </a:r>
            <a:r>
              <a:rPr lang="ru-RU" dirty="0" err="1" smtClean="0">
                <a:solidFill>
                  <a:schemeClr val="tx1"/>
                </a:solidFill>
              </a:rPr>
              <a:t>Рассветская</a:t>
            </a:r>
            <a:r>
              <a:rPr lang="ru-RU" dirty="0" smtClean="0">
                <a:solidFill>
                  <a:schemeClr val="tx1"/>
                </a:solidFill>
              </a:rPr>
              <a:t> СОШ им. В.В. Лапина" Тульская область Ленинский район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7" name="Прямоугольник 6"/>
          <p:cNvSpPr/>
          <p:nvPr/>
        </p:nvSpPr>
        <p:spPr>
          <a:xfrm rot="21159237">
            <a:off x="857224" y="4929198"/>
            <a:ext cx="7473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lang="en-US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World Tasty News</a:t>
            </a:r>
            <a:r>
              <a:rPr lang="ru-RU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»</a:t>
            </a:r>
            <a:r>
              <a:rPr lang="en-US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282" y="6356350"/>
            <a:ext cx="8929718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Автор: Ерастова Т.В., учитель английского языка МОБУ "</a:t>
            </a:r>
            <a:r>
              <a:rPr lang="ru-RU" dirty="0" err="1" smtClean="0">
                <a:solidFill>
                  <a:schemeClr val="tx1"/>
                </a:solidFill>
              </a:rPr>
              <a:t>Рассветская</a:t>
            </a:r>
            <a:r>
              <a:rPr lang="ru-RU" dirty="0" smtClean="0">
                <a:solidFill>
                  <a:schemeClr val="tx1"/>
                </a:solidFill>
              </a:rPr>
              <a:t> СОШ им. В.В. Лапина" Тульская область Ленинский район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428596" y="214290"/>
            <a:ext cx="8358246" cy="642942"/>
          </a:xfrm>
          <a:prstGeom prst="roundRect">
            <a:avLst/>
          </a:prstGeom>
          <a:gradFill flip="none" rotWithShape="1">
            <a:gsLst>
              <a:gs pos="50000">
                <a:srgbClr val="00B0F0">
                  <a:tint val="66000"/>
                  <a:satMod val="160000"/>
                  <a:alpha val="53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42852"/>
            <a:ext cx="70839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Traditional         English       Food</a:t>
            </a:r>
            <a:endParaRPr lang="ru-RU" sz="3600" b="1" cap="none" spc="0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5715016"/>
            <a:ext cx="3669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8-800-450-0-800</a:t>
            </a:r>
            <a:endParaRPr lang="ru-RU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2" descr="http://us.cdn4.123rf.com/168nwm/cobalt/cobalt1002/cobalt100200178/6470710-telephone-contact-icon-button-red-gloss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5857892"/>
            <a:ext cx="1143008" cy="600074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214282" y="6356350"/>
            <a:ext cx="8929718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Автор: Ерастова Т.В., учитель английского языка МОБУ "</a:t>
            </a:r>
            <a:r>
              <a:rPr lang="ru-RU" dirty="0" err="1" smtClean="0">
                <a:solidFill>
                  <a:schemeClr val="tx1"/>
                </a:solidFill>
              </a:rPr>
              <a:t>Рассветская</a:t>
            </a:r>
            <a:r>
              <a:rPr lang="ru-RU" dirty="0" smtClean="0">
                <a:solidFill>
                  <a:schemeClr val="tx1"/>
                </a:solidFill>
              </a:rPr>
              <a:t> СОШ им. В.В. Лапина" Тульская область Ленинский район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000364" y="285728"/>
            <a:ext cx="3357586" cy="2428892"/>
          </a:xfrm>
        </p:spPr>
      </p:pic>
      <p:pic>
        <p:nvPicPr>
          <p:cNvPr id="4" name="Рисунок 3" descr="2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980480">
            <a:off x="6267169" y="4225719"/>
            <a:ext cx="2706682" cy="2143140"/>
          </a:xfrm>
          <a:prstGeom prst="rect">
            <a:avLst/>
          </a:prstGeom>
        </p:spPr>
      </p:pic>
      <p:pic>
        <p:nvPicPr>
          <p:cNvPr id="6" name="Рисунок 5" descr="2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719046">
            <a:off x="6402254" y="1101222"/>
            <a:ext cx="2561035" cy="2009440"/>
          </a:xfrm>
          <a:prstGeom prst="rect">
            <a:avLst/>
          </a:prstGeom>
        </p:spPr>
      </p:pic>
      <p:pic>
        <p:nvPicPr>
          <p:cNvPr id="8" name="Рисунок 7" descr="2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217508">
            <a:off x="101931" y="809885"/>
            <a:ext cx="3119438" cy="2009772"/>
          </a:xfrm>
          <a:prstGeom prst="rect">
            <a:avLst/>
          </a:prstGeom>
        </p:spPr>
      </p:pic>
      <p:pic>
        <p:nvPicPr>
          <p:cNvPr id="9" name="Рисунок 8" descr="2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528779">
            <a:off x="350644" y="3921844"/>
            <a:ext cx="2857520" cy="200026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643702" y="3857628"/>
            <a:ext cx="20521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Fish &amp; Chips</a:t>
            </a:r>
            <a:endParaRPr lang="ru-RU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2000240"/>
            <a:ext cx="26432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Cereal with milk</a:t>
            </a:r>
            <a:endParaRPr lang="ru-RU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428604"/>
            <a:ext cx="214161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Toast with</a:t>
            </a:r>
          </a:p>
          <a:p>
            <a:pPr algn="ctr"/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 jam &amp; honey</a:t>
            </a:r>
            <a:endParaRPr lang="ru-RU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428604"/>
            <a:ext cx="24895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Tea with lemon</a:t>
            </a:r>
            <a:endParaRPr lang="ru-RU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8" name="Рисунок 17" descr="26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428992" y="2714620"/>
            <a:ext cx="2643206" cy="1785950"/>
          </a:xfrm>
          <a:prstGeom prst="rect">
            <a:avLst/>
          </a:prstGeom>
        </p:spPr>
      </p:pic>
      <p:pic>
        <p:nvPicPr>
          <p:cNvPr id="19" name="Рисунок 18" descr="23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000364" y="4214818"/>
            <a:ext cx="3286148" cy="223837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00430" y="6143644"/>
            <a:ext cx="22108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Bacon &amp; Eggs</a:t>
            </a:r>
            <a:endParaRPr lang="ru-RU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5643578"/>
            <a:ext cx="31906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Meat with vegetables &amp;</a:t>
            </a:r>
          </a:p>
          <a:p>
            <a:pPr algn="ctr"/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potatoes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54853" y="3214686"/>
            <a:ext cx="9877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Juice </a:t>
            </a:r>
            <a:endParaRPr lang="ru-RU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Автор: Ерастова Т.В., учитель английского языка МОБУ "</a:t>
            </a:r>
            <a:r>
              <a:rPr lang="ru-RU" dirty="0" err="1" smtClean="0">
                <a:solidFill>
                  <a:schemeClr val="tx1"/>
                </a:solidFill>
              </a:rPr>
              <a:t>Рассветская</a:t>
            </a:r>
            <a:r>
              <a:rPr lang="ru-RU" dirty="0" smtClean="0">
                <a:solidFill>
                  <a:schemeClr val="tx1"/>
                </a:solidFill>
              </a:rPr>
              <a:t> СОШ им. В.В. Лапина" Тульская область Ленинский район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7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ленка1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0"/>
            <a:ext cx="2786082" cy="2571744"/>
          </a:xfrm>
        </p:spPr>
      </p:pic>
      <p:pic>
        <p:nvPicPr>
          <p:cNvPr id="5" name="Рисунок 4" descr="пленка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786058"/>
            <a:ext cx="9144000" cy="40719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95601" y="714356"/>
            <a:ext cx="5700599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Video</a:t>
            </a:r>
            <a:endParaRPr lang="ru-RU" sz="54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ru-RU" sz="5400" b="1" cap="none" spc="0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«</a:t>
            </a:r>
            <a:r>
              <a:rPr lang="en-US" sz="5400" b="1" cap="none" spc="0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Food in Britain</a:t>
            </a:r>
            <a:r>
              <a:rPr lang="ru-RU" sz="5400" b="1" cap="none" spc="0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»</a:t>
            </a:r>
          </a:p>
          <a:p>
            <a:pPr algn="ctr"/>
            <a:r>
              <a:rPr lang="ru-RU" sz="14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(из цикла видео </a:t>
            </a:r>
            <a:endParaRPr lang="en-US" sz="1400" b="1" dirty="0" smtClean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pPr algn="ctr"/>
            <a:r>
              <a:rPr lang="en-US" sz="14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Windows on Britain)</a:t>
            </a:r>
            <a:endParaRPr lang="ru-RU" sz="14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85720" y="6356350"/>
            <a:ext cx="885828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Автор: Ерастова Т.В., учитель английского языка МОБУ "</a:t>
            </a:r>
            <a:r>
              <a:rPr lang="ru-RU" dirty="0" err="1" smtClean="0">
                <a:solidFill>
                  <a:schemeClr val="tx1"/>
                </a:solidFill>
              </a:rPr>
              <a:t>Рассветская</a:t>
            </a:r>
            <a:r>
              <a:rPr lang="ru-RU" dirty="0" smtClean="0">
                <a:solidFill>
                  <a:schemeClr val="tx1"/>
                </a:solidFill>
              </a:rPr>
              <a:t> СОШ им. В.В. Лапина" Тульская область Ленинский район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horteh.ru/files/horteh/reg_images/82008_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98" y="0"/>
            <a:ext cx="3071802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42844" y="214290"/>
            <a:ext cx="5786478" cy="6357982"/>
          </a:xfrm>
          <a:prstGeom prst="roundRect">
            <a:avLst/>
          </a:prstGeom>
          <a:gradFill flip="none" rotWithShape="1">
            <a:gsLst>
              <a:gs pos="50000">
                <a:srgbClr val="00B0F0">
                  <a:tint val="66000"/>
                  <a:satMod val="160000"/>
                  <a:alpha val="53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5574" y="428604"/>
            <a:ext cx="547374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AutoNum type="arabicPeriod"/>
            </a:pP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Milkman brings milk to people’s houses…</a:t>
            </a:r>
          </a:p>
          <a:p>
            <a:pPr marL="342900" indent="-342900">
              <a:buAutoNum type="alphaLcParenR"/>
            </a:pPr>
            <a:r>
              <a:rPr lang="en-US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before  lunch  b) before breakfast   c) before dinner</a:t>
            </a:r>
          </a:p>
          <a:p>
            <a:pPr marL="342900" indent="-342900">
              <a:buAutoNum type="arabicPeriod" startAt="2"/>
            </a:pP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usual English breakfast includes…</a:t>
            </a:r>
          </a:p>
          <a:p>
            <a:pPr marL="342900" indent="-342900"/>
            <a:r>
              <a:rPr lang="en-US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a)   milk and cereal,  toast, bacon and eggs, coffee, pizza</a:t>
            </a:r>
          </a:p>
          <a:p>
            <a:pPr marL="342900" indent="-342900"/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b)   milk  and cereal, bacon and eggs, toast, juice</a:t>
            </a:r>
          </a:p>
          <a:p>
            <a:pPr marL="342900" indent="-342900"/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c)    milk  and eggs, fish and chips, juice</a:t>
            </a:r>
          </a:p>
          <a:p>
            <a:pPr marL="342900" indent="-342900">
              <a:buAutoNum type="arabicPeriod" startAt="3"/>
            </a:pPr>
            <a:r>
              <a:rPr lang="en-US" b="1" i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Lunch is …</a:t>
            </a:r>
          </a:p>
          <a:p>
            <a:pPr marL="342900" indent="-342900">
              <a:buAutoNum type="alphaLcParenR"/>
            </a:pP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about 2                b) about 11           c) about 12</a:t>
            </a:r>
          </a:p>
          <a:p>
            <a:pPr marL="342900" indent="-342900">
              <a:buAutoNum type="arabicPeriod" startAt="4"/>
            </a:pP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 lunch the British have…</a:t>
            </a:r>
          </a:p>
          <a:p>
            <a:pPr marL="342900" indent="-342900">
              <a:buAutoNum type="alphaLcParenR"/>
            </a:pP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sandwiches or a snack      b)  fish and chips</a:t>
            </a:r>
          </a:p>
          <a:p>
            <a:pPr marL="342900" indent="-342900"/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c) vegetable soup</a:t>
            </a:r>
          </a:p>
          <a:p>
            <a:pPr marL="342900" indent="-342900"/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</a:t>
            </a: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Food that can be prepared in a microwave is called…</a:t>
            </a:r>
          </a:p>
          <a:p>
            <a:pPr marL="342900" indent="-342900"/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a)  fresh  food           b)  convenience food</a:t>
            </a:r>
          </a:p>
          <a:p>
            <a:pPr marL="342900" indent="-342900">
              <a:buAutoNum type="arabicPeriod" startAt="6"/>
            </a:pP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evening meal is…</a:t>
            </a:r>
          </a:p>
          <a:p>
            <a:pPr marL="342900" indent="-342900">
              <a:buAutoNum type="alphaLcParenR"/>
            </a:pP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breakfast          b) dinner         c)  lunch</a:t>
            </a:r>
          </a:p>
          <a:p>
            <a:pPr marL="342900" indent="-342900">
              <a:buAutoNum type="arabicPeriod" startAt="7"/>
            </a:pP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Britain has restaurants from  over… countries.</a:t>
            </a:r>
          </a:p>
          <a:p>
            <a:pPr marL="342900" indent="-342900">
              <a:buAutoNum type="alphaLcParenR"/>
            </a:pP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        b) 32    c)  42</a:t>
            </a:r>
          </a:p>
          <a:p>
            <a:pPr marL="342900" indent="-342900">
              <a:buAutoNum type="arabicPeriod" startAt="8"/>
            </a:pP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British  people …</a:t>
            </a:r>
          </a:p>
          <a:p>
            <a:pPr marL="342900" indent="-342900">
              <a:buAutoNum type="alphaLcParenR"/>
            </a:pP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 out  very often     b)  never go out</a:t>
            </a:r>
          </a:p>
          <a:p>
            <a:pPr marL="342900" indent="-342900"/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c)  go out only on holidays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214282" y="6356350"/>
            <a:ext cx="8643998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Автор: Ерастова Т.В., учитель английского языка МОБУ "</a:t>
            </a:r>
            <a:r>
              <a:rPr lang="ru-RU" dirty="0" err="1" smtClean="0">
                <a:solidFill>
                  <a:schemeClr val="tx1"/>
                </a:solidFill>
              </a:rPr>
              <a:t>Рассветская</a:t>
            </a:r>
            <a:r>
              <a:rPr lang="ru-RU" dirty="0" smtClean="0">
                <a:solidFill>
                  <a:schemeClr val="tx1"/>
                </a:solidFill>
              </a:rPr>
              <a:t> СОШ им. В.В. Лапина" Тульская область Ленинский район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horteh.ru/files/horteh/reg_images/82008_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98" y="0"/>
            <a:ext cx="3071802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42844" y="214290"/>
            <a:ext cx="5786478" cy="6357982"/>
          </a:xfrm>
          <a:prstGeom prst="roundRect">
            <a:avLst/>
          </a:prstGeom>
          <a:gradFill flip="none" rotWithShape="1">
            <a:gsLst>
              <a:gs pos="50000">
                <a:srgbClr val="00B0F0">
                  <a:tint val="66000"/>
                  <a:satMod val="160000"/>
                  <a:alpha val="53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5574" y="428604"/>
            <a:ext cx="547374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AutoNum type="arabicPeriod"/>
            </a:pP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Milkman brings milk to people’s houses…</a:t>
            </a:r>
          </a:p>
          <a:p>
            <a:pPr marL="342900" indent="-342900">
              <a:buAutoNum type="alphaLcParenR"/>
            </a:pPr>
            <a:r>
              <a:rPr lang="en-US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before  lunch  b) before breakfast   c) before dinner</a:t>
            </a:r>
          </a:p>
          <a:p>
            <a:pPr marL="342900" indent="-342900">
              <a:buAutoNum type="arabicPeriod" startAt="2"/>
            </a:pP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usual English breakfast includes…</a:t>
            </a:r>
          </a:p>
          <a:p>
            <a:pPr marL="342900" indent="-342900"/>
            <a:r>
              <a:rPr lang="en-US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a)   milk and cereal,  toast, bacon and eggs, coffee, pizza</a:t>
            </a:r>
          </a:p>
          <a:p>
            <a:pPr marL="342900" indent="-342900"/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b)   milk  and cereal, bacon and eggs, toast, juice</a:t>
            </a:r>
          </a:p>
          <a:p>
            <a:pPr marL="342900" indent="-342900"/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c)    milk  and eggs, fish and chips, juice</a:t>
            </a:r>
          </a:p>
          <a:p>
            <a:pPr marL="342900" indent="-342900">
              <a:buAutoNum type="arabicPeriod" startAt="3"/>
            </a:pPr>
            <a:r>
              <a:rPr lang="en-US" b="1" i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Lunch is …</a:t>
            </a:r>
          </a:p>
          <a:p>
            <a:pPr marL="342900" indent="-342900">
              <a:buAutoNum type="alphaLcParenR"/>
            </a:pP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about 2                b) about 11           c) about 12</a:t>
            </a:r>
          </a:p>
          <a:p>
            <a:pPr marL="342900" indent="-342900">
              <a:buAutoNum type="arabicPeriod" startAt="4"/>
            </a:pP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 lunch the British have…</a:t>
            </a:r>
          </a:p>
          <a:p>
            <a:pPr marL="342900" indent="-342900">
              <a:buAutoNum type="alphaLcParenR"/>
            </a:pP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sandwiches or a snack      b)  fish and chips</a:t>
            </a:r>
          </a:p>
          <a:p>
            <a:pPr marL="342900" indent="-342900"/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c) vegetable soup</a:t>
            </a:r>
          </a:p>
          <a:p>
            <a:pPr marL="342900" indent="-342900"/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</a:t>
            </a: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Food that can be prepared in a microwave is called…</a:t>
            </a:r>
          </a:p>
          <a:p>
            <a:pPr marL="342900" indent="-342900"/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a)  fresh  food           b)  convenience food</a:t>
            </a:r>
          </a:p>
          <a:p>
            <a:pPr marL="342900" indent="-342900">
              <a:buAutoNum type="arabicPeriod" startAt="6"/>
            </a:pP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evening meal is…</a:t>
            </a:r>
          </a:p>
          <a:p>
            <a:pPr marL="342900" indent="-342900">
              <a:buAutoNum type="alphaLcParenR"/>
            </a:pP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breakfast          b) dinner         c)  lunch</a:t>
            </a:r>
          </a:p>
          <a:p>
            <a:pPr marL="342900" indent="-342900">
              <a:buAutoNum type="arabicPeriod" startAt="7"/>
            </a:pP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Britain has restaurants from  over… countries.</a:t>
            </a:r>
          </a:p>
          <a:p>
            <a:pPr marL="342900" indent="-342900">
              <a:buAutoNum type="alphaLcParenR"/>
            </a:pP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        b) 32    c)  42</a:t>
            </a:r>
          </a:p>
          <a:p>
            <a:pPr marL="342900" indent="-342900">
              <a:buAutoNum type="arabicPeriod" startAt="8"/>
            </a:pP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British  people …</a:t>
            </a:r>
          </a:p>
          <a:p>
            <a:pPr marL="342900" indent="-342900">
              <a:buAutoNum type="alphaLcParenR"/>
            </a:pP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 out  very often     b)  never go out</a:t>
            </a:r>
          </a:p>
          <a:p>
            <a:pPr marL="342900" indent="-342900"/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c)  go out only on holidays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285984" y="1000108"/>
            <a:ext cx="1928826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85786" y="1857364"/>
            <a:ext cx="428628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071934" y="2643182"/>
            <a:ext cx="1285884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>
            <a:off x="500034" y="3214686"/>
            <a:ext cx="2571768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428860" y="4000504"/>
            <a:ext cx="214314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>
            <a:off x="2214546" y="4572008"/>
            <a:ext cx="1000132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214546" y="5143512"/>
            <a:ext cx="500066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71472" y="5643578"/>
            <a:ext cx="2071702" cy="7143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142844" y="6356350"/>
            <a:ext cx="8786874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Автор: Ерастова Т.В., учитель английского языка МОБУ "</a:t>
            </a:r>
            <a:r>
              <a:rPr lang="ru-RU" dirty="0" err="1" smtClean="0">
                <a:solidFill>
                  <a:schemeClr val="tx1"/>
                </a:solidFill>
              </a:rPr>
              <a:t>Рассветская</a:t>
            </a:r>
            <a:r>
              <a:rPr lang="ru-RU" dirty="0" smtClean="0">
                <a:solidFill>
                  <a:schemeClr val="tx1"/>
                </a:solidFill>
              </a:rPr>
              <a:t> СОШ им. В.В. Лапина" Тульская область Ленинский район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850</Words>
  <Application>Microsoft Office PowerPoint</Application>
  <PresentationFormat>Экран (4:3)</PresentationFormat>
  <Paragraphs>106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Tanya</dc:creator>
  <cp:lastModifiedBy>юрий ерастов</cp:lastModifiedBy>
  <cp:revision>157</cp:revision>
  <dcterms:created xsi:type="dcterms:W3CDTF">2013-01-07T17:55:13Z</dcterms:created>
  <dcterms:modified xsi:type="dcterms:W3CDTF">2025-01-07T17:59:49Z</dcterms:modified>
</cp:coreProperties>
</file>