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9" r:id="rId3"/>
    <p:sldId id="281" r:id="rId4"/>
    <p:sldId id="283" r:id="rId5"/>
    <p:sldId id="284" r:id="rId6"/>
    <p:sldId id="285" r:id="rId7"/>
    <p:sldId id="286" r:id="rId8"/>
    <p:sldId id="287" r:id="rId9"/>
    <p:sldId id="288" r:id="rId10"/>
    <p:sldId id="301" r:id="rId11"/>
    <p:sldId id="289" r:id="rId12"/>
    <p:sldId id="290" r:id="rId13"/>
    <p:sldId id="291" r:id="rId14"/>
    <p:sldId id="292" r:id="rId15"/>
    <p:sldId id="293" r:id="rId16"/>
    <p:sldId id="295" r:id="rId17"/>
    <p:sldId id="296" r:id="rId18"/>
    <p:sldId id="297" r:id="rId19"/>
    <p:sldId id="299" r:id="rId20"/>
    <p:sldId id="298" r:id="rId21"/>
    <p:sldId id="302" r:id="rId22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000" autoAdjust="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956BBDE-60CC-4BCA-81DF-6DF2A214747D}" type="datetime1">
              <a:rPr lang="ru-RU" smtClean="0"/>
              <a:t>14.12.2024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458DC92-80B5-49B8-8E83-E27AE15B0FBF}" type="datetime1">
              <a:rPr lang="ru-RU" smtClean="0"/>
              <a:t>14.12.2024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3266150-FA26-45B5-BF0B-186B42A09D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10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4EE068-7402-4898-BC96-861A07B79A84}" type="datetime1">
              <a:rPr lang="ru-RU" smtClean="0"/>
              <a:t>14.12.2024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  <p:sp useBgFill="1">
        <p:nvSpPr>
          <p:cNvPr id="20" name="Полилиния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D1FB7-85A1-4968-A176-141AB48EC69E}" type="datetime1">
              <a:rPr lang="ru-RU" smtClean="0"/>
              <a:t>14.12.2024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олилиния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AE8568-F0F7-4B2A-AAF9-CA74F749D416}" type="datetime1">
              <a:rPr lang="ru-RU" smtClean="0"/>
              <a:t>14.12.2024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70A04C-C960-4BF6-9A19-990360E14D20}" type="datetime1">
              <a:rPr lang="ru-RU" smtClean="0"/>
              <a:t>14.12.2024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rtlCol="0" anchor="b">
            <a:no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E5088D-651E-4E2B-B093-A2ADB9078470}" type="datetime1">
              <a:rPr lang="ru-RU" smtClean="0"/>
              <a:t>14.12.2024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Полилиния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3BC13A-1E14-41F7-9663-6A69A49ED367}" type="datetime1">
              <a:rPr lang="ru-RU" smtClean="0"/>
              <a:t>14.12.2024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9A1AD8-E792-4F5E-839F-FD57E5D4B939}" type="datetime1">
              <a:rPr lang="ru-RU" smtClean="0"/>
              <a:t>14.12.2024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75AE7A-E51C-4CC0-9444-C159148CF1E4}" type="datetime1">
              <a:rPr lang="ru-RU" smtClean="0"/>
              <a:t>14.12.2024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83F1E2-09B8-459C-A20A-DD603957A16A}" type="datetime1">
              <a:rPr lang="ru-RU" smtClean="0"/>
              <a:t>14.12.2024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BA31F4-19AA-476D-B02A-EF2027E94612}" type="datetime1">
              <a:rPr lang="ru-RU" smtClean="0"/>
              <a:t>14.12.2024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D08098-38C2-46E8-BE76-843E09DA60C7}" type="datetime1">
              <a:rPr lang="ru-RU" smtClean="0"/>
              <a:t>14.12.2024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C8FBB3-38E1-44B7-BEC6-5DBA43328B23}" type="datetime1">
              <a:rPr lang="ru-RU" smtClean="0"/>
              <a:t>14.12.2024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3B167E-EA96-4147-81DE-549160052C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8" name="Полилиния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2756" y="332656"/>
            <a:ext cx="9144000" cy="1719064"/>
          </a:xfrm>
        </p:spPr>
        <p:txBody>
          <a:bodyPr rtlCol="0"/>
          <a:lstStyle/>
          <a:p>
            <a:pPr algn="ctr" rtl="0"/>
            <a:r>
              <a:rPr lang="ru-RU" dirty="0" smtClean="0"/>
              <a:t>«Викторина </a:t>
            </a:r>
            <a:r>
              <a:rPr lang="ru-RU" dirty="0" smtClean="0"/>
              <a:t>по русскому </a:t>
            </a:r>
            <a:r>
              <a:rPr lang="ru-RU" dirty="0" smtClean="0"/>
              <a:t>      языку»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948" y="2132856"/>
            <a:ext cx="8373616" cy="1143000"/>
          </a:xfrm>
        </p:spPr>
        <p:txBody>
          <a:bodyPr rtlCol="0"/>
          <a:lstStyle/>
          <a:p>
            <a:pPr rtl="0"/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17948" y="5445224"/>
            <a:ext cx="11233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Цель: развитие профессиональных компетенций педагогов.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51204" y="6329155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Выполнила: </a:t>
            </a:r>
            <a:r>
              <a:rPr lang="ru-RU" b="1" dirty="0" err="1" smtClean="0"/>
              <a:t>Межетская</a:t>
            </a:r>
            <a:r>
              <a:rPr lang="ru-RU" b="1" dirty="0" smtClean="0"/>
              <a:t> О.М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17" y="620688"/>
            <a:ext cx="11604127" cy="64698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                               Блиц-опрос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700" b="1" dirty="0" smtClean="0"/>
              <a:t>(команды по очереди отвечают на вопросы, за каждый правильный ответ- фишка)</a:t>
            </a:r>
            <a:endParaRPr lang="ru-RU" sz="27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828" y="1427278"/>
            <a:ext cx="3456384" cy="762000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rgbClr val="C00000"/>
                </a:solidFill>
              </a:rPr>
              <a:t>Команда Красных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89756" y="2166323"/>
            <a:ext cx="5328592" cy="46085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Определить род существительных: Жюри  </a:t>
            </a:r>
            <a:r>
              <a:rPr lang="ru-RU" sz="2000" b="1" dirty="0"/>
              <a:t>(</a:t>
            </a:r>
            <a:r>
              <a:rPr lang="ru-RU" sz="2000" b="1" dirty="0" err="1" smtClean="0"/>
              <a:t>Ср.р</a:t>
            </a:r>
            <a:r>
              <a:rPr lang="ru-RU" sz="2000" b="1" dirty="0" smtClean="0"/>
              <a:t>), </a:t>
            </a:r>
            <a:r>
              <a:rPr lang="ru-RU" b="1" dirty="0" smtClean="0"/>
              <a:t>Шампунь  </a:t>
            </a:r>
            <a:r>
              <a:rPr lang="ru-RU" sz="2000" b="1" dirty="0"/>
              <a:t>(</a:t>
            </a:r>
            <a:r>
              <a:rPr lang="ru-RU" sz="2000" b="1" dirty="0" err="1" smtClean="0"/>
              <a:t>М.р</a:t>
            </a:r>
            <a:r>
              <a:rPr lang="ru-RU" sz="2000" b="1" dirty="0" smtClean="0"/>
              <a:t>), </a:t>
            </a:r>
            <a:r>
              <a:rPr lang="ru-RU" b="1" dirty="0" smtClean="0"/>
              <a:t>Кофе  </a:t>
            </a:r>
            <a:r>
              <a:rPr lang="ru-RU" sz="2000" b="1" dirty="0"/>
              <a:t>(</a:t>
            </a:r>
            <a:r>
              <a:rPr lang="ru-RU" sz="2000" b="1" dirty="0" err="1" smtClean="0"/>
              <a:t>М.р</a:t>
            </a:r>
            <a:r>
              <a:rPr lang="ru-RU" sz="2000" b="1" dirty="0" smtClean="0"/>
              <a:t>), </a:t>
            </a:r>
            <a:r>
              <a:rPr lang="ru-RU" b="1" dirty="0" smtClean="0"/>
              <a:t>Вуаль </a:t>
            </a:r>
            <a:r>
              <a:rPr lang="ru-RU" sz="2000" b="1" dirty="0"/>
              <a:t>(</a:t>
            </a:r>
            <a:r>
              <a:rPr lang="ru-RU" sz="2000" b="1" dirty="0" err="1" smtClean="0"/>
              <a:t>Ж.р</a:t>
            </a:r>
            <a:r>
              <a:rPr lang="ru-RU" b="1" dirty="0" smtClean="0"/>
              <a:t>), Пюре </a:t>
            </a:r>
            <a:r>
              <a:rPr lang="ru-RU" sz="2000" b="1" dirty="0"/>
              <a:t>(</a:t>
            </a:r>
            <a:r>
              <a:rPr lang="ru-RU" sz="2000" b="1" dirty="0" err="1" smtClean="0"/>
              <a:t>Ср.р</a:t>
            </a:r>
            <a:r>
              <a:rPr lang="ru-RU" sz="2000" b="1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/>
              <a:t>ЛУЗНУТЬ- это щелкать семечки или </a:t>
            </a:r>
            <a:r>
              <a:rPr lang="ru-RU" b="1" dirty="0">
                <a:solidFill>
                  <a:srgbClr val="C00000"/>
                </a:solidFill>
              </a:rPr>
              <a:t>выпить вина</a:t>
            </a:r>
            <a:r>
              <a:rPr lang="ru-RU" b="1" dirty="0"/>
              <a:t>.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/>
              <a:t>Кто такой АБАНАТ? (</a:t>
            </a:r>
            <a:r>
              <a:rPr lang="ru-RU" b="1" dirty="0">
                <a:solidFill>
                  <a:srgbClr val="C00000"/>
                </a:solidFill>
              </a:rPr>
              <a:t>упрямец</a:t>
            </a:r>
            <a:r>
              <a:rPr lang="ru-RU" b="1" dirty="0"/>
              <a:t> или добряк</a:t>
            </a:r>
            <a:r>
              <a:rPr lang="ru-RU" b="1" dirty="0" smtClean="0"/>
              <a:t>?) </a:t>
            </a:r>
          </a:p>
          <a:p>
            <a:r>
              <a:rPr lang="ru-RU" b="1" dirty="0"/>
              <a:t> Антонимы к </a:t>
            </a:r>
            <a:r>
              <a:rPr lang="ru-RU" b="1" dirty="0" smtClean="0"/>
              <a:t>словам:                      Восход- </a:t>
            </a:r>
            <a:r>
              <a:rPr lang="ru-RU" b="1" dirty="0" smtClean="0">
                <a:solidFill>
                  <a:srgbClr val="C00000"/>
                </a:solidFill>
              </a:rPr>
              <a:t>закат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Польза- </a:t>
            </a:r>
            <a:r>
              <a:rPr lang="ru-RU" b="1" dirty="0" smtClean="0">
                <a:solidFill>
                  <a:srgbClr val="C00000"/>
                </a:solidFill>
              </a:rPr>
              <a:t>вред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Лентяй- </a:t>
            </a:r>
            <a:r>
              <a:rPr lang="ru-RU" b="1" dirty="0" err="1" smtClean="0">
                <a:solidFill>
                  <a:srgbClr val="C00000"/>
                </a:solidFill>
              </a:rPr>
              <a:t>трудоголик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102524" y="1427278"/>
            <a:ext cx="4416552" cy="762000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rgbClr val="0C5C10"/>
                </a:solidFill>
              </a:rPr>
              <a:t>Команда </a:t>
            </a:r>
            <a:r>
              <a:rPr lang="ru-RU" sz="2800" b="1" dirty="0" smtClean="0">
                <a:solidFill>
                  <a:srgbClr val="0C5C10"/>
                </a:solidFill>
              </a:rPr>
              <a:t>Зеленых</a:t>
            </a:r>
            <a:endParaRPr lang="ru-RU" sz="2800" b="1" dirty="0">
              <a:solidFill>
                <a:srgbClr val="0C5C1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10436" y="2322991"/>
            <a:ext cx="5472608" cy="4465559"/>
          </a:xfrm>
        </p:spPr>
        <p:txBody>
          <a:bodyPr>
            <a:normAutofit fontScale="25000" lnSpcReduction="2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ru-RU" sz="9600" b="1" dirty="0">
                <a:solidFill>
                  <a:srgbClr val="652825"/>
                </a:solidFill>
              </a:rPr>
              <a:t>Определить род существительных: </a:t>
            </a:r>
            <a:r>
              <a:rPr lang="ru-RU" sz="9600" b="1" dirty="0" smtClean="0">
                <a:solidFill>
                  <a:srgbClr val="652825"/>
                </a:solidFill>
              </a:rPr>
              <a:t>Рояль  </a:t>
            </a:r>
            <a:r>
              <a:rPr lang="ru-RU" sz="8000" b="1" dirty="0" smtClean="0">
                <a:solidFill>
                  <a:srgbClr val="652825"/>
                </a:solidFill>
              </a:rPr>
              <a:t>(</a:t>
            </a:r>
            <a:r>
              <a:rPr lang="ru-RU" sz="8000" b="1" dirty="0" err="1">
                <a:solidFill>
                  <a:srgbClr val="652825"/>
                </a:solidFill>
              </a:rPr>
              <a:t>М</a:t>
            </a:r>
            <a:r>
              <a:rPr lang="ru-RU" sz="8000" b="1" dirty="0" err="1" smtClean="0">
                <a:solidFill>
                  <a:srgbClr val="652825"/>
                </a:solidFill>
              </a:rPr>
              <a:t>.р</a:t>
            </a:r>
            <a:r>
              <a:rPr lang="ru-RU" sz="8000" b="1" dirty="0">
                <a:solidFill>
                  <a:srgbClr val="652825"/>
                </a:solidFill>
              </a:rPr>
              <a:t>), </a:t>
            </a:r>
            <a:r>
              <a:rPr lang="ru-RU" sz="9600" b="1" dirty="0" smtClean="0">
                <a:solidFill>
                  <a:srgbClr val="652825"/>
                </a:solidFill>
              </a:rPr>
              <a:t>Студень  </a:t>
            </a:r>
            <a:r>
              <a:rPr lang="ru-RU" sz="8000" b="1" dirty="0">
                <a:solidFill>
                  <a:srgbClr val="652825"/>
                </a:solidFill>
              </a:rPr>
              <a:t>(</a:t>
            </a:r>
            <a:r>
              <a:rPr lang="ru-RU" sz="8000" b="1" dirty="0" err="1">
                <a:solidFill>
                  <a:srgbClr val="652825"/>
                </a:solidFill>
              </a:rPr>
              <a:t>М.р</a:t>
            </a:r>
            <a:r>
              <a:rPr lang="ru-RU" sz="9600" b="1" dirty="0">
                <a:solidFill>
                  <a:srgbClr val="652825"/>
                </a:solidFill>
              </a:rPr>
              <a:t>), </a:t>
            </a:r>
            <a:r>
              <a:rPr lang="ru-RU" sz="9600" b="1" dirty="0" smtClean="0">
                <a:solidFill>
                  <a:srgbClr val="652825"/>
                </a:solidFill>
              </a:rPr>
              <a:t>Мозоль  (</a:t>
            </a:r>
            <a:r>
              <a:rPr lang="ru-RU" sz="8000" b="1" dirty="0" err="1" smtClean="0">
                <a:solidFill>
                  <a:srgbClr val="652825"/>
                </a:solidFill>
              </a:rPr>
              <a:t>Ж.р</a:t>
            </a:r>
            <a:r>
              <a:rPr lang="ru-RU" sz="9600" b="1" dirty="0">
                <a:solidFill>
                  <a:srgbClr val="652825"/>
                </a:solidFill>
              </a:rPr>
              <a:t>), </a:t>
            </a:r>
            <a:r>
              <a:rPr lang="ru-RU" sz="9600" b="1" dirty="0" smtClean="0">
                <a:solidFill>
                  <a:srgbClr val="652825"/>
                </a:solidFill>
              </a:rPr>
              <a:t>Тюль </a:t>
            </a:r>
            <a:r>
              <a:rPr lang="ru-RU" sz="8000" b="1" dirty="0" smtClean="0">
                <a:solidFill>
                  <a:srgbClr val="652825"/>
                </a:solidFill>
              </a:rPr>
              <a:t>(</a:t>
            </a:r>
            <a:r>
              <a:rPr lang="ru-RU" sz="8000" b="1" dirty="0" err="1" smtClean="0">
                <a:solidFill>
                  <a:srgbClr val="652825"/>
                </a:solidFill>
              </a:rPr>
              <a:t>М.р</a:t>
            </a:r>
            <a:r>
              <a:rPr lang="ru-RU" sz="8000" b="1" dirty="0">
                <a:solidFill>
                  <a:srgbClr val="652825"/>
                </a:solidFill>
              </a:rPr>
              <a:t>), </a:t>
            </a:r>
            <a:r>
              <a:rPr lang="ru-RU" sz="9600" b="1" dirty="0" smtClean="0">
                <a:solidFill>
                  <a:srgbClr val="652825"/>
                </a:solidFill>
              </a:rPr>
              <a:t>Каре </a:t>
            </a:r>
            <a:r>
              <a:rPr lang="ru-RU" sz="9600" b="1" dirty="0">
                <a:solidFill>
                  <a:srgbClr val="652825"/>
                </a:solidFill>
              </a:rPr>
              <a:t>(</a:t>
            </a:r>
            <a:r>
              <a:rPr lang="ru-RU" sz="8000" b="1" dirty="0" err="1">
                <a:solidFill>
                  <a:srgbClr val="652825"/>
                </a:solidFill>
              </a:rPr>
              <a:t>Ср.р</a:t>
            </a:r>
            <a:r>
              <a:rPr lang="ru-RU" sz="8000" b="1" dirty="0">
                <a:solidFill>
                  <a:srgbClr val="652825"/>
                </a:solidFill>
              </a:rPr>
              <a:t>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9600" b="1" dirty="0" smtClean="0">
                <a:solidFill>
                  <a:srgbClr val="652825"/>
                </a:solidFill>
              </a:rPr>
              <a:t>ПОДКАСТИТЬ- </a:t>
            </a:r>
            <a:r>
              <a:rPr lang="ru-RU" sz="9600" b="1" dirty="0">
                <a:solidFill>
                  <a:srgbClr val="652825"/>
                </a:solidFill>
              </a:rPr>
              <a:t>это </a:t>
            </a:r>
            <a:r>
              <a:rPr lang="ru-RU" sz="9600" b="1" dirty="0" smtClean="0">
                <a:solidFill>
                  <a:srgbClr val="652825"/>
                </a:solidFill>
              </a:rPr>
              <a:t>пройти отбор </a:t>
            </a:r>
            <a:r>
              <a:rPr lang="ru-RU" sz="9600" b="1" dirty="0">
                <a:solidFill>
                  <a:srgbClr val="652825"/>
                </a:solidFill>
              </a:rPr>
              <a:t>или </a:t>
            </a:r>
            <a:r>
              <a:rPr lang="ru-RU" sz="9600" b="1" dirty="0" smtClean="0">
                <a:solidFill>
                  <a:srgbClr val="C00000"/>
                </a:solidFill>
              </a:rPr>
              <a:t>сделать зло</a:t>
            </a:r>
            <a:r>
              <a:rPr lang="ru-RU" sz="9600" b="1" dirty="0" smtClean="0">
                <a:solidFill>
                  <a:srgbClr val="652825"/>
                </a:solidFill>
              </a:rPr>
              <a:t>. </a:t>
            </a:r>
            <a:endParaRPr lang="ru-RU" sz="9600" b="1" dirty="0">
              <a:solidFill>
                <a:srgbClr val="652825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9600" b="1" dirty="0">
                <a:solidFill>
                  <a:srgbClr val="652825"/>
                </a:solidFill>
              </a:rPr>
              <a:t>Кто такой </a:t>
            </a:r>
            <a:r>
              <a:rPr lang="ru-RU" sz="9600" b="1" dirty="0" smtClean="0">
                <a:solidFill>
                  <a:srgbClr val="652825"/>
                </a:solidFill>
              </a:rPr>
              <a:t>АХАХА? (</a:t>
            </a:r>
            <a:r>
              <a:rPr lang="ru-RU" sz="9600" b="1" dirty="0" smtClean="0">
                <a:solidFill>
                  <a:srgbClr val="C00000"/>
                </a:solidFill>
              </a:rPr>
              <a:t>гуляка</a:t>
            </a:r>
            <a:r>
              <a:rPr lang="ru-RU" sz="9600" b="1" dirty="0" smtClean="0">
                <a:solidFill>
                  <a:srgbClr val="652825"/>
                </a:solidFill>
              </a:rPr>
              <a:t> </a:t>
            </a:r>
            <a:r>
              <a:rPr lang="ru-RU" sz="9600" b="1" dirty="0">
                <a:solidFill>
                  <a:srgbClr val="652825"/>
                </a:solidFill>
              </a:rPr>
              <a:t>или </a:t>
            </a:r>
            <a:r>
              <a:rPr lang="ru-RU" sz="9600" b="1" dirty="0" smtClean="0">
                <a:solidFill>
                  <a:srgbClr val="652825"/>
                </a:solidFill>
              </a:rPr>
              <a:t>хохотун?) </a:t>
            </a:r>
            <a:endParaRPr lang="ru-RU" sz="9600" b="1" dirty="0">
              <a:solidFill>
                <a:srgbClr val="652825"/>
              </a:solidFill>
            </a:endParaRPr>
          </a:p>
          <a:p>
            <a:pPr lvl="0"/>
            <a:r>
              <a:rPr lang="ru-RU" sz="9600" b="1" dirty="0">
                <a:solidFill>
                  <a:srgbClr val="652825"/>
                </a:solidFill>
              </a:rPr>
              <a:t> Антонимы к словам:                      </a:t>
            </a:r>
            <a:endParaRPr lang="ru-RU" sz="9600" b="1" dirty="0" smtClean="0">
              <a:solidFill>
                <a:srgbClr val="652825"/>
              </a:solidFill>
            </a:endParaRPr>
          </a:p>
          <a:p>
            <a:pPr marL="0" lvl="0" indent="0">
              <a:buNone/>
            </a:pPr>
            <a:r>
              <a:rPr lang="ru-RU" sz="9600" b="1" dirty="0">
                <a:solidFill>
                  <a:srgbClr val="652825"/>
                </a:solidFill>
              </a:rPr>
              <a:t> </a:t>
            </a:r>
            <a:r>
              <a:rPr lang="ru-RU" sz="9600" b="1" dirty="0" smtClean="0">
                <a:solidFill>
                  <a:srgbClr val="652825"/>
                </a:solidFill>
              </a:rPr>
              <a:t>     Родина- </a:t>
            </a:r>
            <a:r>
              <a:rPr lang="ru-RU" sz="9600" b="1" dirty="0" smtClean="0">
                <a:solidFill>
                  <a:srgbClr val="C00000"/>
                </a:solidFill>
              </a:rPr>
              <a:t>чужбина</a:t>
            </a:r>
            <a:r>
              <a:rPr lang="ru-RU" sz="9600" b="1" dirty="0">
                <a:solidFill>
                  <a:srgbClr val="652825"/>
                </a:solidFill>
              </a:rPr>
              <a:t/>
            </a:r>
            <a:br>
              <a:rPr lang="ru-RU" sz="9600" b="1" dirty="0">
                <a:solidFill>
                  <a:srgbClr val="652825"/>
                </a:solidFill>
              </a:rPr>
            </a:br>
            <a:r>
              <a:rPr lang="ru-RU" sz="9600" b="1" dirty="0" smtClean="0">
                <a:solidFill>
                  <a:srgbClr val="652825"/>
                </a:solidFill>
              </a:rPr>
              <a:t>      Дружба- </a:t>
            </a:r>
            <a:r>
              <a:rPr lang="ru-RU" sz="9600" b="1" dirty="0" smtClean="0">
                <a:solidFill>
                  <a:srgbClr val="C00000"/>
                </a:solidFill>
              </a:rPr>
              <a:t>ссора, вражда</a:t>
            </a:r>
            <a:r>
              <a:rPr lang="ru-RU" sz="9600" b="1" dirty="0">
                <a:solidFill>
                  <a:srgbClr val="652825"/>
                </a:solidFill>
              </a:rPr>
              <a:t/>
            </a:r>
            <a:br>
              <a:rPr lang="ru-RU" sz="9600" b="1" dirty="0">
                <a:solidFill>
                  <a:srgbClr val="652825"/>
                </a:solidFill>
              </a:rPr>
            </a:br>
            <a:r>
              <a:rPr lang="ru-RU" sz="9600" b="1" dirty="0" smtClean="0">
                <a:solidFill>
                  <a:srgbClr val="652825"/>
                </a:solidFill>
              </a:rPr>
              <a:t>      Отдых- </a:t>
            </a:r>
            <a:r>
              <a:rPr lang="ru-RU" sz="9600" b="1" dirty="0" smtClean="0">
                <a:solidFill>
                  <a:srgbClr val="C00000"/>
                </a:solidFill>
              </a:rPr>
              <a:t>работа</a:t>
            </a:r>
            <a:endParaRPr lang="ru-RU" sz="9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6000" b="1" dirty="0" smtClean="0"/>
          </a:p>
          <a:p>
            <a:endParaRPr lang="ru-RU" b="1" dirty="0"/>
          </a:p>
          <a:p>
            <a:endParaRPr lang="ru-RU" b="1" dirty="0">
              <a:solidFill>
                <a:srgbClr val="C00000"/>
              </a:solidFill>
            </a:endParaRPr>
          </a:p>
          <a:p>
            <a:endParaRPr lang="ru-RU" sz="2000" b="1" dirty="0" smtClean="0"/>
          </a:p>
          <a:p>
            <a:pPr marL="0" indent="0">
              <a:buNone/>
            </a:pP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590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5980" y="-72472"/>
            <a:ext cx="9144000" cy="857607"/>
          </a:xfrm>
        </p:spPr>
        <p:txBody>
          <a:bodyPr>
            <a:normAutofit fontScale="90000"/>
          </a:bodyPr>
          <a:lstStyle/>
          <a:p>
            <a:r>
              <a:rPr lang="ru-RU" sz="6600" b="1" dirty="0"/>
              <a:t>Комсомольск-на-Амуре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6180" y="1672650"/>
            <a:ext cx="7992888" cy="51853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420888"/>
            <a:ext cx="40061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Крупнейший промышленный центр дальневосточного региона. Градообразующие предприятия: судостроительный, авиазавод, нефтеперерабатывающий и металлургический заводы.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22204" y="767227"/>
            <a:ext cx="4254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652825"/>
                </a:solidFill>
              </a:rPr>
              <a:t>(Жители – </a:t>
            </a:r>
            <a:r>
              <a:rPr lang="ru-RU" sz="2400" b="1" dirty="0" smtClean="0">
                <a:solidFill>
                  <a:srgbClr val="652825"/>
                </a:solidFill>
              </a:rPr>
              <a:t>«</a:t>
            </a:r>
            <a:r>
              <a:rPr lang="ru-RU" sz="2400" b="1" dirty="0" err="1" smtClean="0">
                <a:solidFill>
                  <a:srgbClr val="652825"/>
                </a:solidFill>
              </a:rPr>
              <a:t>Комсомольчане</a:t>
            </a:r>
            <a:r>
              <a:rPr lang="ru-RU" sz="2400" b="1" dirty="0" smtClean="0">
                <a:solidFill>
                  <a:srgbClr val="652825"/>
                </a:solidFill>
              </a:rPr>
              <a:t>»)</a:t>
            </a:r>
            <a:endParaRPr lang="ru-RU" sz="2400" b="1" dirty="0">
              <a:solidFill>
                <a:srgbClr val="6528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0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4452" y="116632"/>
            <a:ext cx="8208912" cy="1144556"/>
          </a:xfrm>
        </p:spPr>
        <p:txBody>
          <a:bodyPr/>
          <a:lstStyle/>
          <a:p>
            <a:r>
              <a:rPr lang="ru-RU" b="1" dirty="0" smtClean="0"/>
              <a:t>Конкурс капитанов «Скороговорки</a:t>
            </a:r>
            <a:r>
              <a:rPr lang="ru-RU" b="1" dirty="0" smtClean="0"/>
              <a:t>»</a:t>
            </a:r>
            <a:br>
              <a:rPr lang="ru-RU" b="1" dirty="0" smtClean="0"/>
            </a:br>
            <a:r>
              <a:rPr lang="ru-RU" b="1" dirty="0" smtClean="0"/>
              <a:t>       </a:t>
            </a:r>
            <a:r>
              <a:rPr lang="ru-RU" sz="2800" b="1" dirty="0" smtClean="0"/>
              <a:t>(нужно сказать с разными эмоциями)</a:t>
            </a:r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3772" y="2743200"/>
            <a:ext cx="4416552" cy="3429001"/>
          </a:xfrm>
        </p:spPr>
        <p:txBody>
          <a:bodyPr/>
          <a:lstStyle/>
          <a:p>
            <a:r>
              <a:rPr lang="ru-RU" b="1" dirty="0" smtClean="0"/>
              <a:t>радость</a:t>
            </a:r>
            <a:endParaRPr lang="ru-RU" b="1" dirty="0"/>
          </a:p>
          <a:p>
            <a:r>
              <a:rPr lang="ru-RU" b="1" dirty="0" smtClean="0"/>
              <a:t>злость</a:t>
            </a:r>
            <a:endParaRPr lang="ru-RU" b="1" dirty="0"/>
          </a:p>
          <a:p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38965" y="1772816"/>
            <a:ext cx="6249859" cy="762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C5C10"/>
                </a:solidFill>
              </a:rPr>
              <a:t>«Связку </a:t>
            </a:r>
            <a:r>
              <a:rPr lang="ru-RU" sz="3200" b="1" dirty="0">
                <a:solidFill>
                  <a:srgbClr val="0C5C10"/>
                </a:solidFill>
              </a:rPr>
              <a:t>сушек сушил Саша на </a:t>
            </a:r>
            <a:r>
              <a:rPr lang="ru-RU" sz="3200" b="1" dirty="0" smtClean="0">
                <a:solidFill>
                  <a:srgbClr val="0C5C10"/>
                </a:solidFill>
              </a:rPr>
              <a:t>суше»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b="1" dirty="0"/>
              <a:t>сожаление</a:t>
            </a:r>
          </a:p>
          <a:p>
            <a:r>
              <a:rPr lang="ru-RU" b="1" dirty="0" smtClean="0"/>
              <a:t>удивление</a:t>
            </a:r>
            <a:endParaRPr lang="ru-RU" b="1" dirty="0"/>
          </a:p>
          <a:p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117748" y="1768347"/>
            <a:ext cx="5688632" cy="762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</a:rPr>
              <a:t>Тортилла</a:t>
            </a:r>
            <a:r>
              <a:rPr lang="ru-RU" sz="3200" b="1" dirty="0">
                <a:solidFill>
                  <a:srgbClr val="FF0000"/>
                </a:solidFill>
              </a:rPr>
              <a:t> не тортами торгует, а тарталетками</a:t>
            </a:r>
          </a:p>
        </p:txBody>
      </p:sp>
    </p:spTree>
    <p:extLst>
      <p:ext uri="{BB962C8B-B14F-4D97-AF65-F5344CB8AC3E}">
        <p14:creationId xmlns:p14="http://schemas.microsoft.com/office/powerpoint/2010/main" val="192507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9956" y="116632"/>
            <a:ext cx="10044607" cy="1144556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Великий Новгород </a:t>
            </a:r>
            <a:endParaRPr lang="ru-RU" sz="7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6965" y="1700808"/>
            <a:ext cx="8095927" cy="51571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7748" y="2636912"/>
            <a:ext cx="40928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Колоритная </a:t>
            </a:r>
            <a:r>
              <a:rPr lang="ru-RU" sz="2400" b="1" dirty="0"/>
              <a:t>древнерусская архитектура, </a:t>
            </a:r>
            <a:r>
              <a:rPr lang="ru-RU" sz="2400" b="1" dirty="0" smtClean="0"/>
              <a:t>памятники ЮНЕСКО, </a:t>
            </a:r>
            <a:r>
              <a:rPr lang="ru-RU" sz="2400" b="1" dirty="0"/>
              <a:t>фрески Феофана Грека, огромный музей деревянного зодчества под открытым небом, иконы новгородской школы и Софийская звонница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90156" y="1020939"/>
            <a:ext cx="3778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652825"/>
                </a:solidFill>
              </a:rPr>
              <a:t>(Жители – </a:t>
            </a:r>
            <a:r>
              <a:rPr lang="ru-RU" sz="2400" b="1" dirty="0" smtClean="0">
                <a:solidFill>
                  <a:srgbClr val="652825"/>
                </a:solidFill>
              </a:rPr>
              <a:t>«Новгородцы»)</a:t>
            </a:r>
            <a:endParaRPr lang="ru-RU" sz="2400" b="1" dirty="0">
              <a:solidFill>
                <a:srgbClr val="6528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3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172" y="-99392"/>
            <a:ext cx="11521279" cy="1144556"/>
          </a:xfrm>
        </p:spPr>
        <p:txBody>
          <a:bodyPr/>
          <a:lstStyle/>
          <a:p>
            <a:r>
              <a:rPr lang="ru-RU" b="1" dirty="0"/>
              <a:t>«</a:t>
            </a:r>
            <a:r>
              <a:rPr lang="ru-RU" b="1" dirty="0" smtClean="0"/>
              <a:t>Угадай </a:t>
            </a:r>
            <a:r>
              <a:rPr lang="ru-RU" b="1" dirty="0"/>
              <a:t>современное значение старославянских </a:t>
            </a:r>
            <a:r>
              <a:rPr lang="ru-RU" b="1" dirty="0" smtClean="0"/>
              <a:t>слов»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5820" y="1979054"/>
            <a:ext cx="4416552" cy="762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Команда Красных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53852" y="2492896"/>
            <a:ext cx="3672408" cy="34290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b="1" dirty="0" smtClean="0"/>
              <a:t>1. </a:t>
            </a:r>
            <a:r>
              <a:rPr lang="ru-RU" sz="2800" b="1" dirty="0" err="1" smtClean="0"/>
              <a:t>Уварахтаться</a:t>
            </a:r>
            <a:endParaRPr lang="ru-RU" sz="2800" b="1" dirty="0"/>
          </a:p>
          <a:p>
            <a:r>
              <a:rPr lang="ru-RU" b="1" dirty="0" smtClean="0">
                <a:solidFill>
                  <a:srgbClr val="C00000"/>
                </a:solidFill>
              </a:rPr>
              <a:t>испачкаться </a:t>
            </a:r>
          </a:p>
          <a:p>
            <a:r>
              <a:rPr lang="ru-RU" b="1" dirty="0" smtClean="0"/>
              <a:t>укутаться</a:t>
            </a:r>
            <a:r>
              <a:rPr lang="ru-RU" b="1" dirty="0"/>
              <a:t>;</a:t>
            </a:r>
          </a:p>
          <a:p>
            <a:r>
              <a:rPr lang="ru-RU" b="1" dirty="0" smtClean="0"/>
              <a:t>заблудиться</a:t>
            </a:r>
            <a:r>
              <a:rPr lang="ru-RU" b="1" dirty="0"/>
              <a:t>.</a:t>
            </a:r>
          </a:p>
          <a:p>
            <a:pPr marL="0" indent="0">
              <a:buNone/>
            </a:pPr>
            <a:r>
              <a:rPr lang="ru-RU" sz="2800" b="1" dirty="0" smtClean="0"/>
              <a:t>2.  </a:t>
            </a:r>
            <a:r>
              <a:rPr lang="ru-RU" sz="2800" b="1" dirty="0" err="1"/>
              <a:t>Остолопиться</a:t>
            </a:r>
            <a:endParaRPr lang="ru-RU" sz="2800" b="1" dirty="0"/>
          </a:p>
          <a:p>
            <a:r>
              <a:rPr lang="ru-RU" b="1" dirty="0" smtClean="0"/>
              <a:t>сердиться</a:t>
            </a:r>
            <a:r>
              <a:rPr lang="ru-RU" b="1" dirty="0"/>
              <a:t>;</a:t>
            </a:r>
          </a:p>
          <a:p>
            <a:r>
              <a:rPr lang="ru-RU" b="1" dirty="0" smtClean="0"/>
              <a:t>упрямиться</a:t>
            </a:r>
            <a:r>
              <a:rPr lang="ru-RU" b="1" dirty="0"/>
              <a:t>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растеряться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174532" y="1928611"/>
            <a:ext cx="3087960" cy="862885"/>
          </a:xfrm>
        </p:spPr>
        <p:txBody>
          <a:bodyPr/>
          <a:lstStyle/>
          <a:p>
            <a:r>
              <a:rPr lang="ru-RU" b="1" dirty="0">
                <a:solidFill>
                  <a:srgbClr val="0C5C10"/>
                </a:solidFill>
              </a:rPr>
              <a:t>Команда зелёных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318548" y="2490750"/>
            <a:ext cx="4024064" cy="34290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b="1" dirty="0"/>
              <a:t>1</a:t>
            </a:r>
            <a:r>
              <a:rPr lang="ru-RU" sz="2600" b="1" dirty="0" smtClean="0"/>
              <a:t>. </a:t>
            </a:r>
            <a:r>
              <a:rPr lang="ru-RU" sz="2600" b="1" dirty="0" err="1" smtClean="0"/>
              <a:t>Встреснуться</a:t>
            </a:r>
            <a:endParaRPr lang="ru-RU" sz="2600" b="1" dirty="0"/>
          </a:p>
          <a:p>
            <a:r>
              <a:rPr lang="ru-RU" b="1" dirty="0" smtClean="0"/>
              <a:t>влюбиться</a:t>
            </a:r>
            <a:r>
              <a:rPr lang="ru-RU" b="1" dirty="0"/>
              <a:t>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спохватиться </a:t>
            </a:r>
          </a:p>
          <a:p>
            <a:r>
              <a:rPr lang="ru-RU" b="1" dirty="0" smtClean="0"/>
              <a:t>встряхнуться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sz="2600" b="1" dirty="0" smtClean="0"/>
              <a:t>2. </a:t>
            </a:r>
            <a:r>
              <a:rPr lang="ru-RU" sz="2600" b="1" dirty="0" err="1" smtClean="0"/>
              <a:t>Елдаечки</a:t>
            </a:r>
            <a:endParaRPr lang="ru-RU" sz="2600" b="1" dirty="0"/>
          </a:p>
          <a:p>
            <a:r>
              <a:rPr lang="ru-RU" b="1" dirty="0" smtClean="0">
                <a:solidFill>
                  <a:srgbClr val="C00000"/>
                </a:solidFill>
              </a:rPr>
              <a:t>пшеничные </a:t>
            </a:r>
            <a:r>
              <a:rPr lang="ru-RU" b="1" dirty="0">
                <a:solidFill>
                  <a:srgbClr val="C00000"/>
                </a:solidFill>
              </a:rPr>
              <a:t>лепешки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/>
              <a:t>старинные </a:t>
            </a:r>
            <a:r>
              <a:rPr lang="ru-RU" b="1" dirty="0"/>
              <a:t>женские украшения;</a:t>
            </a:r>
          </a:p>
          <a:p>
            <a:r>
              <a:rPr lang="ru-RU" b="1" dirty="0" smtClean="0"/>
              <a:t>качели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7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8108" y="-150967"/>
            <a:ext cx="6012159" cy="1144556"/>
          </a:xfrm>
        </p:spPr>
        <p:txBody>
          <a:bodyPr>
            <a:normAutofit/>
          </a:bodyPr>
          <a:lstStyle/>
          <a:p>
            <a:r>
              <a:rPr lang="ru-RU" sz="7200" b="1" dirty="0"/>
              <a:t>Владивосток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0236" y="1700808"/>
            <a:ext cx="7488832" cy="49834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3772" y="2853718"/>
            <a:ext cx="40419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 списке главных достопримечательностей Владивостока — остров Русский, Токаревский маяк, Золотой мост, остров Шкота, </a:t>
            </a:r>
            <a:r>
              <a:rPr lang="ru-RU" sz="2400" b="1" dirty="0" err="1"/>
              <a:t>Кравцовские</a:t>
            </a:r>
            <a:r>
              <a:rPr lang="ru-RU" sz="2400" b="1" dirty="0"/>
              <a:t> водопады.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34172" y="885533"/>
            <a:ext cx="4181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652825"/>
                </a:solidFill>
              </a:rPr>
              <a:t>(Жители – </a:t>
            </a:r>
            <a:r>
              <a:rPr lang="ru-RU" sz="2400" b="1" dirty="0" smtClean="0">
                <a:solidFill>
                  <a:srgbClr val="652825"/>
                </a:solidFill>
              </a:rPr>
              <a:t>«</a:t>
            </a:r>
            <a:r>
              <a:rPr lang="ru-RU" sz="2400" b="1" dirty="0" err="1">
                <a:solidFill>
                  <a:srgbClr val="652825"/>
                </a:solidFill>
              </a:rPr>
              <a:t>В</a:t>
            </a:r>
            <a:r>
              <a:rPr lang="ru-RU" sz="2400" b="1" dirty="0" err="1" smtClean="0">
                <a:solidFill>
                  <a:srgbClr val="652825"/>
                </a:solidFill>
              </a:rPr>
              <a:t>ладивостокцы</a:t>
            </a:r>
            <a:r>
              <a:rPr lang="ru-RU" sz="2400" b="1" dirty="0">
                <a:solidFill>
                  <a:srgbClr val="652825"/>
                </a:solidFill>
              </a:rPr>
              <a:t>»)</a:t>
            </a:r>
            <a:endParaRPr lang="ru-RU" sz="2400" b="1" dirty="0">
              <a:solidFill>
                <a:srgbClr val="6528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8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Придумать как можно больше слов-определений про слово </a:t>
            </a:r>
            <a:r>
              <a:rPr lang="ru-RU" b="1" dirty="0">
                <a:solidFill>
                  <a:srgbClr val="FF0000"/>
                </a:solidFill>
              </a:rPr>
              <a:t>«РАБОТА»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3547" y="3933056"/>
            <a:ext cx="11593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Работа Какая? </a:t>
            </a:r>
            <a:r>
              <a:rPr lang="ru-RU" sz="2400" b="1" dirty="0" smtClean="0">
                <a:solidFill>
                  <a:srgbClr val="C00000"/>
                </a:solidFill>
              </a:rPr>
              <a:t>(Любимая, трудная, лёгкая, тяжелая, посменная, высокооплачиваемая и </a:t>
            </a:r>
            <a:r>
              <a:rPr lang="ru-RU" sz="2400" b="1" dirty="0" err="1" smtClean="0">
                <a:solidFill>
                  <a:srgbClr val="C00000"/>
                </a:solidFill>
              </a:rPr>
              <a:t>т.д</a:t>
            </a:r>
            <a:r>
              <a:rPr lang="ru-RU" sz="2400" b="1" dirty="0" smtClean="0">
                <a:solidFill>
                  <a:srgbClr val="C00000"/>
                </a:solidFill>
              </a:rPr>
              <a:t>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788" y="2402835"/>
            <a:ext cx="1036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 очереди </a:t>
            </a:r>
            <a:r>
              <a:rPr lang="ru-RU" sz="2400" b="1" dirty="0"/>
              <a:t>каждая команда называет по 1 слову. Не повторяться!)</a:t>
            </a:r>
          </a:p>
        </p:txBody>
      </p:sp>
    </p:spTree>
    <p:extLst>
      <p:ext uri="{BB962C8B-B14F-4D97-AF65-F5344CB8AC3E}">
        <p14:creationId xmlns:p14="http://schemas.microsoft.com/office/powerpoint/2010/main" val="115185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8228" y="188640"/>
            <a:ext cx="2915815" cy="1144556"/>
          </a:xfrm>
        </p:spPr>
        <p:txBody>
          <a:bodyPr>
            <a:normAutofit/>
          </a:bodyPr>
          <a:lstStyle/>
          <a:p>
            <a:r>
              <a:rPr lang="ru-RU" sz="7200" b="1" dirty="0"/>
              <a:t>Пенза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2244" y="1772816"/>
            <a:ext cx="7466404" cy="49685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487" y="2179600"/>
            <a:ext cx="42484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Старинный </a:t>
            </a:r>
            <a:r>
              <a:rPr lang="ru-RU" sz="2400" b="1" dirty="0"/>
              <a:t>русский город, основанный в 1663 </a:t>
            </a:r>
            <a:r>
              <a:rPr lang="ru-RU" sz="2400" b="1" dirty="0" smtClean="0"/>
              <a:t>году, </a:t>
            </a:r>
            <a:r>
              <a:rPr lang="ru-RU" sz="2400" b="1" dirty="0"/>
              <a:t>как крепость для защиты от набегов кочевников. </a:t>
            </a:r>
            <a:endParaRPr lang="ru-RU" sz="2400" b="1" dirty="0" smtClean="0"/>
          </a:p>
          <a:p>
            <a:r>
              <a:rPr lang="ru-RU" sz="2400" b="1" dirty="0" smtClean="0"/>
              <a:t>Сегодня </a:t>
            </a:r>
            <a:r>
              <a:rPr lang="ru-RU" sz="2400" b="1" dirty="0"/>
              <a:t>на ее улицах и площадях можно увидеть памятники архитектуры 18-19 веков, в том числе храмы, монастыри, учебные заведения и купеческие дома.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78188" y="1063900"/>
            <a:ext cx="3439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652825"/>
                </a:solidFill>
              </a:rPr>
              <a:t>(Жители – </a:t>
            </a:r>
            <a:r>
              <a:rPr lang="ru-RU" sz="2400" b="1" dirty="0" smtClean="0">
                <a:solidFill>
                  <a:srgbClr val="652825"/>
                </a:solidFill>
              </a:rPr>
              <a:t>«</a:t>
            </a:r>
            <a:r>
              <a:rPr lang="ru-RU" sz="2400" b="1" dirty="0" err="1" smtClean="0">
                <a:solidFill>
                  <a:srgbClr val="652825"/>
                </a:solidFill>
              </a:rPr>
              <a:t>Пензенцы</a:t>
            </a:r>
            <a:r>
              <a:rPr lang="ru-RU" sz="2400" b="1" dirty="0">
                <a:solidFill>
                  <a:srgbClr val="652825"/>
                </a:solidFill>
              </a:rPr>
              <a:t>»)</a:t>
            </a:r>
            <a:endParaRPr lang="ru-RU" sz="2400" b="1" dirty="0">
              <a:solidFill>
                <a:srgbClr val="6528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9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5" y="404664"/>
            <a:ext cx="11999069" cy="11445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Образуйте от этих слов форму множественного числа и поставьте ударение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1748" y="1905000"/>
            <a:ext cx="4416552" cy="762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Команда Красных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3772" y="2553098"/>
            <a:ext cx="4248472" cy="34290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Шофер </a:t>
            </a:r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ru-RU" b="1" dirty="0" err="1" smtClean="0">
                <a:solidFill>
                  <a:srgbClr val="C00000"/>
                </a:solidFill>
              </a:rPr>
              <a:t>шофЁры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Торт </a:t>
            </a:r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ru-RU" b="1" dirty="0" err="1" smtClean="0">
                <a:solidFill>
                  <a:srgbClr val="C00000"/>
                </a:solidFill>
              </a:rPr>
              <a:t>тОрты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Дно </a:t>
            </a:r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ru-RU" b="1" dirty="0" err="1" smtClean="0">
                <a:solidFill>
                  <a:srgbClr val="C00000"/>
                </a:solidFill>
              </a:rPr>
              <a:t>дОнья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  <a:endParaRPr lang="ru-RU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Бухгалтер (</a:t>
            </a:r>
            <a:r>
              <a:rPr lang="ru-RU" b="1" dirty="0" err="1" smtClean="0">
                <a:solidFill>
                  <a:srgbClr val="C00000"/>
                </a:solidFill>
              </a:rPr>
              <a:t>бухгАлтеры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  <a:endParaRPr lang="ru-RU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Профессор </a:t>
            </a:r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ru-RU" b="1" dirty="0" err="1" smtClean="0">
                <a:solidFill>
                  <a:srgbClr val="C00000"/>
                </a:solidFill>
              </a:rPr>
              <a:t>профессорА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102524" y="1905000"/>
            <a:ext cx="4416552" cy="762000"/>
          </a:xfrm>
        </p:spPr>
        <p:txBody>
          <a:bodyPr/>
          <a:lstStyle/>
          <a:p>
            <a:r>
              <a:rPr lang="ru-RU" b="1" dirty="0">
                <a:solidFill>
                  <a:srgbClr val="0C5C10"/>
                </a:solidFill>
              </a:rPr>
              <a:t>Команда зелёных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534572" y="2564904"/>
            <a:ext cx="4176464" cy="34290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Инженер </a:t>
            </a:r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ru-RU" b="1" dirty="0" err="1" smtClean="0">
                <a:solidFill>
                  <a:srgbClr val="C00000"/>
                </a:solidFill>
              </a:rPr>
              <a:t>инженЕры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Лектор </a:t>
            </a:r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ru-RU" b="1" dirty="0" err="1" smtClean="0">
                <a:solidFill>
                  <a:srgbClr val="C00000"/>
                </a:solidFill>
              </a:rPr>
              <a:t>лЕкторы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Якорь </a:t>
            </a:r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ru-RU" b="1" dirty="0" err="1" smtClean="0">
                <a:solidFill>
                  <a:srgbClr val="C00000"/>
                </a:solidFill>
              </a:rPr>
              <a:t>якорЯ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Порт </a:t>
            </a:r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ru-RU" b="1" dirty="0" err="1" smtClean="0">
                <a:solidFill>
                  <a:srgbClr val="C00000"/>
                </a:solidFill>
              </a:rPr>
              <a:t>пОрты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Доктор </a:t>
            </a:r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ru-RU" b="1" dirty="0" err="1" smtClean="0">
                <a:solidFill>
                  <a:srgbClr val="C00000"/>
                </a:solidFill>
              </a:rPr>
              <a:t>докторА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2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8148" y="-113479"/>
            <a:ext cx="5292079" cy="1144556"/>
          </a:xfrm>
        </p:spPr>
        <p:txBody>
          <a:bodyPr>
            <a:normAutofit/>
          </a:bodyPr>
          <a:lstStyle/>
          <a:p>
            <a:r>
              <a:rPr lang="ru-RU" sz="7200" b="1" dirty="0" err="1" smtClean="0"/>
              <a:t>Лебедёвка</a:t>
            </a:r>
            <a:endParaRPr lang="ru-RU" sz="7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980" y="2392318"/>
            <a:ext cx="8773220" cy="43204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22204" y="908720"/>
            <a:ext cx="3618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652825"/>
                </a:solidFill>
              </a:rPr>
              <a:t>(Жители – </a:t>
            </a:r>
            <a:r>
              <a:rPr lang="ru-RU" sz="2400" b="1" dirty="0" smtClean="0">
                <a:solidFill>
                  <a:srgbClr val="652825"/>
                </a:solidFill>
              </a:rPr>
              <a:t>«</a:t>
            </a:r>
            <a:r>
              <a:rPr lang="ru-RU" sz="2400" b="1" dirty="0" err="1" smtClean="0">
                <a:solidFill>
                  <a:srgbClr val="652825"/>
                </a:solidFill>
              </a:rPr>
              <a:t>Лебедёвцы</a:t>
            </a:r>
            <a:r>
              <a:rPr lang="ru-RU" sz="2400" b="1" dirty="0">
                <a:solidFill>
                  <a:srgbClr val="652825"/>
                </a:solidFill>
              </a:rPr>
              <a:t>»)</a:t>
            </a:r>
            <a:endParaRPr lang="ru-RU" sz="2400" b="1" dirty="0">
              <a:solidFill>
                <a:srgbClr val="6528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9876" y="1052736"/>
            <a:ext cx="98650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речи детей неразрывно связана с культурой речи воспитателя и всех окружающих. 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должны быть присущи абсолютная грамотность, четкость, выразительность, точность и правильность словесных обозначений. </a:t>
            </a:r>
          </a:p>
        </p:txBody>
      </p:sp>
    </p:spTree>
    <p:extLst>
      <p:ext uri="{BB962C8B-B14F-4D97-AF65-F5344CB8AC3E}">
        <p14:creationId xmlns:p14="http://schemas.microsoft.com/office/powerpoint/2010/main" val="285752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5940" y="548680"/>
            <a:ext cx="9144000" cy="11445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Подберите к фразеологизмам (устойчивым выражениям) синонимичные фразеологизмы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69876" y="1891050"/>
            <a:ext cx="4416552" cy="762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Команда Красных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812" y="2717442"/>
            <a:ext cx="4752528" cy="3429001"/>
          </a:xfrm>
        </p:spPr>
        <p:txBody>
          <a:bodyPr/>
          <a:lstStyle/>
          <a:p>
            <a:r>
              <a:rPr lang="ru-RU" b="1" dirty="0" smtClean="0"/>
              <a:t>«</a:t>
            </a:r>
            <a:r>
              <a:rPr lang="ru-RU" b="1" dirty="0" smtClean="0"/>
              <a:t>После </a:t>
            </a:r>
            <a:r>
              <a:rPr lang="ru-RU" b="1" dirty="0"/>
              <a:t>дождичка в </a:t>
            </a:r>
            <a:r>
              <a:rPr lang="ru-RU" b="1" dirty="0" smtClean="0"/>
              <a:t>четверг» </a:t>
            </a:r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Когда </a:t>
            </a:r>
            <a:r>
              <a:rPr lang="ru-RU" b="1" dirty="0">
                <a:solidFill>
                  <a:srgbClr val="C00000"/>
                </a:solidFill>
                <a:ea typeface="Calibri" panose="020F0502020204030204" pitchFamily="34" charset="0"/>
              </a:rPr>
              <a:t>рак на горе </a:t>
            </a:r>
            <a:r>
              <a:rPr lang="ru-RU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свистнет»</a:t>
            </a:r>
            <a:r>
              <a:rPr lang="en-US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)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 smtClean="0"/>
              <a:t>«Как </a:t>
            </a:r>
            <a:r>
              <a:rPr lang="ru-RU" b="1" dirty="0"/>
              <a:t>снег на </a:t>
            </a:r>
            <a:r>
              <a:rPr lang="ru-RU" b="1" dirty="0" smtClean="0"/>
              <a:t>голову»</a:t>
            </a:r>
            <a:r>
              <a:rPr lang="en-US" b="1" dirty="0" smtClean="0"/>
              <a:t> </a:t>
            </a:r>
            <a:r>
              <a:rPr lang="ru-RU" b="1" dirty="0" smtClean="0"/>
              <a:t>  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(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</a:rPr>
              <a:t>Нежданно-негаданно»</a:t>
            </a:r>
            <a:r>
              <a:rPr lang="en-US" b="1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</a:rPr>
              <a:t>)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/>
            </a:r>
            <a:br>
              <a:rPr lang="ru-RU" b="1" dirty="0">
                <a:solidFill>
                  <a:srgbClr val="C00000"/>
                </a:solidFill>
                <a:latin typeface="+mj-lt"/>
              </a:rPr>
            </a:b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246540" y="1905001"/>
            <a:ext cx="4416552" cy="762000"/>
          </a:xfrm>
        </p:spPr>
        <p:txBody>
          <a:bodyPr/>
          <a:lstStyle/>
          <a:p>
            <a:r>
              <a:rPr lang="ru-RU" b="1" dirty="0">
                <a:solidFill>
                  <a:srgbClr val="0C5C10"/>
                </a:solidFill>
              </a:rPr>
              <a:t>Команда зелёных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462564" y="2667001"/>
            <a:ext cx="3096344" cy="169810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«Во </a:t>
            </a:r>
            <a:r>
              <a:rPr lang="ru-RU" b="1" dirty="0"/>
              <a:t>весь </a:t>
            </a:r>
            <a:r>
              <a:rPr lang="ru-RU" b="1" dirty="0" smtClean="0"/>
              <a:t>дух»</a:t>
            </a:r>
            <a:r>
              <a:rPr lang="en-US" b="1" dirty="0" smtClean="0"/>
              <a:t> </a:t>
            </a:r>
            <a:r>
              <a:rPr lang="ru-RU" b="1" dirty="0" smtClean="0"/>
              <a:t> </a:t>
            </a:r>
            <a:r>
              <a:rPr lang="en-US" b="1" dirty="0" smtClean="0"/>
              <a:t>    </a:t>
            </a:r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ru-RU" b="1" dirty="0" smtClean="0">
                <a:solidFill>
                  <a:srgbClr val="C00000"/>
                </a:solidFill>
              </a:rPr>
              <a:t>«Сломя голову»)</a:t>
            </a:r>
            <a:endParaRPr lang="ru-RU" b="1" dirty="0">
              <a:solidFill>
                <a:srgbClr val="C00000"/>
              </a:solidFill>
            </a:endParaRPr>
          </a:p>
          <a:p>
            <a:pPr>
              <a:spcAft>
                <a:spcPts val="0"/>
              </a:spcAft>
            </a:pPr>
            <a:r>
              <a:rPr lang="ru-RU" b="1" dirty="0" smtClean="0"/>
              <a:t>«Водить </a:t>
            </a:r>
            <a:r>
              <a:rPr lang="ru-RU" b="1" dirty="0"/>
              <a:t>за </a:t>
            </a:r>
            <a:r>
              <a:rPr lang="ru-RU" b="1" dirty="0" smtClean="0"/>
              <a:t>нос»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(«</a:t>
            </a:r>
            <a:r>
              <a:rPr lang="ru-RU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ешать </a:t>
            </a:r>
            <a:r>
              <a:rPr lang="ru-RU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лапшу на </a:t>
            </a:r>
            <a:r>
              <a:rPr lang="ru-RU" b="1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уши»)</a:t>
            </a:r>
            <a:endParaRPr lang="ru-RU" sz="1600" b="1" dirty="0">
              <a:solidFill>
                <a:srgbClr val="C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9783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-99392"/>
            <a:ext cx="9144000" cy="8576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/>
              <a:t>Рефлексия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8188" y="1700808"/>
            <a:ext cx="9144000" cy="4267200"/>
          </a:xfrm>
        </p:spPr>
        <p:txBody>
          <a:bodyPr>
            <a:noAutofit/>
          </a:bodyPr>
          <a:lstStyle/>
          <a:p>
            <a:pPr lvl="0"/>
            <a:r>
              <a:rPr lang="ru-RU" sz="2000" b="1" dirty="0" smtClean="0"/>
              <a:t>Мне </a:t>
            </a:r>
            <a:r>
              <a:rPr lang="ru-RU" sz="2000" b="1" dirty="0"/>
              <a:t>понравилось...</a:t>
            </a:r>
          </a:p>
          <a:p>
            <a:pPr lvl="0"/>
            <a:r>
              <a:rPr lang="ru-RU" sz="2000" b="1" dirty="0"/>
              <a:t>Особенно интересно было...</a:t>
            </a:r>
          </a:p>
          <a:p>
            <a:pPr lvl="0"/>
            <a:r>
              <a:rPr lang="ru-RU" sz="2000" b="1" dirty="0"/>
              <a:t>Я получила удовольствие от....</a:t>
            </a:r>
          </a:p>
          <a:p>
            <a:pPr lvl="0"/>
            <a:r>
              <a:rPr lang="ru-RU" sz="2000" b="1" dirty="0"/>
              <a:t>Для меня было сложным...</a:t>
            </a:r>
          </a:p>
          <a:p>
            <a:pPr lvl="0"/>
            <a:r>
              <a:rPr lang="ru-RU" sz="2000" b="1" dirty="0"/>
              <a:t>Не совсем было понятно...</a:t>
            </a:r>
          </a:p>
          <a:p>
            <a:pPr lvl="0"/>
            <a:r>
              <a:rPr lang="ru-RU" sz="2000" b="1" dirty="0"/>
              <a:t>Возьму в работу...</a:t>
            </a:r>
          </a:p>
          <a:p>
            <a:pPr lvl="0"/>
            <a:r>
              <a:rPr lang="ru-RU" sz="2000" b="1" dirty="0"/>
              <a:t>Я сегодня поняла...</a:t>
            </a:r>
          </a:p>
          <a:p>
            <a:pPr lvl="0"/>
            <a:r>
              <a:rPr lang="ru-RU" sz="2000" b="1" dirty="0"/>
              <a:t>Я воспользуюсь приёмом...</a:t>
            </a:r>
          </a:p>
          <a:p>
            <a:pPr lvl="0"/>
            <a:r>
              <a:rPr lang="ru-RU" sz="2000" b="1" dirty="0"/>
              <a:t>Сегодня меня раздражало....</a:t>
            </a:r>
          </a:p>
          <a:p>
            <a:pPr lvl="0"/>
            <a:r>
              <a:rPr lang="ru-RU" sz="2000" b="1" dirty="0"/>
              <a:t>Я получила информацию</a:t>
            </a:r>
            <a:r>
              <a:rPr lang="ru-RU" sz="2000" b="1" dirty="0" smtClean="0"/>
              <a:t>...</a:t>
            </a:r>
            <a:r>
              <a:rPr lang="ru-RU" sz="2000" b="1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9797" y="574477"/>
            <a:ext cx="1108923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800"/>
              </a:spcBef>
              <a:buSzPct val="110000"/>
            </a:pPr>
            <a:r>
              <a:rPr lang="ru-RU" sz="2400" dirty="0" smtClean="0">
                <a:solidFill>
                  <a:srgbClr val="652825"/>
                </a:solidFill>
              </a:rPr>
              <a:t>Нужно </a:t>
            </a:r>
            <a:r>
              <a:rPr lang="ru-RU" sz="2400" dirty="0">
                <a:solidFill>
                  <a:srgbClr val="652825"/>
                </a:solidFill>
              </a:rPr>
              <a:t>продолжить фразу (участники вытягивают на листочках начало фразы, которую им нужно продолжить)</a:t>
            </a:r>
            <a:endParaRPr lang="ru-RU" sz="2400" dirty="0">
              <a:solidFill>
                <a:srgbClr val="6528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2204" y="-195511"/>
            <a:ext cx="3563887" cy="1144556"/>
          </a:xfrm>
        </p:spPr>
        <p:txBody>
          <a:bodyPr/>
          <a:lstStyle/>
          <a:p>
            <a:r>
              <a:rPr lang="ru-RU" sz="7200" b="1" dirty="0">
                <a:solidFill>
                  <a:srgbClr val="652825"/>
                </a:solidFill>
              </a:rPr>
              <a:t>Москва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908" y="1700808"/>
            <a:ext cx="8568952" cy="5136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2674" y="863261"/>
            <a:ext cx="3991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(Жители – «Москвичи»)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5209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32656"/>
            <a:ext cx="91440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Подберите к поговорке сказку, которая подходит ей по </a:t>
            </a:r>
            <a:r>
              <a:rPr lang="ru-RU" b="1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смыслу:</a:t>
            </a:r>
            <a:r>
              <a:rPr lang="ru-RU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69876" y="1715852"/>
            <a:ext cx="4416552" cy="762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Команда Красных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5779" y="2564904"/>
            <a:ext cx="5510133" cy="358153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</a:t>
            </a:r>
            <a:r>
              <a:rPr lang="ru-RU" b="1" dirty="0"/>
              <a:t>Не в золоте счастье. </a:t>
            </a:r>
            <a:r>
              <a:rPr lang="ru-RU" b="1" dirty="0" smtClean="0">
                <a:solidFill>
                  <a:srgbClr val="C00000"/>
                </a:solidFill>
              </a:rPr>
              <a:t>(«</a:t>
            </a:r>
            <a:r>
              <a:rPr lang="ru-RU" sz="1800" b="1" dirty="0" smtClean="0">
                <a:solidFill>
                  <a:srgbClr val="C00000"/>
                </a:solidFill>
              </a:rPr>
              <a:t>Курочка Ряба»)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b="1" dirty="0" smtClean="0"/>
              <a:t> </a:t>
            </a:r>
            <a:r>
              <a:rPr lang="ru-RU" b="1" dirty="0"/>
              <a:t>Чьи хоромы, того и хлеб. </a:t>
            </a:r>
            <a:r>
              <a:rPr lang="ru-RU" b="1" dirty="0" smtClean="0">
                <a:solidFill>
                  <a:srgbClr val="C00000"/>
                </a:solidFill>
              </a:rPr>
              <a:t>(«</a:t>
            </a:r>
            <a:r>
              <a:rPr lang="ru-RU" sz="1800" b="1" dirty="0" smtClean="0">
                <a:solidFill>
                  <a:srgbClr val="C00000"/>
                </a:solidFill>
              </a:rPr>
              <a:t>Три медведя»)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b="1" dirty="0" smtClean="0"/>
              <a:t> </a:t>
            </a:r>
            <a:r>
              <a:rPr lang="ru-RU" b="1" dirty="0"/>
              <a:t>Не верь речам, где меду слишком, не будь самоуверен слишком</a:t>
            </a:r>
            <a:r>
              <a:rPr lang="ru-RU" b="1" dirty="0" smtClean="0"/>
              <a:t>. </a:t>
            </a:r>
            <a:r>
              <a:rPr lang="ru-RU" sz="1800" b="1" dirty="0" smtClean="0">
                <a:solidFill>
                  <a:srgbClr val="C00000"/>
                </a:solidFill>
              </a:rPr>
              <a:t>(Колобок») 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246540" y="1693239"/>
            <a:ext cx="4416552" cy="762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C5C10"/>
                </a:solidFill>
              </a:rPr>
              <a:t>Команда зелёных</a:t>
            </a:r>
            <a:endParaRPr lang="ru-RU" sz="2800" b="1" dirty="0">
              <a:solidFill>
                <a:srgbClr val="0C5C1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564904"/>
            <a:ext cx="5536232" cy="3607297"/>
          </a:xfrm>
        </p:spPr>
        <p:txBody>
          <a:bodyPr>
            <a:normAutofit/>
          </a:bodyPr>
          <a:lstStyle/>
          <a:p>
            <a:r>
              <a:rPr lang="ru-RU" b="1" dirty="0"/>
              <a:t>Вместе вдвое, дело любое, спорится </a:t>
            </a:r>
            <a:r>
              <a:rPr lang="ru-RU" b="1" dirty="0" smtClean="0"/>
              <a:t>друзья </a:t>
            </a:r>
            <a:r>
              <a:rPr lang="ru-RU" sz="1800" b="1" dirty="0" smtClean="0">
                <a:solidFill>
                  <a:srgbClr val="C00000"/>
                </a:solidFill>
              </a:rPr>
              <a:t>(«Репка»)</a:t>
            </a:r>
          </a:p>
          <a:p>
            <a:pPr lvl="0"/>
            <a:r>
              <a:rPr lang="ru-RU" b="1" dirty="0" smtClean="0"/>
              <a:t>В </a:t>
            </a:r>
            <a:r>
              <a:rPr lang="ru-RU" b="1" dirty="0"/>
              <a:t>тесноте, да не в обиде. </a:t>
            </a:r>
            <a:r>
              <a:rPr lang="ru-RU" sz="1800" b="1" dirty="0" smtClean="0">
                <a:solidFill>
                  <a:srgbClr val="C00000"/>
                </a:solidFill>
              </a:rPr>
              <a:t>(«</a:t>
            </a:r>
            <a:r>
              <a:rPr lang="ru-RU" sz="1800" b="1" dirty="0">
                <a:solidFill>
                  <a:srgbClr val="C00000"/>
                </a:solidFill>
              </a:rPr>
              <a:t>Теремок</a:t>
            </a:r>
            <a:r>
              <a:rPr lang="ru-RU" sz="1800" b="1" dirty="0" smtClean="0">
                <a:solidFill>
                  <a:srgbClr val="C00000"/>
                </a:solidFill>
              </a:rPr>
              <a:t>»)</a:t>
            </a:r>
          </a:p>
          <a:p>
            <a:pPr lvl="0"/>
            <a:r>
              <a:rPr lang="ru-RU" b="1" dirty="0" smtClean="0"/>
              <a:t>Захотел </a:t>
            </a:r>
            <a:r>
              <a:rPr lang="ru-RU" b="1" dirty="0"/>
              <a:t>побыть волк в овечьей шкуре, да не вышло. </a:t>
            </a:r>
            <a:r>
              <a:rPr lang="ru-RU" sz="1800" b="1" dirty="0" smtClean="0">
                <a:solidFill>
                  <a:srgbClr val="C00000"/>
                </a:solidFill>
              </a:rPr>
              <a:t>(«Волк и семеро козлят»)</a:t>
            </a:r>
            <a:endParaRPr lang="ru-RU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8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6260" y="-243408"/>
            <a:ext cx="2232248" cy="1144556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Тула</a:t>
            </a:r>
            <a:endParaRPr lang="ru-RU" sz="7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3373" y="1844824"/>
            <a:ext cx="7980087" cy="4752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1764" y="2708920"/>
            <a:ext cx="37072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Чем знаменита Тула? </a:t>
            </a:r>
            <a:endParaRPr lang="ru-RU" sz="2800" b="1" dirty="0" smtClean="0"/>
          </a:p>
          <a:p>
            <a:r>
              <a:rPr lang="ru-RU" sz="2800" b="1" dirty="0" smtClean="0"/>
              <a:t>(</a:t>
            </a:r>
            <a:r>
              <a:rPr lang="ru-RU" sz="2800" b="1" dirty="0"/>
              <a:t>Пряник, самовар, гармонь)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45564" y="836712"/>
            <a:ext cx="2993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(Жители – </a:t>
            </a:r>
            <a:r>
              <a:rPr lang="ru-RU" sz="2400" b="1" dirty="0" smtClean="0"/>
              <a:t>«</a:t>
            </a:r>
            <a:r>
              <a:rPr lang="ru-RU" sz="2400" b="1" dirty="0"/>
              <a:t>Т</a:t>
            </a:r>
            <a:r>
              <a:rPr lang="ru-RU" sz="2400" b="1" dirty="0" smtClean="0"/>
              <a:t>уляки»)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1019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4933" y="260648"/>
            <a:ext cx="5148063" cy="709591"/>
          </a:xfrm>
        </p:spPr>
        <p:txBody>
          <a:bodyPr/>
          <a:lstStyle/>
          <a:p>
            <a:r>
              <a:rPr lang="ru-RU" b="1" dirty="0"/>
              <a:t>Поставить ударение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9836" y="2290318"/>
            <a:ext cx="3347863" cy="43204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</a:rPr>
              <a:t>Команда Красных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09836" y="2743199"/>
            <a:ext cx="4416552" cy="3429001"/>
          </a:xfrm>
        </p:spPr>
        <p:txBody>
          <a:bodyPr/>
          <a:lstStyle/>
          <a:p>
            <a:r>
              <a:rPr lang="ru-RU" b="1" dirty="0" err="1" smtClean="0"/>
              <a:t>Балов</a:t>
            </a:r>
            <a:r>
              <a:rPr lang="ru-RU" b="1" dirty="0" err="1" smtClean="0">
                <a:solidFill>
                  <a:srgbClr val="C00000"/>
                </a:solidFill>
              </a:rPr>
              <a:t>А</a:t>
            </a:r>
            <a:r>
              <a:rPr lang="ru-RU" b="1" dirty="0" err="1" smtClean="0"/>
              <a:t>ть</a:t>
            </a:r>
            <a:endParaRPr lang="ru-RU" b="1" dirty="0"/>
          </a:p>
          <a:p>
            <a:r>
              <a:rPr lang="ru-RU" b="1" dirty="0" err="1" smtClean="0"/>
              <a:t>ДоговОр</a:t>
            </a:r>
            <a:endParaRPr lang="ru-RU" b="1" dirty="0"/>
          </a:p>
          <a:p>
            <a:r>
              <a:rPr lang="ru-RU" b="1" dirty="0" err="1" smtClean="0"/>
              <a:t>Катал</a:t>
            </a:r>
            <a:r>
              <a:rPr lang="ru-RU" b="1" dirty="0" err="1" smtClean="0">
                <a:solidFill>
                  <a:srgbClr val="C00000"/>
                </a:solidFill>
              </a:rPr>
              <a:t>О</a:t>
            </a:r>
            <a:r>
              <a:rPr lang="ru-RU" b="1" dirty="0" err="1" smtClean="0"/>
              <a:t>г</a:t>
            </a:r>
            <a:endParaRPr lang="ru-RU" b="1" dirty="0"/>
          </a:p>
          <a:p>
            <a:r>
              <a:rPr lang="ru-RU" b="1" dirty="0" err="1" smtClean="0"/>
              <a:t>Кварт</a:t>
            </a:r>
            <a:r>
              <a:rPr lang="ru-RU" b="1" dirty="0" err="1" smtClean="0">
                <a:solidFill>
                  <a:srgbClr val="C00000"/>
                </a:solidFill>
              </a:rPr>
              <a:t>А</a:t>
            </a:r>
            <a:r>
              <a:rPr lang="ru-RU" b="1" dirty="0" err="1" smtClean="0"/>
              <a:t>л</a:t>
            </a:r>
            <a:endParaRPr lang="ru-RU" b="1" dirty="0"/>
          </a:p>
          <a:p>
            <a:r>
              <a:rPr lang="ru-RU" b="1" dirty="0">
                <a:solidFill>
                  <a:srgbClr val="C00000"/>
                </a:solidFill>
              </a:rPr>
              <a:t>А</a:t>
            </a:r>
            <a:r>
              <a:rPr lang="ru-RU" b="1" dirty="0"/>
              <a:t>вгустовский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246540" y="2146176"/>
            <a:ext cx="4416552" cy="762000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rgbClr val="0C5C10"/>
                </a:solidFill>
              </a:rPr>
              <a:t>Команда зелёных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462564" y="2807014"/>
            <a:ext cx="4416552" cy="3429001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Звон</a:t>
            </a:r>
            <a:r>
              <a:rPr lang="ru-RU" b="1" dirty="0" err="1" smtClean="0">
                <a:solidFill>
                  <a:srgbClr val="C00000"/>
                </a:solidFill>
              </a:rPr>
              <a:t>И</a:t>
            </a:r>
            <a:r>
              <a:rPr lang="ru-RU" b="1" dirty="0" err="1" smtClean="0"/>
              <a:t>т</a:t>
            </a:r>
            <a:endParaRPr lang="ru-RU" b="1" dirty="0"/>
          </a:p>
          <a:p>
            <a:r>
              <a:rPr lang="ru-RU" b="1" dirty="0" err="1" smtClean="0"/>
              <a:t>Крас</a:t>
            </a:r>
            <a:r>
              <a:rPr lang="ru-RU" b="1" dirty="0" err="1" smtClean="0">
                <a:solidFill>
                  <a:srgbClr val="C00000"/>
                </a:solidFill>
              </a:rPr>
              <a:t>И</a:t>
            </a:r>
            <a:r>
              <a:rPr lang="ru-RU" b="1" dirty="0" err="1" smtClean="0"/>
              <a:t>вее</a:t>
            </a:r>
            <a:endParaRPr lang="ru-RU" b="1" dirty="0"/>
          </a:p>
          <a:p>
            <a:r>
              <a:rPr lang="ru-RU" b="1" dirty="0" err="1" smtClean="0"/>
              <a:t>К</a:t>
            </a:r>
            <a:r>
              <a:rPr lang="ru-RU" b="1" dirty="0" err="1" smtClean="0">
                <a:solidFill>
                  <a:srgbClr val="C00000"/>
                </a:solidFill>
              </a:rPr>
              <a:t>У</a:t>
            </a:r>
            <a:r>
              <a:rPr lang="ru-RU" b="1" dirty="0" err="1" smtClean="0"/>
              <a:t>хонный</a:t>
            </a:r>
            <a:endParaRPr lang="ru-RU" b="1" dirty="0"/>
          </a:p>
          <a:p>
            <a:r>
              <a:rPr lang="ru-RU" b="1" dirty="0" err="1" smtClean="0"/>
              <a:t>Облегч</a:t>
            </a:r>
            <a:r>
              <a:rPr lang="ru-RU" b="1" dirty="0" err="1" smtClean="0">
                <a:solidFill>
                  <a:srgbClr val="C00000"/>
                </a:solidFill>
              </a:rPr>
              <a:t>И</a:t>
            </a:r>
            <a:r>
              <a:rPr lang="ru-RU" b="1" dirty="0" err="1" smtClean="0"/>
              <a:t>ть</a:t>
            </a:r>
            <a:endParaRPr lang="ru-RU" b="1" dirty="0"/>
          </a:p>
          <a:p>
            <a:r>
              <a:rPr lang="ru-RU" b="1" dirty="0" err="1" smtClean="0"/>
              <a:t>Обесп</a:t>
            </a:r>
            <a:r>
              <a:rPr lang="ru-RU" b="1" dirty="0" err="1" smtClean="0">
                <a:solidFill>
                  <a:srgbClr val="C00000"/>
                </a:solidFill>
              </a:rPr>
              <a:t>Е</a:t>
            </a:r>
            <a:r>
              <a:rPr lang="ru-RU" b="1" dirty="0" err="1" smtClean="0"/>
              <a:t>чение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8366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0569" y="-203162"/>
            <a:ext cx="4355975" cy="1144556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Вологда</a:t>
            </a:r>
            <a:endParaRPr lang="ru-RU" sz="72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4888" y="1772816"/>
            <a:ext cx="7318549" cy="47649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1764" y="3140968"/>
            <a:ext cx="41293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Чем знаменита Вологда? (Дед Мороз, масло, вологодское кружево)</a:t>
            </a:r>
          </a:p>
          <a:p>
            <a:endParaRPr lang="ru-RU" sz="28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070076" y="895439"/>
            <a:ext cx="5749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652825"/>
                </a:solidFill>
              </a:rPr>
              <a:t>(Жители – </a:t>
            </a:r>
            <a:r>
              <a:rPr lang="ru-RU" sz="2400" b="1" dirty="0" smtClean="0">
                <a:solidFill>
                  <a:srgbClr val="652825"/>
                </a:solidFill>
              </a:rPr>
              <a:t>«</a:t>
            </a:r>
            <a:r>
              <a:rPr lang="ru-RU" sz="2400" b="1" dirty="0" err="1" smtClean="0">
                <a:solidFill>
                  <a:srgbClr val="652825"/>
                </a:solidFill>
              </a:rPr>
              <a:t>Вологодцы</a:t>
            </a:r>
            <a:r>
              <a:rPr lang="ru-RU" sz="2400" b="1" dirty="0" smtClean="0">
                <a:solidFill>
                  <a:srgbClr val="652825"/>
                </a:solidFill>
              </a:rPr>
              <a:t> или Вологжане»)</a:t>
            </a:r>
            <a:endParaRPr lang="ru-RU" sz="2400" b="1" dirty="0">
              <a:solidFill>
                <a:srgbClr val="6528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7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3932" y="332656"/>
            <a:ext cx="9144000" cy="641583"/>
          </a:xfrm>
        </p:spPr>
        <p:txBody>
          <a:bodyPr/>
          <a:lstStyle/>
          <a:p>
            <a:r>
              <a:rPr lang="ru-RU" b="1" dirty="0"/>
              <a:t>«Переведи» пословицу на русский язык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3772" y="2579948"/>
            <a:ext cx="4920608" cy="3429001"/>
          </a:xfrm>
        </p:spPr>
        <p:txBody>
          <a:bodyPr>
            <a:normAutofit fontScale="85000" lnSpcReduction="20000"/>
          </a:bodyPr>
          <a:lstStyle/>
          <a:p>
            <a:r>
              <a:rPr lang="ru-RU" sz="3000" b="1" dirty="0"/>
              <a:t>Безмолвье-цветы (японская поговорка</a:t>
            </a:r>
            <a:r>
              <a:rPr lang="ru-RU" sz="3000" b="1" dirty="0" smtClean="0"/>
              <a:t>) </a:t>
            </a:r>
            <a:r>
              <a:rPr lang="ru-RU" sz="2300" b="1" dirty="0" smtClean="0">
                <a:solidFill>
                  <a:srgbClr val="C00000"/>
                </a:solidFill>
              </a:rPr>
              <a:t>(«Речь-серебро, молчанье-золото»)</a:t>
            </a:r>
            <a:endParaRPr lang="ru-RU" sz="2300" b="1" dirty="0" smtClean="0">
              <a:solidFill>
                <a:srgbClr val="C00000"/>
              </a:solidFill>
            </a:endParaRPr>
          </a:p>
          <a:p>
            <a:r>
              <a:rPr lang="ru-RU" sz="3000" b="1" dirty="0"/>
              <a:t>Это случится тогда, когда свинья на дуб в желтоватых тапочках заберется (польская</a:t>
            </a:r>
            <a:r>
              <a:rPr lang="ru-RU" sz="3000" b="1" dirty="0" smtClean="0"/>
              <a:t>) </a:t>
            </a:r>
            <a:r>
              <a:rPr lang="ru-RU" sz="2100" b="1" dirty="0" smtClean="0">
                <a:solidFill>
                  <a:srgbClr val="C00000"/>
                </a:solidFill>
              </a:rPr>
              <a:t>(«Когда рак на горе свистнет») </a:t>
            </a:r>
            <a:endParaRPr lang="ru-RU" sz="2100" b="1" dirty="0" smtClean="0">
              <a:solidFill>
                <a:srgbClr val="C00000"/>
              </a:solidFill>
            </a:endParaRPr>
          </a:p>
          <a:p>
            <a:r>
              <a:rPr lang="ru-RU" sz="3000" b="1" dirty="0" smtClean="0"/>
              <a:t>Верблюда </a:t>
            </a:r>
            <a:r>
              <a:rPr lang="ru-RU" sz="3000" b="1" dirty="0"/>
              <a:t>под мостом не спрячешь. (</a:t>
            </a:r>
            <a:r>
              <a:rPr lang="ru-RU" sz="3000" b="1" dirty="0" smtClean="0"/>
              <a:t>Афганистан</a:t>
            </a:r>
            <a:r>
              <a:rPr lang="ru-RU" sz="3000" b="1" dirty="0" smtClean="0"/>
              <a:t>) </a:t>
            </a:r>
            <a:r>
              <a:rPr lang="ru-RU" sz="2300" b="1" dirty="0" smtClean="0">
                <a:solidFill>
                  <a:srgbClr val="C00000"/>
                </a:solidFill>
              </a:rPr>
              <a:t>(«Шила в мешке не утаишь»)</a:t>
            </a:r>
            <a:endParaRPr lang="ru-RU" sz="2300" b="1" dirty="0" smtClean="0">
              <a:solidFill>
                <a:srgbClr val="C00000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42484" y="1930758"/>
            <a:ext cx="4416552" cy="762000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rgbClr val="0C5C10"/>
                </a:solidFill>
              </a:rPr>
              <a:t>Команда зелёных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26460" y="2579948"/>
            <a:ext cx="4824536" cy="34290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600" b="1" dirty="0"/>
              <a:t>Бойся тихой реки, а не шумной. (Греция</a:t>
            </a:r>
            <a:r>
              <a:rPr lang="ru-RU" sz="2600" b="1" dirty="0" smtClean="0"/>
              <a:t>). </a:t>
            </a:r>
            <a:r>
              <a:rPr lang="ru-RU" sz="1800" b="1" dirty="0" smtClean="0">
                <a:solidFill>
                  <a:srgbClr val="C00000"/>
                </a:solidFill>
              </a:rPr>
              <a:t>(«В тихом омуте черти водятся»)</a:t>
            </a:r>
            <a:endParaRPr lang="ru-RU" sz="1800" b="1" dirty="0">
              <a:solidFill>
                <a:srgbClr val="C00000"/>
              </a:solidFill>
            </a:endParaRPr>
          </a:p>
          <a:p>
            <a:r>
              <a:rPr lang="ru-RU" sz="2600" b="1" dirty="0" smtClean="0"/>
              <a:t>Продающий </a:t>
            </a:r>
            <a:r>
              <a:rPr lang="ru-RU" sz="2600" b="1" dirty="0"/>
              <a:t>веер обмахивается  рукой (</a:t>
            </a:r>
            <a:r>
              <a:rPr lang="ru-RU" sz="2600" b="1" dirty="0" smtClean="0"/>
              <a:t>китайская поговорка</a:t>
            </a:r>
            <a:r>
              <a:rPr lang="ru-RU" sz="2600" b="1" dirty="0" smtClean="0"/>
              <a:t>) </a:t>
            </a:r>
            <a:r>
              <a:rPr lang="ru-RU" sz="1800" b="1" dirty="0" smtClean="0">
                <a:solidFill>
                  <a:srgbClr val="C00000"/>
                </a:solidFill>
              </a:rPr>
              <a:t>(«Сапожник без сапог»)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2600" b="1" dirty="0"/>
              <a:t>Сын леопарда – тоже леопард (Африка) </a:t>
            </a:r>
            <a:r>
              <a:rPr lang="ru-RU" sz="1800" b="1" dirty="0" smtClean="0">
                <a:solidFill>
                  <a:srgbClr val="C00000"/>
                </a:solidFill>
              </a:rPr>
              <a:t>(«Яблоко от яблони не далеко падает»)</a:t>
            </a:r>
            <a:endParaRPr lang="ru-RU" sz="1800" b="1" dirty="0">
              <a:solidFill>
                <a:srgbClr val="C00000"/>
              </a:solidFill>
            </a:endParaRPr>
          </a:p>
          <a:p>
            <a:endParaRPr lang="ru-RU" sz="3200" b="1" dirty="0"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1269876" y="2039395"/>
            <a:ext cx="4416552" cy="587896"/>
          </a:xfrm>
        </p:spPr>
        <p:txBody>
          <a:bodyPr>
            <a:normAutofit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</a:rPr>
              <a:t>Команда Красных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0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004" y="-199999"/>
            <a:ext cx="7956375" cy="1144556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Гусь-Хрустальный</a:t>
            </a:r>
            <a:endParaRPr lang="ru-RU" sz="6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0196" y="1916832"/>
            <a:ext cx="7869446" cy="48245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7748" y="3068960"/>
            <a:ext cx="39148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Чем </a:t>
            </a:r>
            <a:r>
              <a:rPr lang="ru-RU" sz="2800" b="1" dirty="0" smtClean="0"/>
              <a:t>знаменит Гусь-Хрустальный? </a:t>
            </a:r>
          </a:p>
          <a:p>
            <a:r>
              <a:rPr lang="ru-RU" sz="2800" b="1" dirty="0" smtClean="0"/>
              <a:t>Здесь </a:t>
            </a:r>
            <a:r>
              <a:rPr lang="ru-RU" sz="2800" b="1" dirty="0"/>
              <a:t>находится популярный во всем мире завод по изготовлению стекла.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10236" y="836712"/>
            <a:ext cx="3441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652825"/>
                </a:solidFill>
              </a:rPr>
              <a:t>(Жители – </a:t>
            </a:r>
            <a:r>
              <a:rPr lang="ru-RU" sz="2400" b="1" dirty="0" smtClean="0">
                <a:solidFill>
                  <a:srgbClr val="652825"/>
                </a:solidFill>
              </a:rPr>
              <a:t>«</a:t>
            </a:r>
            <a:r>
              <a:rPr lang="ru-RU" sz="2400" b="1" dirty="0" err="1" smtClean="0">
                <a:solidFill>
                  <a:srgbClr val="652825"/>
                </a:solidFill>
              </a:rPr>
              <a:t>Гусевчане</a:t>
            </a:r>
            <a:r>
              <a:rPr lang="ru-RU" sz="2400" b="1" dirty="0" smtClean="0">
                <a:solidFill>
                  <a:srgbClr val="652825"/>
                </a:solidFill>
              </a:rPr>
              <a:t>»)</a:t>
            </a:r>
            <a:endParaRPr lang="ru-RU" sz="2400" b="1" dirty="0">
              <a:solidFill>
                <a:srgbClr val="6528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1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она земли 16х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976332_TF02801065.potx" id="{FC12A0A6-FF42-4F65-963F-ECB3CF7CDBAB}" vid="{35AA5B1B-E831-4D47-87D4-9E5835EC37D7}"/>
    </a:ext>
  </a:extLst>
</a:theme>
</file>

<file path=ppt/theme/theme2.xml><?xml version="1.0" encoding="utf-8"?>
<a:theme xmlns:a="http://schemas.openxmlformats.org/drawingml/2006/main" name="Тема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тонах земли (широкоэкранный формат)</Template>
  <TotalTime>2442</TotalTime>
  <Words>785</Words>
  <Application>Microsoft Office PowerPoint</Application>
  <PresentationFormat>Произвольный</PresentationFormat>
  <Paragraphs>148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Corbel</vt:lpstr>
      <vt:lpstr>Times New Roman</vt:lpstr>
      <vt:lpstr>Wingdings</vt:lpstr>
      <vt:lpstr>Тона земли 16х9</vt:lpstr>
      <vt:lpstr>«Викторина по русскому       языку»</vt:lpstr>
      <vt:lpstr>Презентация PowerPoint</vt:lpstr>
      <vt:lpstr>Москва</vt:lpstr>
      <vt:lpstr>Подберите к поговорке сказку, которая подходит ей по смыслу: </vt:lpstr>
      <vt:lpstr>Тула</vt:lpstr>
      <vt:lpstr>Поставить ударение</vt:lpstr>
      <vt:lpstr>Вологда</vt:lpstr>
      <vt:lpstr>«Переведи» пословицу на русский язык</vt:lpstr>
      <vt:lpstr>Гусь-Хрустальный</vt:lpstr>
      <vt:lpstr>                                                   Блиц-опрос  (команды по очереди отвечают на вопросы, за каждый правильный ответ- фишка)</vt:lpstr>
      <vt:lpstr>Комсомольск-на-Амуре</vt:lpstr>
      <vt:lpstr>Конкурс капитанов «Скороговорки»        (нужно сказать с разными эмоциями)</vt:lpstr>
      <vt:lpstr>Великий Новгород </vt:lpstr>
      <vt:lpstr>«Угадай современное значение старославянских слов»</vt:lpstr>
      <vt:lpstr>Владивосток</vt:lpstr>
      <vt:lpstr>Придумать как можно больше слов-определений про слово «РАБОТА» </vt:lpstr>
      <vt:lpstr>Пенза</vt:lpstr>
      <vt:lpstr>Образуйте от этих слов форму множественного числа и поставьте ударение </vt:lpstr>
      <vt:lpstr>Лебедёвка</vt:lpstr>
      <vt:lpstr>Подберите к фразеологизмам (устойчивым выражениям) синонимичные фразеологизмы </vt:lpstr>
      <vt:lpstr>Рефлексия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русскому языку</dc:title>
  <dc:creator>Оксана Межетская</dc:creator>
  <cp:lastModifiedBy>Оксана Межетская</cp:lastModifiedBy>
  <cp:revision>40</cp:revision>
  <dcterms:created xsi:type="dcterms:W3CDTF">2024-11-23T16:38:32Z</dcterms:created>
  <dcterms:modified xsi:type="dcterms:W3CDTF">2024-12-15T16:10:38Z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