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  <p:sldMasterId id="2147483996" r:id="rId2"/>
  </p:sldMasterIdLst>
  <p:notesMasterIdLst>
    <p:notesMasterId r:id="rId24"/>
  </p:notesMasterIdLst>
  <p:sldIdLst>
    <p:sldId id="256" r:id="rId3"/>
    <p:sldId id="266" r:id="rId4"/>
    <p:sldId id="257" r:id="rId5"/>
    <p:sldId id="274" r:id="rId6"/>
    <p:sldId id="259" r:id="rId7"/>
    <p:sldId id="261" r:id="rId8"/>
    <p:sldId id="260" r:id="rId9"/>
    <p:sldId id="262" r:id="rId10"/>
    <p:sldId id="263" r:id="rId11"/>
    <p:sldId id="264" r:id="rId12"/>
    <p:sldId id="265" r:id="rId13"/>
    <p:sldId id="267" r:id="rId14"/>
    <p:sldId id="268" r:id="rId15"/>
    <p:sldId id="269" r:id="rId16"/>
    <p:sldId id="276" r:id="rId17"/>
    <p:sldId id="272" r:id="rId18"/>
    <p:sldId id="278" r:id="rId19"/>
    <p:sldId id="279" r:id="rId20"/>
    <p:sldId id="280" r:id="rId21"/>
    <p:sldId id="277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2" autoAdjust="0"/>
    <p:restoredTop sz="95647" autoAdjust="0"/>
  </p:normalViewPr>
  <p:slideViewPr>
    <p:cSldViewPr>
      <p:cViewPr varScale="1">
        <p:scale>
          <a:sx n="109" d="100"/>
          <a:sy n="109" d="100"/>
        </p:scale>
        <p:origin x="-103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6643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560C2F-2D46-49EA-AA57-031F28C91BEC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434B0-FE1E-487D-BBD3-DFB4DDB804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0549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34B0-FE1E-487D-BBD3-DFB4DDB80415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6434B0-FE1E-487D-BBD3-DFB4DDB80415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103675D-A913-4FE8-8905-043B7A5352DA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81D42A6-ACCE-4133-A5D8-DB9F3FFB27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file:///C:\Users\User\Documents\&#1043;&#1080;&#1084;&#1085;%20&#1056;&#1086;&#1089;&#1089;&#1080;&#1080;%20-%20&#1043;&#1048;&#1052;&#1053;%20&#1056;&#1086;&#1089;&#1089;&#1080;&#1081;&#1089;&#1082;&#1086;&#1081;%20&#1060;&#1077;&#1076;&#1077;&#1088;&#1072;&#1094;&#1080;&#1080;!%20(mp3ostrov.me).mp3" TargetMode="External"/><Relationship Id="rId7" Type="http://schemas.openxmlformats.org/officeDocument/2006/relationships/image" Target="../media/image13.jpeg"/><Relationship Id="rId2" Type="http://schemas.openxmlformats.org/officeDocument/2006/relationships/audio" Target="file:///D:\&#1044;&#1077;&#1090;&#1089;&#1082;&#1080;&#1081;%20&#1089;&#1072;&#1076;%20&#1088;&#1072;&#1079;&#1088;&#1072;&#1073;&#1086;&#1090;&#1082;&#1080;\&#1052;&#1086;&#1103;%20&#1056;&#1086;&#1076;&#1080;&#1085;&#1072;%20-%20&#1056;&#1086;&#1089;&#1089;&#1080;&#1103;\&#1043;&#1080;&#1084;&#1085;%20&#1056;&#1086;&#1089;&#1089;&#1080;&#1080;%20-%20&#1043;&#1048;&#1052;&#1053;%20&#1056;&#1086;&#1089;&#1089;&#1080;&#1081;&#1089;&#1082;&#1086;&#1081;%20&#1060;&#1077;&#1076;&#1077;&#1088;&#1072;&#1094;&#1080;&#1080;!%20(mp3ostrov.me).mp3" TargetMode="External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microsoft.com/office/2007/relationships/media" Target="../media/media1.mp3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slide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32"/>
            <a:ext cx="10144069" cy="84296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00166" y="4572008"/>
            <a:ext cx="6072230" cy="1285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Воспитатель: Дмитриева Галина Николаевна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</a:rPr>
              <a:t>I</a:t>
            </a:r>
            <a:r>
              <a:rPr lang="ru-RU" sz="1400" b="1" dirty="0" smtClean="0">
                <a:solidFill>
                  <a:srgbClr val="002060"/>
                </a:solidFill>
              </a:rPr>
              <a:t>квалификационная категория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МБДОУ </a:t>
            </a:r>
            <a:r>
              <a:rPr lang="ru-RU" sz="1400" b="1" dirty="0" err="1" smtClean="0">
                <a:solidFill>
                  <a:srgbClr val="002060"/>
                </a:solidFill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</a:rPr>
              <a:t>/с №6 «Антошка г. Павлово.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Президент России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Россия 2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3" y="1214422"/>
            <a:ext cx="8143933" cy="564357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Россия\slide_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05229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600201"/>
            <a:ext cx="8186766" cy="39719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42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14290"/>
            <a:ext cx="8429684" cy="54019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71472" y="5643578"/>
            <a:ext cx="30718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Живут в России разные</a:t>
            </a:r>
          </a:p>
          <a:p>
            <a:r>
              <a:rPr lang="ru-RU" dirty="0" smtClean="0"/>
              <a:t>Народы с давних пор.</a:t>
            </a:r>
          </a:p>
          <a:p>
            <a:r>
              <a:rPr lang="ru-RU" dirty="0" smtClean="0"/>
              <a:t>Одним тайга по нраву</a:t>
            </a:r>
          </a:p>
          <a:p>
            <a:r>
              <a:rPr lang="ru-RU" dirty="0" smtClean="0"/>
              <a:t>Другим степной простор.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286380" y="5657671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У каждого народа</a:t>
            </a:r>
          </a:p>
          <a:p>
            <a:r>
              <a:rPr lang="ru-RU" dirty="0" smtClean="0"/>
              <a:t>Язык свой и наряд.</a:t>
            </a:r>
          </a:p>
          <a:p>
            <a:r>
              <a:rPr lang="ru-RU" dirty="0" smtClean="0"/>
              <a:t>А Родина Россия</a:t>
            </a:r>
          </a:p>
          <a:p>
            <a:r>
              <a:rPr lang="ru-RU" dirty="0" smtClean="0"/>
              <a:t>У нас у всех одна.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Народы России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858312" cy="5929354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 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User\Desktop\Россия\nats-kostyum-russk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28670"/>
            <a:ext cx="1857388" cy="26789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User\Desktop\Россия\nats-kostyum-mordovts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00504"/>
            <a:ext cx="1785950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User\Desktop\Россия\nats-kostyum-bashkir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928670"/>
            <a:ext cx="1714512" cy="264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User\Desktop\Россия\nats-kostyum-chechents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3929066"/>
            <a:ext cx="1785951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User\Desktop\Россия\nats-kostyum-chukch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928670"/>
            <a:ext cx="1857388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1" name="Picture 7" descr="C:\Users\User\Desktop\Россия\nats-kostyum-buryat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928670"/>
            <a:ext cx="2000264" cy="26432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User\Desktop\Россия\nats-kostyum-tatari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26061" y="4000504"/>
            <a:ext cx="1803328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3" name="Picture 9" descr="C:\Users\User\Desktop\Россия\nats-kostyum-kalmik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4000504"/>
            <a:ext cx="2000263" cy="25003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Праздники народов России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14282" y="714356"/>
            <a:ext cx="8729666" cy="5983311"/>
          </a:xfrm>
        </p:spPr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2050" name="Picture 2" descr="C:\Users\User\Desktop\Россия 2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857232"/>
            <a:ext cx="2357454" cy="2857520"/>
          </a:xfrm>
          <a:prstGeom prst="rect">
            <a:avLst/>
          </a:prstGeom>
          <a:noFill/>
        </p:spPr>
      </p:pic>
      <p:pic>
        <p:nvPicPr>
          <p:cNvPr id="2051" name="Picture 3" descr="C:\Users\User\Desktop\Россия 2\0011-011-Rozhdestvo-KHristov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928670"/>
            <a:ext cx="2714644" cy="2571768"/>
          </a:xfrm>
          <a:prstGeom prst="rect">
            <a:avLst/>
          </a:prstGeom>
          <a:noFill/>
        </p:spPr>
      </p:pic>
      <p:pic>
        <p:nvPicPr>
          <p:cNvPr id="2053" name="Picture 5" descr="C:\Users\User\Desktop\Россия 2\763336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86190"/>
            <a:ext cx="2619340" cy="2643206"/>
          </a:xfrm>
          <a:prstGeom prst="rect">
            <a:avLst/>
          </a:prstGeom>
          <a:noFill/>
        </p:spPr>
      </p:pic>
      <p:pic>
        <p:nvPicPr>
          <p:cNvPr id="2054" name="Picture 6" descr="C:\Users\User\Desktop\novogodniya-kartinka1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857232"/>
            <a:ext cx="2586065" cy="2571768"/>
          </a:xfrm>
          <a:prstGeom prst="rect">
            <a:avLst/>
          </a:prstGeom>
          <a:noFill/>
        </p:spPr>
      </p:pic>
      <p:pic>
        <p:nvPicPr>
          <p:cNvPr id="2055" name="Picture 7" descr="C:\Users\User\Desktop\img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786190"/>
            <a:ext cx="2643206" cy="2643206"/>
          </a:xfrm>
          <a:prstGeom prst="rect">
            <a:avLst/>
          </a:prstGeom>
          <a:noFill/>
        </p:spPr>
      </p:pic>
      <p:pic>
        <p:nvPicPr>
          <p:cNvPr id="2056" name="Picture 8" descr="C:\Users\User\Desktop\5687568supe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857628"/>
            <a:ext cx="2286016" cy="2571769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User\Desktop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3214710" cy="3143272"/>
          </a:xfrm>
          <a:prstGeom prst="rect">
            <a:avLst/>
          </a:prstGeom>
          <a:noFill/>
        </p:spPr>
      </p:pic>
      <p:pic>
        <p:nvPicPr>
          <p:cNvPr id="1030" name="Picture 6" descr="C:\Users\User\Desktop\8_mar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285728"/>
            <a:ext cx="3071834" cy="3071834"/>
          </a:xfrm>
          <a:prstGeom prst="rect">
            <a:avLst/>
          </a:prstGeom>
          <a:noFill/>
        </p:spPr>
      </p:pic>
      <p:pic>
        <p:nvPicPr>
          <p:cNvPr id="1031" name="Picture 7" descr="C:\Users\User\Desktop\1_226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3571876"/>
            <a:ext cx="5143536" cy="285752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smtClean="0"/>
              <a:t>Народные промыслы России</a:t>
            </a:r>
            <a:endParaRPr lang="ru-RU" sz="3200" dirty="0"/>
          </a:p>
        </p:txBody>
      </p:sp>
      <p:sp>
        <p:nvSpPr>
          <p:cNvPr id="15" name="Рисунок 14"/>
          <p:cNvSpPr>
            <a:spLocks noGrp="1"/>
          </p:cNvSpPr>
          <p:nvPr>
            <p:ph type="pic" idx="1"/>
          </p:nvPr>
        </p:nvSpPr>
        <p:spPr>
          <a:xfrm>
            <a:off x="6215074" y="1500174"/>
            <a:ext cx="2357454" cy="1819260"/>
          </a:xfrm>
        </p:spPr>
      </p:sp>
      <p:sp>
        <p:nvSpPr>
          <p:cNvPr id="3" name="Содержимое 2"/>
          <p:cNvSpPr>
            <a:spLocks noGrp="1"/>
          </p:cNvSpPr>
          <p:nvPr>
            <p:ph type="body" sz="half" idx="2"/>
          </p:nvPr>
        </p:nvSpPr>
        <p:spPr>
          <a:xfrm>
            <a:off x="1857356" y="1214422"/>
            <a:ext cx="5486400" cy="142876"/>
          </a:xfrm>
        </p:spPr>
        <p:txBody>
          <a:bodyPr>
            <a:normAutofit fontScale="25000" lnSpcReduction="20000"/>
          </a:bodyPr>
          <a:lstStyle/>
          <a:p>
            <a:r>
              <a:rPr lang="ru-RU" dirty="0" smtClean="0"/>
              <a:t>           </a:t>
            </a:r>
            <a:endParaRPr lang="ru-RU" dirty="0"/>
          </a:p>
        </p:txBody>
      </p:sp>
      <p:sp>
        <p:nvSpPr>
          <p:cNvPr id="16" name="Рисунок 14"/>
          <p:cNvSpPr txBox="1">
            <a:spLocks/>
          </p:cNvSpPr>
          <p:nvPr/>
        </p:nvSpPr>
        <p:spPr>
          <a:xfrm>
            <a:off x="357158" y="1500174"/>
            <a:ext cx="2357454" cy="181926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sp>
      <p:sp>
        <p:nvSpPr>
          <p:cNvPr id="17" name="Рисунок 14"/>
          <p:cNvSpPr txBox="1">
            <a:spLocks/>
          </p:cNvSpPr>
          <p:nvPr/>
        </p:nvSpPr>
        <p:spPr>
          <a:xfrm>
            <a:off x="3428992" y="1500174"/>
            <a:ext cx="2357454" cy="181926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sp>
      <p:sp>
        <p:nvSpPr>
          <p:cNvPr id="18" name="Рисунок 14"/>
          <p:cNvSpPr txBox="1">
            <a:spLocks/>
          </p:cNvSpPr>
          <p:nvPr/>
        </p:nvSpPr>
        <p:spPr>
          <a:xfrm>
            <a:off x="428596" y="4429132"/>
            <a:ext cx="2357454" cy="181926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sp>
      <p:sp>
        <p:nvSpPr>
          <p:cNvPr id="19" name="Рисунок 14"/>
          <p:cNvSpPr txBox="1">
            <a:spLocks/>
          </p:cNvSpPr>
          <p:nvPr/>
        </p:nvSpPr>
        <p:spPr>
          <a:xfrm>
            <a:off x="3500430" y="4429132"/>
            <a:ext cx="2357454" cy="181926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sp>
      <p:sp>
        <p:nvSpPr>
          <p:cNvPr id="20" name="Рисунок 14"/>
          <p:cNvSpPr txBox="1">
            <a:spLocks/>
          </p:cNvSpPr>
          <p:nvPr/>
        </p:nvSpPr>
        <p:spPr>
          <a:xfrm>
            <a:off x="6357950" y="4357694"/>
            <a:ext cx="2357454" cy="1819260"/>
          </a:xfrm>
          <a:prstGeom prst="rect">
            <a:avLst/>
          </a:prstGeo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</p:sp>
      <p:pic>
        <p:nvPicPr>
          <p:cNvPr id="2053" name="Picture 5" descr="C:\Users\User\Desktop\kak_poyavilas_dimkovskaya_igrushka_istoriya_dlya_detej_i_vzrosli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54" y="1428736"/>
            <a:ext cx="2500330" cy="1928826"/>
          </a:xfrm>
          <a:prstGeom prst="rect">
            <a:avLst/>
          </a:prstGeom>
          <a:noFill/>
        </p:spPr>
      </p:pic>
      <p:pic>
        <p:nvPicPr>
          <p:cNvPr id="2054" name="Picture 6" descr="C:\Users\User\Desktop\65150.750x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2357454" cy="1928826"/>
          </a:xfrm>
          <a:prstGeom prst="rect">
            <a:avLst/>
          </a:prstGeom>
          <a:noFill/>
        </p:spPr>
      </p:pic>
      <p:pic>
        <p:nvPicPr>
          <p:cNvPr id="2055" name="Picture 7" descr="C:\Users\User\Desktop\3ee494472322b94c9619a09051297b0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428736"/>
            <a:ext cx="2428892" cy="1928826"/>
          </a:xfrm>
          <a:prstGeom prst="rect">
            <a:avLst/>
          </a:prstGeom>
          <a:noFill/>
        </p:spPr>
      </p:pic>
      <p:pic>
        <p:nvPicPr>
          <p:cNvPr id="2056" name="Picture 8" descr="C:\Users\User\Desktop\13540457_d60947e7bc252df4f820fb9d085e6495_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7" y="4429132"/>
            <a:ext cx="2357454" cy="1857387"/>
          </a:xfrm>
          <a:prstGeom prst="rect">
            <a:avLst/>
          </a:prstGeom>
          <a:noFill/>
        </p:spPr>
      </p:pic>
      <p:pic>
        <p:nvPicPr>
          <p:cNvPr id="2057" name="Picture 9" descr="C:\Users\User\Desktop\570015_maiolika-gzhe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4357694"/>
            <a:ext cx="2500330" cy="1928826"/>
          </a:xfrm>
          <a:prstGeom prst="rect">
            <a:avLst/>
          </a:prstGeom>
          <a:noFill/>
        </p:spPr>
      </p:pic>
      <p:pic>
        <p:nvPicPr>
          <p:cNvPr id="2060" name="Picture 12" descr="C:\Users\User\Desktop\67143.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4286256"/>
            <a:ext cx="2428892" cy="2000264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000100" y="3357562"/>
            <a:ext cx="1714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Хохлома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572264" y="3357562"/>
            <a:ext cx="1953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Тульский самовар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714744" y="6286520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Гжель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357158" y="6286520"/>
            <a:ext cx="2500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Городецкая роспись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500430" y="3357562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Дымковская игрушка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6357950" y="628652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Жостовская</a:t>
            </a:r>
            <a:r>
              <a:rPr lang="ru-RU" dirty="0" smtClean="0"/>
              <a:t> роспись</a:t>
            </a:r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70" y="0"/>
            <a:ext cx="921547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Ответьте на вопрос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Какие цвета флага России ?</a:t>
            </a:r>
          </a:p>
          <a:p>
            <a:r>
              <a:rPr lang="ru-RU" dirty="0" smtClean="0"/>
              <a:t>                     </a:t>
            </a:r>
            <a:endParaRPr lang="ru-RU" dirty="0"/>
          </a:p>
        </p:txBody>
      </p:sp>
      <p:sp>
        <p:nvSpPr>
          <p:cNvPr id="4" name="красный"/>
          <p:cNvSpPr/>
          <p:nvPr/>
        </p:nvSpPr>
        <p:spPr>
          <a:xfrm flipV="1">
            <a:off x="1785918" y="2214554"/>
            <a:ext cx="571503" cy="57150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flipV="1">
            <a:off x="2714612" y="2214554"/>
            <a:ext cx="571503" cy="57150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иний"/>
          <p:cNvSpPr/>
          <p:nvPr/>
        </p:nvSpPr>
        <p:spPr>
          <a:xfrm flipV="1">
            <a:off x="3571868" y="2214554"/>
            <a:ext cx="571503" cy="57150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flipV="1">
            <a:off x="4500562" y="2214554"/>
            <a:ext cx="571503" cy="5715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9" name="белый"/>
          <p:cNvSpPr/>
          <p:nvPr/>
        </p:nvSpPr>
        <p:spPr>
          <a:xfrm flipV="1">
            <a:off x="5429256" y="2214554"/>
            <a:ext cx="571503" cy="57150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flipV="1">
            <a:off x="6357950" y="2214554"/>
            <a:ext cx="571503" cy="57150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flipV="1">
            <a:off x="7286644" y="2214554"/>
            <a:ext cx="571503" cy="5715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000364" y="5500702"/>
            <a:ext cx="3357586" cy="5715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00364" y="4929198"/>
            <a:ext cx="3357586" cy="571504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00364" y="4357694"/>
            <a:ext cx="3357586" cy="5715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Россия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42900"/>
            <a:ext cx="9503834" cy="712787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42844" y="1142984"/>
            <a:ext cx="9001156" cy="571501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 Что относится к символам России?</a:t>
            </a:r>
          </a:p>
          <a:p>
            <a:pPr>
              <a:buNone/>
            </a:pPr>
            <a:endParaRPr lang="ru-RU" sz="1800" dirty="0"/>
          </a:p>
          <a:p>
            <a:pPr>
              <a:buNone/>
            </a:pPr>
            <a:r>
              <a:rPr lang="ru-RU" sz="1800" dirty="0" smtClean="0"/>
              <a:t>       </a:t>
            </a:r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 Кто президент России?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Какой город является столицей нашей Родины – России?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pPr>
              <a:buFont typeface="Wingdings" pitchFamily="2" charset="2"/>
              <a:buChar char="v"/>
            </a:pPr>
            <a:r>
              <a:rPr lang="ru-RU" sz="1800" dirty="0" smtClean="0"/>
              <a:t>Какое дерево является символом России?    </a:t>
            </a: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Ответьте на вопросы</a:t>
            </a:r>
            <a:endParaRPr lang="ru-RU" dirty="0"/>
          </a:p>
        </p:txBody>
      </p:sp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15272" y="1000108"/>
            <a:ext cx="1285852" cy="1285884"/>
          </a:xfrm>
          <a:prstGeom prst="rect">
            <a:avLst/>
          </a:prstGeom>
        </p:spPr>
      </p:pic>
      <p:pic>
        <p:nvPicPr>
          <p:cNvPr id="7" name="Рисунок 6" descr="флагроссии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686" y="1142984"/>
            <a:ext cx="1500198" cy="1142984"/>
          </a:xfrm>
          <a:prstGeom prst="rect">
            <a:avLst/>
          </a:prstGeom>
        </p:spPr>
      </p:pic>
      <p:pic>
        <p:nvPicPr>
          <p:cNvPr id="8" name="Рисунок 7" descr="гимн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1071546"/>
            <a:ext cx="1285884" cy="1214446"/>
          </a:xfrm>
          <a:prstGeom prst="rect">
            <a:avLst/>
          </a:prstGeom>
        </p:spPr>
      </p:pic>
      <p:pic>
        <p:nvPicPr>
          <p:cNvPr id="9" name="Рисунок 8" descr="img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0430" y="2357430"/>
            <a:ext cx="2143140" cy="1428760"/>
          </a:xfrm>
          <a:prstGeom prst="rect">
            <a:avLst/>
          </a:prstGeom>
        </p:spPr>
      </p:pic>
      <p:pic>
        <p:nvPicPr>
          <p:cNvPr id="10" name="Рисунок 9" descr="Москв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72264" y="3286124"/>
            <a:ext cx="1928826" cy="1571636"/>
          </a:xfrm>
          <a:prstGeom prst="rect">
            <a:avLst/>
          </a:prstGeom>
        </p:spPr>
      </p:pic>
      <p:pic>
        <p:nvPicPr>
          <p:cNvPr id="11" name="Рисунок 10" descr="берез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43504" y="5072074"/>
            <a:ext cx="1857388" cy="1643074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00066"/>
          </a:xfrm>
        </p:spPr>
        <p:txBody>
          <a:bodyPr>
            <a:normAutofit/>
          </a:bodyPr>
          <a:lstStyle/>
          <a:p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642918"/>
            <a:ext cx="8215370" cy="60007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Россия\img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6" y="71414"/>
            <a:ext cx="9115454" cy="6679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89078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8436" y="-148827"/>
            <a:ext cx="9342436" cy="700682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  Государственные символы России</a:t>
            </a:r>
            <a:endParaRPr lang="ru-RU" sz="3200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      Флаг                       Герб                       Гимн</a:t>
            </a:r>
            <a:endParaRPr lang="ru-RU" dirty="0"/>
          </a:p>
        </p:txBody>
      </p:sp>
      <p:pic>
        <p:nvPicPr>
          <p:cNvPr id="1027" name="Picture 3" descr="C:\Users\User\Desktop\флагроссии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643182"/>
            <a:ext cx="2714644" cy="2286016"/>
          </a:xfrm>
          <a:prstGeom prst="rect">
            <a:avLst/>
          </a:prstGeom>
          <a:noFill/>
        </p:spPr>
      </p:pic>
      <p:pic>
        <p:nvPicPr>
          <p:cNvPr id="1028" name="Picture 4" descr="C:\Users\User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643182"/>
            <a:ext cx="2286016" cy="2357453"/>
          </a:xfrm>
          <a:prstGeom prst="rect">
            <a:avLst/>
          </a:prstGeom>
          <a:noFill/>
        </p:spPr>
      </p:pic>
      <p:pic>
        <p:nvPicPr>
          <p:cNvPr id="1029" name="Picture 5" descr="C:\Users\User\Desktop\thumb_5507_news_excursion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2" y="2643182"/>
            <a:ext cx="2143139" cy="23574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Россия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17" y="0"/>
            <a:ext cx="9116483" cy="683736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" y="0"/>
            <a:ext cx="9144029" cy="685802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</a:rPr>
              <a:t>Герб России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5286380" y="1600200"/>
            <a:ext cx="3714776" cy="5114947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rgbClr val="FF0000"/>
                </a:solidFill>
              </a:rPr>
              <a:t>Двуглавый орёл</a:t>
            </a:r>
            <a:r>
              <a:rPr lang="ru-RU" sz="1600" dirty="0" smtClean="0"/>
              <a:t>, охраняя государство, смотрит и на запад, и на восток. Символ вечности России, сильной и  независимой страны.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Корона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– символ законности, означающий, что страна живёт по законам чести и справедливости.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Скипетр (жезл с драгоценными камнями и резьбой</a:t>
            </a:r>
            <a:r>
              <a:rPr lang="ru-RU" sz="1600" dirty="0" smtClean="0">
                <a:solidFill>
                  <a:srgbClr val="FF0000"/>
                </a:solidFill>
              </a:rPr>
              <a:t>)</a:t>
            </a:r>
            <a:r>
              <a:rPr lang="ru-RU" sz="1600" dirty="0" smtClean="0"/>
              <a:t> – символ власти и единого государства.</a:t>
            </a:r>
          </a:p>
          <a:p>
            <a:r>
              <a:rPr lang="ru-RU" sz="1600" b="1" dirty="0" smtClean="0">
                <a:solidFill>
                  <a:srgbClr val="FF0000"/>
                </a:solidFill>
              </a:rPr>
              <a:t>Держава( золотой шар с крестом наверху)</a:t>
            </a:r>
            <a:r>
              <a:rPr lang="ru-RU" sz="1600" dirty="0" smtClean="0">
                <a:solidFill>
                  <a:srgbClr val="FF0000"/>
                </a:solidFill>
              </a:rPr>
              <a:t> </a:t>
            </a:r>
            <a:r>
              <a:rPr lang="ru-RU" sz="1600" dirty="0" smtClean="0"/>
              <a:t>– символ могущества страны.</a:t>
            </a:r>
          </a:p>
          <a:p>
            <a:r>
              <a:rPr lang="ru-RU" sz="1600" dirty="0" smtClean="0"/>
              <a:t>На груди орла  -  </a:t>
            </a:r>
            <a:r>
              <a:rPr lang="ru-RU" sz="1600" b="1" dirty="0" smtClean="0">
                <a:solidFill>
                  <a:srgbClr val="FF0000"/>
                </a:solidFill>
              </a:rPr>
              <a:t>изображение всадника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поражающего копьём дракона, символ борьбы добра со злом.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146" name="Picture 2" descr="C:\Users\User\Desktop\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00174"/>
            <a:ext cx="4870478" cy="516415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rossijskaja_federatsija_gimn_rossii_ofitsialnaja_instrumentalnaja_versi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Гимн России - ГИМН Российской Федерации! (mp3ostrov.me).mp3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048000" y="2811463"/>
            <a:ext cx="3048000" cy="2286000"/>
          </a:xfrm>
        </p:spPr>
      </p:pic>
      <p:pic>
        <p:nvPicPr>
          <p:cNvPr id="2050" name="Picture 2" descr="C:\Users\User\Desktop\gimn_rossii_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Гимн России - ГИМН Российской Федерации! (mp3ostrov.me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/>
          <a:stretch>
            <a:fillRect/>
          </a:stretch>
        </p:blipFill>
        <p:spPr>
          <a:xfrm>
            <a:off x="1285852" y="3214686"/>
            <a:ext cx="304800" cy="304800"/>
          </a:xfrm>
          <a:prstGeom prst="rect">
            <a:avLst/>
          </a:prstGeom>
        </p:spPr>
      </p:pic>
      <p:pic>
        <p:nvPicPr>
          <p:cNvPr id="6" name="Гимн России - ГИМН Российской Федерации! (mp3ostrov.me)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tretch>
            <a:fillRect/>
          </a:stretch>
        </p:blipFill>
        <p:spPr>
          <a:xfrm>
            <a:off x="1285852" y="321468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215</Words>
  <Application>Microsoft Office PowerPoint</Application>
  <PresentationFormat>Экран (4:3)</PresentationFormat>
  <Paragraphs>50</Paragraphs>
  <Slides>21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Апекс</vt:lpstr>
      <vt:lpstr>1_Апекс</vt:lpstr>
      <vt:lpstr>Слайд 1</vt:lpstr>
      <vt:lpstr>Слайд 2</vt:lpstr>
      <vt:lpstr>Слайд 3</vt:lpstr>
      <vt:lpstr>  Государственные символы России</vt:lpstr>
      <vt:lpstr>Слайд 5</vt:lpstr>
      <vt:lpstr>Слайд 6</vt:lpstr>
      <vt:lpstr>Герб России</vt:lpstr>
      <vt:lpstr>Слайд 8</vt:lpstr>
      <vt:lpstr>Слайд 9</vt:lpstr>
      <vt:lpstr>Президент России</vt:lpstr>
      <vt:lpstr>Слайд 11</vt:lpstr>
      <vt:lpstr>Слайд 12</vt:lpstr>
      <vt:lpstr>Народы России</vt:lpstr>
      <vt:lpstr>Праздники народов России</vt:lpstr>
      <vt:lpstr>Слайд 15</vt:lpstr>
      <vt:lpstr>Народные промыслы России</vt:lpstr>
      <vt:lpstr>Слайд 17</vt:lpstr>
      <vt:lpstr>Слайд 18</vt:lpstr>
      <vt:lpstr>Ответьте на вопрос</vt:lpstr>
      <vt:lpstr>Ответьте на вопросы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94</cp:revision>
  <dcterms:created xsi:type="dcterms:W3CDTF">2016-10-25T18:50:24Z</dcterms:created>
  <dcterms:modified xsi:type="dcterms:W3CDTF">2018-03-18T17:56:13Z</dcterms:modified>
</cp:coreProperties>
</file>