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301" r:id="rId3"/>
    <p:sldId id="302" r:id="rId4"/>
    <p:sldId id="303" r:id="rId5"/>
    <p:sldId id="277" r:id="rId6"/>
    <p:sldId id="260" r:id="rId7"/>
    <p:sldId id="261" r:id="rId8"/>
    <p:sldId id="304" r:id="rId9"/>
    <p:sldId id="295" r:id="rId10"/>
    <p:sldId id="306" r:id="rId11"/>
    <p:sldId id="307" r:id="rId12"/>
    <p:sldId id="296" r:id="rId13"/>
    <p:sldId id="305" r:id="rId14"/>
    <p:sldId id="308" r:id="rId15"/>
    <p:sldId id="290" r:id="rId16"/>
    <p:sldId id="291" r:id="rId17"/>
    <p:sldId id="292" r:id="rId18"/>
    <p:sldId id="293" r:id="rId19"/>
    <p:sldId id="288" r:id="rId20"/>
    <p:sldId id="289" r:id="rId21"/>
    <p:sldId id="275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52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76AB7-E7AC-4369-87F9-32508BCAF279}" type="datetimeFigureOut">
              <a:rPr lang="ru-RU" smtClean="0"/>
              <a:pPr/>
              <a:t>31.10.2024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CC69E-F1DE-4122-898F-8D223C14331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76AB7-E7AC-4369-87F9-32508BCAF279}" type="datetimeFigureOut">
              <a:rPr lang="ru-RU" smtClean="0"/>
              <a:pPr/>
              <a:t>31.10.2024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CC69E-F1DE-4122-898F-8D223C14331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76AB7-E7AC-4369-87F9-32508BCAF279}" type="datetimeFigureOut">
              <a:rPr lang="ru-RU" smtClean="0"/>
              <a:pPr/>
              <a:t>31.10.2024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CC69E-F1DE-4122-898F-8D223C14331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76AB7-E7AC-4369-87F9-32508BCAF279}" type="datetimeFigureOut">
              <a:rPr lang="ru-RU" smtClean="0"/>
              <a:pPr/>
              <a:t>31.10.2024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CC69E-F1DE-4122-898F-8D223C14331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76AB7-E7AC-4369-87F9-32508BCAF279}" type="datetimeFigureOut">
              <a:rPr lang="ru-RU" smtClean="0"/>
              <a:pPr/>
              <a:t>31.10.2024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CC69E-F1DE-4122-898F-8D223C14331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76AB7-E7AC-4369-87F9-32508BCAF279}" type="datetimeFigureOut">
              <a:rPr lang="ru-RU" smtClean="0"/>
              <a:pPr/>
              <a:t>31.10.2024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CC69E-F1DE-4122-898F-8D223C14331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76AB7-E7AC-4369-87F9-32508BCAF279}" type="datetimeFigureOut">
              <a:rPr lang="ru-RU" smtClean="0"/>
              <a:pPr/>
              <a:t>31.10.2024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CC69E-F1DE-4122-898F-8D223C14331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76AB7-E7AC-4369-87F9-32508BCAF279}" type="datetimeFigureOut">
              <a:rPr lang="ru-RU" smtClean="0"/>
              <a:pPr/>
              <a:t>31.10.2024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CC69E-F1DE-4122-898F-8D223C14331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76AB7-E7AC-4369-87F9-32508BCAF279}" type="datetimeFigureOut">
              <a:rPr lang="ru-RU" smtClean="0"/>
              <a:pPr/>
              <a:t>31.10.2024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CC69E-F1DE-4122-898F-8D223C14331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76AB7-E7AC-4369-87F9-32508BCAF279}" type="datetimeFigureOut">
              <a:rPr lang="ru-RU" smtClean="0"/>
              <a:pPr/>
              <a:t>31.10.2024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CC69E-F1DE-4122-898F-8D223C14331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76AB7-E7AC-4369-87F9-32508BCAF279}" type="datetimeFigureOut">
              <a:rPr lang="ru-RU" smtClean="0"/>
              <a:pPr/>
              <a:t>31.10.2024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CC69E-F1DE-4122-898F-8D223C14331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76AB7-E7AC-4369-87F9-32508BCAF279}" type="datetimeFigureOut">
              <a:rPr lang="ru-RU" smtClean="0"/>
              <a:pPr/>
              <a:t>31.10.2024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CC69E-F1DE-4122-898F-8D223C14331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3.pic4you.ru/allimage/y2013/10-02/12216/3869855.png"/>
          <p:cNvPicPr>
            <a:picLocks/>
          </p:cNvPicPr>
          <p:nvPr/>
        </p:nvPicPr>
        <p:blipFill>
          <a:blip r:embed="rId2"/>
          <a:srcRect l="16872" r="1687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88582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1905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1">
                      <a:lumMod val="75000"/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ДИПЛОМНАЯ РАБОТА</a:t>
            </a:r>
          </a:p>
          <a:p>
            <a:pPr algn="ctr"/>
            <a:r>
              <a:rPr lang="ru-RU" sz="4000" b="1" dirty="0">
                <a:ln w="1905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1">
                      <a:lumMod val="75000"/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тему:</a:t>
            </a:r>
          </a:p>
          <a:p>
            <a:pPr algn="ctr"/>
            <a:endParaRPr lang="ru-RU" sz="4000" b="1" dirty="0">
              <a:ln w="1905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accent1">
                    <a:lumMod val="75000"/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000" b="1" dirty="0">
                <a:ln w="1905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1">
                      <a:lumMod val="75000"/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«Влияние системы винограда на агробиологическую характеристику сорта   </a:t>
            </a:r>
          </a:p>
          <a:p>
            <a:pPr algn="ctr"/>
            <a:r>
              <a:rPr lang="ru-RU" sz="4000" b="1" dirty="0">
                <a:ln w="1905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1">
                      <a:lumMod val="75000"/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Каберне Северный в условиях хозяйства»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59346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Преподаватель</a:t>
            </a:r>
            <a:r>
              <a:rPr lang="ru-RU" dirty="0">
                <a:solidFill>
                  <a:srgbClr val="002060"/>
                </a:solidFill>
              </a:rPr>
              <a:t>: </a:t>
            </a:r>
            <a:r>
              <a:rPr lang="ru-RU" dirty="0" err="1">
                <a:solidFill>
                  <a:srgbClr val="002060"/>
                </a:solidFill>
              </a:rPr>
              <a:t>Дрюкова</a:t>
            </a:r>
            <a:r>
              <a:rPr lang="ru-RU" dirty="0">
                <a:solidFill>
                  <a:srgbClr val="002060"/>
                </a:solidFill>
              </a:rPr>
              <a:t> Надежда Васильевна</a:t>
            </a:r>
          </a:p>
          <a:p>
            <a:pPr algn="ctr"/>
            <a:r>
              <a:rPr lang="ru-RU" dirty="0"/>
              <a:t>Студентка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:  Черных Юлия</a:t>
            </a:r>
          </a:p>
        </p:txBody>
      </p:sp>
    </p:spTree>
  </p:cSld>
  <p:clrMapOvr>
    <a:masterClrMapping/>
  </p:clrMapOvr>
  <p:transition advClick="0" advTm="13000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/>
                <a:ea typeface="Calibri"/>
              </a:rPr>
              <a:t>Малая чашевидная формировка по годам </a:t>
            </a:r>
            <a:endParaRPr lang="ru-RU" dirty="0"/>
          </a:p>
        </p:txBody>
      </p:sp>
      <p:pic>
        <p:nvPicPr>
          <p:cNvPr id="4" name="Объект 3" descr="8AD2ABDE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6" r="38985" b="21620"/>
          <a:stretch>
            <a:fillRect/>
          </a:stretch>
        </p:blipFill>
        <p:spPr bwMode="auto">
          <a:xfrm>
            <a:off x="683568" y="1628800"/>
            <a:ext cx="7776864" cy="4392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1905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540385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Варианты опыта </a:t>
            </a:r>
            <a:endParaRPr lang="ru-RU" dirty="0"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В-1 Принятая технология (контроль) </a:t>
            </a:r>
            <a:r>
              <a:rPr lang="ru-RU" sz="1600" dirty="0" err="1">
                <a:latin typeface="Times New Roman"/>
                <a:ea typeface="Times New Roman"/>
                <a:cs typeface="Times New Roman"/>
              </a:rPr>
              <a:t>полувеерная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 формировка схемы посадки 3×1,5 м. </a:t>
            </a:r>
            <a:endParaRPr lang="ru-RU" sz="1600" dirty="0">
              <a:latin typeface="Times New Roman"/>
              <a:ea typeface="Calibri"/>
              <a:cs typeface="Times New Roman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В-2 Новая технология штамбовая малая чашевидная формировка на </a:t>
            </a:r>
            <a:r>
              <a:rPr lang="ru-RU" sz="1600" dirty="0" err="1">
                <a:latin typeface="Times New Roman"/>
                <a:ea typeface="Times New Roman"/>
                <a:cs typeface="Times New Roman"/>
              </a:rPr>
              <a:t>упрщенной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err="1">
                <a:latin typeface="Times New Roman"/>
                <a:ea typeface="Times New Roman"/>
                <a:cs typeface="Times New Roman"/>
              </a:rPr>
              <a:t>однопроволочной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 шпалере 3×1м. </a:t>
            </a:r>
            <a:endParaRPr lang="ru-RU" sz="1600" dirty="0">
              <a:latin typeface="Times New Roman"/>
              <a:ea typeface="Calibri"/>
              <a:cs typeface="Times New Roman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Рисунок – 2 Схема опыта</a:t>
            </a: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В одной повторности 10 учетных кустов</a:t>
            </a:r>
            <a:endParaRPr lang="ru-RU" sz="1600" dirty="0">
              <a:latin typeface="Times New Roman"/>
              <a:ea typeface="Calibri"/>
              <a:cs typeface="Times New Roman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ru-RU" sz="1400" dirty="0">
              <a:effectLst/>
              <a:latin typeface="Times New Roman"/>
              <a:ea typeface="Calibri"/>
              <a:cs typeface="Times New Roman"/>
            </a:endParaRPr>
          </a:p>
        </p:txBody>
      </p:sp>
      <p:graphicFrame>
        <p:nvGraphicFramePr>
          <p:cNvPr id="46" name="Таблица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662985"/>
              </p:ext>
            </p:extLst>
          </p:nvPr>
        </p:nvGraphicFramePr>
        <p:xfrm>
          <a:off x="1475656" y="4293096"/>
          <a:ext cx="6120680" cy="18896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447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1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1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52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13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13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52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29890">
                <a:tc>
                  <a:txBody>
                    <a:bodyPr/>
                    <a:lstStyle/>
                    <a:p>
                      <a:pPr indent="54038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АВ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indent="54038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В-1 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54038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В-2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9890">
                <a:tc>
                  <a:txBody>
                    <a:bodyPr/>
                    <a:lstStyle/>
                    <a:p>
                      <a:pPr indent="54038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17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17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17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17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17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17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890">
                <a:tc>
                  <a:txBody>
                    <a:bodyPr/>
                    <a:lstStyle/>
                    <a:p>
                      <a:pPr indent="54038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Повторность 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4038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4038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4038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4038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4038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4038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5111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/>
                <a:ea typeface="Calibri"/>
              </a:rPr>
              <a:t>Малая штамбовая чашевидная формировка</a:t>
            </a:r>
            <a:endParaRPr lang="ru-RU" dirty="0"/>
          </a:p>
        </p:txBody>
      </p:sp>
      <p:pic>
        <p:nvPicPr>
          <p:cNvPr id="5" name="Объект 4" descr="C:\Users\8523~1\AppData\Local\Temp\FineReader12.00\media\image3.jpe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8712968" cy="5112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4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Сорт Каберне Северный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40768"/>
            <a:ext cx="5544616" cy="5039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5310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/>
                <a:ea typeface="Calibri"/>
              </a:rPr>
              <a:t>Вид плантации в контрольном варианте сорта Каберне Северный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2037850"/>
            <a:ext cx="7488534" cy="398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49515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dirty="0"/>
              <a:t>Уборка урожая.</a:t>
            </a:r>
          </a:p>
        </p:txBody>
      </p:sp>
      <p:pic>
        <p:nvPicPr>
          <p:cNvPr id="4" name="Содержимое 3" descr="http://ic.pics.livejournal.com/evrica_taurica/52658019/283982/283982_90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9" y="785794"/>
            <a:ext cx="7572428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6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/>
              <a:t>Переработка винограда.</a:t>
            </a:r>
          </a:p>
        </p:txBody>
      </p:sp>
      <p:pic>
        <p:nvPicPr>
          <p:cNvPr id="4" name="Содержимое 3" descr="http://i28.beon.ru/35/2/1890235/93/93581793/post313147417424228.jpe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928670"/>
            <a:ext cx="7548602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6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dirty="0"/>
              <a:t>Обработка винограда.</a:t>
            </a:r>
          </a:p>
        </p:txBody>
      </p:sp>
      <p:pic>
        <p:nvPicPr>
          <p:cNvPr id="4" name="Содержимое 3" descr="http://www.sarov.com/uploads/images/post/137403590705130116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9144000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6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dirty="0"/>
              <a:t>Прополка в рядах.</a:t>
            </a:r>
          </a:p>
        </p:txBody>
      </p:sp>
      <p:pic>
        <p:nvPicPr>
          <p:cNvPr id="4" name="Содержимое 3" descr="http://apkua.com/imgs/board/3/68323-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928670"/>
            <a:ext cx="8429684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6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922004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8712968" cy="56166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07504" y="57398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/>
                <a:ea typeface="Calibri"/>
              </a:rPr>
              <a:t>Продуктивность куста сорта Каберне Северный </a:t>
            </a:r>
            <a:r>
              <a:rPr lang="ru-RU" sz="3600" dirty="0">
                <a:latin typeface="Times New Roman"/>
                <a:ea typeface="Calibri"/>
              </a:rPr>
              <a:t> </a:t>
            </a:r>
            <a:r>
              <a:rPr lang="ru-RU" dirty="0">
                <a:latin typeface="Times New Roman"/>
                <a:ea typeface="Calibri"/>
              </a:rPr>
              <a:t>/5ББ в новом варианте </a:t>
            </a:r>
            <a:endParaRPr lang="ru-RU" dirty="0"/>
          </a:p>
        </p:txBody>
      </p:sp>
    </p:spTree>
  </p:cSld>
  <p:clrMapOvr>
    <a:masterClrMapping/>
  </p:clrMapOvr>
  <p:transition advTm="30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://img.dlyakota.ru/uploads/posts/2013-06/dlyakota.ru_fotopodborki_put-vina-sozrevanie-uborka-i-pererabotka-vinograda_34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1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643686"/>
              </p:ext>
            </p:extLst>
          </p:nvPr>
        </p:nvGraphicFramePr>
        <p:xfrm>
          <a:off x="0" y="908722"/>
          <a:ext cx="8790851" cy="608354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2730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68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786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7051">
                <a:tc rowSpan="2"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Показатели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09" marR="47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54038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Ед. измерения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09" marR="47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Варианты опыта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09" marR="47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93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3,0 х 1,5 м, </a:t>
                      </a:r>
                      <a:r>
                        <a:rPr lang="ru-RU" sz="14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полувеерная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формировка шпалера (К)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09" marR="47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3,0 х 1,0 м, штамбовая малая </a:t>
                      </a:r>
                      <a:r>
                        <a:rPr lang="ru-RU" sz="14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чашевыидная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формировка на </a:t>
                      </a:r>
                      <a:r>
                        <a:rPr lang="ru-RU" sz="14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упращенной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однопроволочной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шпалере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09" marR="47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688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Урожайность</a:t>
                      </a:r>
                    </a:p>
                  </a:txBody>
                  <a:tcPr marL="47809" marR="47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ц/га</a:t>
                      </a:r>
                    </a:p>
                  </a:txBody>
                  <a:tcPr marL="47809" marR="47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101,5</a:t>
                      </a:r>
                    </a:p>
                  </a:txBody>
                  <a:tcPr marL="47809" marR="47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144,9</a:t>
                      </a:r>
                    </a:p>
                  </a:txBody>
                  <a:tcPr marL="47809" marR="47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3183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Массовая концентрация сахаров</a:t>
                      </a:r>
                    </a:p>
                  </a:txBody>
                  <a:tcPr marL="47809" marR="47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г/100см3</a:t>
                      </a:r>
                    </a:p>
                  </a:txBody>
                  <a:tcPr marL="47809" marR="47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19,6</a:t>
                      </a:r>
                    </a:p>
                  </a:txBody>
                  <a:tcPr marL="47809" marR="47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20,9</a:t>
                      </a:r>
                    </a:p>
                  </a:txBody>
                  <a:tcPr marL="47809" marR="47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197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Производственные затраты на 1 га</a:t>
                      </a:r>
                    </a:p>
                  </a:txBody>
                  <a:tcPr marL="47809" marR="47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Тыс. руб</a:t>
                      </a:r>
                    </a:p>
                  </a:txBody>
                  <a:tcPr marL="47809" marR="47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98,2</a:t>
                      </a:r>
                    </a:p>
                  </a:txBody>
                  <a:tcPr marL="47809" marR="47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82,7</a:t>
                      </a:r>
                    </a:p>
                  </a:txBody>
                  <a:tcPr marL="47809" marR="47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3183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Себестоимость 1ц</a:t>
                      </a:r>
                    </a:p>
                  </a:txBody>
                  <a:tcPr marL="47809" marR="47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Руб.</a:t>
                      </a:r>
                    </a:p>
                  </a:txBody>
                  <a:tcPr marL="47809" marR="47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677,7</a:t>
                      </a:r>
                    </a:p>
                  </a:txBody>
                  <a:tcPr marL="47809" marR="47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570,7</a:t>
                      </a:r>
                    </a:p>
                  </a:txBody>
                  <a:tcPr marL="47809" marR="47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4774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Цена реализации винограда 1т *</a:t>
                      </a:r>
                    </a:p>
                  </a:txBody>
                  <a:tcPr marL="47809" marR="47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Руб.</a:t>
                      </a:r>
                    </a:p>
                  </a:txBody>
                  <a:tcPr marL="47809" marR="47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3000</a:t>
                      </a:r>
                    </a:p>
                  </a:txBody>
                  <a:tcPr marL="47809" marR="47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3000</a:t>
                      </a:r>
                    </a:p>
                  </a:txBody>
                  <a:tcPr marL="47809" marR="47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4774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Выручка от реализованной продукции</a:t>
                      </a:r>
                    </a:p>
                  </a:txBody>
                  <a:tcPr marL="47809" marR="47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Тыс. руб.</a:t>
                      </a:r>
                    </a:p>
                  </a:txBody>
                  <a:tcPr marL="47809" marR="47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304,5</a:t>
                      </a:r>
                    </a:p>
                  </a:txBody>
                  <a:tcPr marL="47809" marR="47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434,7</a:t>
                      </a:r>
                    </a:p>
                  </a:txBody>
                  <a:tcPr marL="47809" marR="47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3183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Прибыль с 1 га виноградника</a:t>
                      </a:r>
                    </a:p>
                  </a:txBody>
                  <a:tcPr marL="47809" marR="47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Тыс. руб.</a:t>
                      </a:r>
                    </a:p>
                  </a:txBody>
                  <a:tcPr marL="47809" marR="47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206,3</a:t>
                      </a:r>
                    </a:p>
                  </a:txBody>
                  <a:tcPr marL="47809" marR="47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352</a:t>
                      </a:r>
                    </a:p>
                  </a:txBody>
                  <a:tcPr marL="47809" marR="47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3183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Уровень рентабельности</a:t>
                      </a:r>
                    </a:p>
                  </a:txBody>
                  <a:tcPr marL="47809" marR="47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47809" marR="47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210%</a:t>
                      </a:r>
                    </a:p>
                  </a:txBody>
                  <a:tcPr marL="47809" marR="47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425,6</a:t>
                      </a:r>
                    </a:p>
                  </a:txBody>
                  <a:tcPr marL="47809" marR="47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79512" y="138498"/>
            <a:ext cx="9073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/>
                <a:ea typeface="Times New Roman"/>
              </a:rPr>
              <a:t>Экономическая эффективность возделывания сорта Каберне Северный при разных системах ведения винограда ООО «</a:t>
            </a:r>
            <a:r>
              <a:rPr lang="ru-RU" dirty="0" err="1">
                <a:latin typeface="Times New Roman"/>
                <a:ea typeface="Times New Roman"/>
              </a:rPr>
              <a:t>Карба</a:t>
            </a:r>
            <a:r>
              <a:rPr lang="ru-RU" dirty="0">
                <a:latin typeface="Times New Roman"/>
                <a:ea typeface="Times New Roman"/>
              </a:rPr>
              <a:t>», 20116-18гг.</a:t>
            </a:r>
            <a:endParaRPr lang="ru-RU" dirty="0"/>
          </a:p>
        </p:txBody>
      </p:sp>
    </p:spTree>
  </p:cSld>
  <p:clrMapOvr>
    <a:masterClrMapping/>
  </p:clrMapOvr>
  <p:transition advClick="0" advTm="35000"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https://im0-tub-ru.yandex.net/i?id=a5ff2c65f269ffa63ad597d9dcf15312&amp;n=33&amp;h=215&amp;w=304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>
            <a:normAutofit fontScale="90000"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sz="2800" b="1" dirty="0">
                <a:ea typeface="Times New Roman"/>
                <a:cs typeface="Times New Roman"/>
              </a:rPr>
              <a:t>Рекомендации производству</a:t>
            </a:r>
            <a:br>
              <a:rPr lang="ru-RU" sz="2800" dirty="0"/>
            </a:br>
            <a:r>
              <a:rPr lang="ru-RU" sz="3100" dirty="0">
                <a:ea typeface="Times New Roman"/>
                <a:cs typeface="Times New Roman"/>
              </a:rPr>
              <a:t>В условиях Ростовской области ООО «</a:t>
            </a:r>
            <a:r>
              <a:rPr lang="ru-RU" sz="3100" dirty="0" err="1">
                <a:ea typeface="Times New Roman"/>
                <a:cs typeface="Times New Roman"/>
              </a:rPr>
              <a:t>Карба</a:t>
            </a:r>
            <a:r>
              <a:rPr lang="ru-RU" sz="3100" dirty="0">
                <a:ea typeface="Times New Roman"/>
                <a:cs typeface="Times New Roman"/>
              </a:rPr>
              <a:t>» для снижения трудовых затрат, упрощения условий труда, получения более высоких урожаев, хорошего качества и высокой  экономической эффективности целесообразно закладывать   виноградники при схеме посадки  3х1,0, формирование высокоштамбовой малой чашевидной формировки со свободным свисанием побегов упрощенной </a:t>
            </a:r>
            <a:r>
              <a:rPr lang="ru-RU" sz="3100" dirty="0" err="1">
                <a:ea typeface="Times New Roman"/>
                <a:cs typeface="Times New Roman"/>
              </a:rPr>
              <a:t>однопроволочной</a:t>
            </a:r>
            <a:r>
              <a:rPr lang="ru-RU" sz="3100" dirty="0">
                <a:ea typeface="Times New Roman"/>
                <a:cs typeface="Times New Roman"/>
              </a:rPr>
              <a:t> шпалере высотой 100 см и ведение однолетнего прироста.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 advTm="16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i.ucrazy.ru/files/i/2013.12.26/1387999591_27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00702"/>
            <a:ext cx="8229600" cy="1000132"/>
          </a:xfrm>
        </p:spPr>
        <p:txBody>
          <a:bodyPr>
            <a:normAutofit/>
          </a:bodyPr>
          <a:lstStyle/>
          <a:p>
            <a:r>
              <a:rPr lang="ru-RU" sz="5400" dirty="0"/>
              <a:t>Спасибо за внимание.</a:t>
            </a:r>
          </a:p>
        </p:txBody>
      </p:sp>
    </p:spTree>
  </p:cSld>
  <p:clrMapOvr>
    <a:masterClrMapping/>
  </p:clrMapOvr>
  <p:transition advTm="5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Admin\Desktop\Сок виноградный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://ic.pics.livejournal.com/evrica_taurica/52658019/284853/284853_90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pic>
        <p:nvPicPr>
          <p:cNvPr id="4" name="Содержимое 3" descr="http://www.krasnodar.ru/upload/medialibrary/cec/cecf9027be952de738da4d919095635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://eniw.ru/images/vine/vine-002_0006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4000" cy="707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://www.infoniac.ru/upload/medialibrary/cc5/cc5da6098149b8e75061df2e6caf381c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http://infotera.ru/upload/iblock/9b5/9b507850dd7765d10b8585b7b334362b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r>
              <a:rPr lang="ru-RU" sz="3200" dirty="0"/>
              <a:t>Полувеерная формировка</a:t>
            </a:r>
          </a:p>
        </p:txBody>
      </p:sp>
      <p:pic>
        <p:nvPicPr>
          <p:cNvPr id="4" name="Содержимое 3" descr="http://www.mastercity.ru/uploads/attachments/81/11/05/mastercity_864bb5b380f2a6e97b9f14e5103265f66d.jpe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642918"/>
            <a:ext cx="9144000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000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359</TotalTime>
  <Words>303</Words>
  <Application>Microsoft Office PowerPoint</Application>
  <PresentationFormat>Экран (4:3)</PresentationFormat>
  <Paragraphs>74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                                                                                                                                                                                                         </vt:lpstr>
      <vt:lpstr>Презентация PowerPoint</vt:lpstr>
      <vt:lpstr>Презентация PowerPoint</vt:lpstr>
      <vt:lpstr>Презентация PowerPoint</vt:lpstr>
      <vt:lpstr>Полувеерная формировка</vt:lpstr>
      <vt:lpstr>Малая чашевидная формировка по годам </vt:lpstr>
      <vt:lpstr>Варианты опыта </vt:lpstr>
      <vt:lpstr>Малая штамбовая чашевидная формировка</vt:lpstr>
      <vt:lpstr>Сорт Каберне Северный</vt:lpstr>
      <vt:lpstr>Вид плантации в контрольном варианте сорта Каберне Северный</vt:lpstr>
      <vt:lpstr>Уборка урожая.</vt:lpstr>
      <vt:lpstr>Переработка винограда.</vt:lpstr>
      <vt:lpstr>Обработка винограда.</vt:lpstr>
      <vt:lpstr>Прополка в рядах.</vt:lpstr>
      <vt:lpstr>Презентация PowerPoint</vt:lpstr>
      <vt:lpstr>Презентация PowerPoint</vt:lpstr>
      <vt:lpstr>Рекомендации производству В условиях Ростовской области ООО «Карба» для снижения трудовых затрат, упрощения условий труда, получения более высоких урожаев, хорошего качества и высокой  экономической эффективности целесообразно закладывать   виноградники при схеме посадки  3х1,0, формирование высокоштамбовой малой чашевидной формировки со свободным свисанием побегов упрощенной однопроволочной шпалере высотой 100 см и ведение однолетнего прироста.  </vt:lpstr>
      <vt:lpstr>Спасибо за внимание.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Дипломная работа на тему: «Сравнительное изучение различных формировок куста винограда укрывного типа. Сорт Кодрянка ».</dc:title>
  <dc:creator>Admin</dc:creator>
  <cp:lastModifiedBy>Наталья Попружук</cp:lastModifiedBy>
  <cp:revision>46</cp:revision>
  <dcterms:created xsi:type="dcterms:W3CDTF">2016-06-26T20:24:44Z</dcterms:created>
  <dcterms:modified xsi:type="dcterms:W3CDTF">2024-10-31T08:11:47Z</dcterms:modified>
</cp:coreProperties>
</file>