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gif" ContentType="image/gif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60" r:id="rId3"/>
    <p:sldId id="277" r:id="rId4"/>
    <p:sldId id="306" r:id="rId5"/>
    <p:sldId id="307" r:id="rId6"/>
    <p:sldId id="321" r:id="rId7"/>
    <p:sldId id="274" r:id="rId8"/>
    <p:sldId id="310" r:id="rId9"/>
    <p:sldId id="323" r:id="rId10"/>
    <p:sldId id="322" r:id="rId11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30" userDrawn="1">
          <p15:clr>
            <a:srgbClr val="A4A3A4"/>
          </p15:clr>
        </p15:guide>
        <p15:guide id="2" pos="2887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00"/>
    <a:srgbClr val="0000FF"/>
    <a:srgbClr val="00FF00"/>
    <a:srgbClr val="3399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34587" autoAdjust="0"/>
    <p:restoredTop sz="94653" autoAdjust="0"/>
  </p:normalViewPr>
  <p:slideViewPr>
    <p:cSldViewPr showGuides="1">
      <p:cViewPr varScale="1">
        <p:scale>
          <a:sx n="69" d="100"/>
          <a:sy n="69" d="100"/>
        </p:scale>
        <p:origin x="774" y="84"/>
      </p:cViewPr>
      <p:guideLst>
        <p:guide orient="horz" pos="2130"/>
        <p:guide pos="2887"/>
      </p:guideLst>
    </p:cSldViewPr>
  </p:slideViewPr>
  <p:outlineViewPr>
    <p:cViewPr>
      <p:scale>
        <a:sx n="33" d="100"/>
        <a:sy n="33" d="100"/>
      </p:scale>
      <p:origin x="0" y="174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4" Type="http://schemas.openxmlformats.org/officeDocument/2006/relationships/tableStyles" Target="tableStyles.xml"/><Relationship Id="rId13" Type="http://schemas.openxmlformats.org/officeDocument/2006/relationships/viewProps" Target="viewProps.xml"/><Relationship Id="rId12" Type="http://schemas.openxmlformats.org/officeDocument/2006/relationships/presProps" Target="presProps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0">
          <a:blip r:embed="rId2" cstate="email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BBB544-E66F-47DA-982F-9A0ACADB070C}" type="datetimeFigureOut">
              <a:rPr lang="ru-RU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8555A9-0FA9-4C74-9833-1CEE4FAF80F6}" type="slidenum">
              <a:rPr lang="ru-RU"/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E474B2-AEF9-454A-A732-41BC407DC290}" type="datetimeFigureOut">
              <a:rPr lang="ru-RU"/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851C74-CDA8-4B43-914B-95588883957E}" type="slidenum">
              <a:rPr lang="ru-RU"/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A963C9-CADA-4847-8006-1AB43F137FDB}" type="datetimeFigureOut">
              <a:rPr lang="ru-RU"/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9B9F8F-B128-4F22-AFE3-55580AE06A16}" type="slidenum">
              <a:rPr lang="ru-RU"/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7A4E2B-DDDD-448A-810A-AE58CBDE5905}" type="datetimeFigureOut">
              <a:rPr lang="ru-RU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832FEB-EAA0-4468-BD2A-11075891045C}" type="slidenum">
              <a:rPr lang="ru-RU"/>
            </a:fld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59E360-BEA2-4994-8D07-63AF9D48C7D8}" type="datetimeFigureOut">
              <a:rPr lang="ru-RU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EDA7F8-6C37-436C-86AB-FFEF07812CDB}" type="slidenum">
              <a:rPr lang="ru-RU"/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6BC641-726F-4E01-A60F-426BEB17FB03}" type="datetimeFigureOut">
              <a:rPr lang="ru-RU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9D705F-6929-40F4-BDF1-7E17EBB2C148}" type="slidenum">
              <a:rPr lang="ru-RU"/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льзовательский макет">
    <p:bg>
      <p:bgPr>
        <a:blipFill dpi="0" rotWithShape="0">
          <a:blip r:embed="rId2" cstate="email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784861-EAA5-48B9-A1B6-C0DF494FD439}" type="datetimeFigureOut">
              <a:rPr lang="ru-RU"/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B12866-81B6-46D6-8F3B-586C0F570597}" type="slidenum">
              <a:rPr lang="ru-RU"/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Пользовательский макет">
    <p:bg>
      <p:bgPr>
        <a:blipFill dpi="0" rotWithShape="0">
          <a:blip r:embed="rId2" cstate="email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E4B229-C140-4B66-A127-C92CCDE88B39}" type="datetimeFigureOut">
              <a:rPr lang="ru-RU"/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94FC95-7864-4DC0-A0D7-6688A05D611B}" type="slidenum">
              <a:rPr lang="ru-RU"/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E78D1B-EBDD-4198-AF73-C3427B4450D5}" type="datetimeFigureOut">
              <a:rPr lang="ru-RU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BA00EA-C115-4B72-8EBA-543DDAF1CA92}" type="slidenum">
              <a:rPr lang="ru-RU"/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FEAFB4-AB6F-4C31-8A61-CAF42F014AD8}" type="datetimeFigureOut">
              <a:rPr lang="ru-RU"/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6CB55D-FC6C-487B-955D-57D46AFA7FEF}" type="slidenum">
              <a:rPr lang="ru-RU"/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70C56C-8349-4055-A74A-8300974C73E4}" type="datetimeFigureOut">
              <a:rPr lang="ru-RU"/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4CAA1C-4969-4175-B10D-14B2B3179CBA}" type="slidenum">
              <a:rPr lang="ru-RU"/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480F87-D3CC-4FF6-B907-807C3A6DE8C1}" type="datetimeFigureOut">
              <a:rPr lang="ru-RU"/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025013-E476-40A8-B8DB-D78580C82D3B}" type="slidenum">
              <a:rPr lang="ru-RU"/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222D8F-F2B6-433F-9E31-9559249E74DC}" type="datetimeFigureOut">
              <a:rPr lang="ru-RU"/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DAE263-186B-4992-9F2D-02342082F1DB}" type="slidenum">
              <a:rPr lang="ru-RU"/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5" Type="http://schemas.openxmlformats.org/officeDocument/2006/relationships/theme" Target="../theme/theme1.xml"/><Relationship Id="rId14" Type="http://schemas.openxmlformats.org/officeDocument/2006/relationships/image" Target="../media/image4.jpeg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 cstate="email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ru-RU" smtClean="0"/>
              <a:t>Образец заголовка</a:t>
            </a:r>
            <a:endParaRPr lang="ru-RU" smtClean="0"/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 smtClean="0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B5BF3788-0081-4156-A57D-17AE5ACA850B}" type="datetimeFigureOut">
              <a:rPr lang="ru-RU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66A4B032-4E63-40E5-888B-06E2371B6B78}" type="slidenum">
              <a:rPr lang="ru-RU"/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3.xml"/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image" Target="../media/image10.jpeg"/><Relationship Id="rId1" Type="http://schemas.openxmlformats.org/officeDocument/2006/relationships/image" Target="../media/image9.GI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image" Target="../media/image12.jpeg"/><Relationship Id="rId1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9.xml"/><Relationship Id="rId2" Type="http://schemas.openxmlformats.org/officeDocument/2006/relationships/image" Target="../media/image12.jpeg"/><Relationship Id="rId1" Type="http://schemas.openxmlformats.org/officeDocument/2006/relationships/image" Target="../media/image13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/>
          <p:nvPr/>
        </p:nvSpPr>
        <p:spPr>
          <a:xfrm>
            <a:off x="2700020" y="620395"/>
            <a:ext cx="5976620" cy="5748655"/>
          </a:xfrm>
          <a:prstGeom prst="rect">
            <a:avLst/>
          </a:prstGeom>
        </p:spPr>
        <p:txBody>
          <a:bodyPr anchor="ctr"/>
          <a:lstStyle/>
          <a:p>
            <a:pPr algn="ctr" fontAlgn="auto">
              <a:spcAft>
                <a:spcPts val="0"/>
              </a:spcAft>
              <a:defRPr/>
            </a:pPr>
            <a:endParaRPr lang="ru-RU" sz="3600" b="1" dirty="0" smtClean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+mn-lt"/>
              <a:ea typeface="+mj-ea"/>
              <a:cs typeface="+mj-cs"/>
            </a:endParaRPr>
          </a:p>
          <a:p>
            <a:pPr algn="ctr" fontAlgn="auto">
              <a:spcAft>
                <a:spcPts val="0"/>
              </a:spcAft>
              <a:defRPr/>
            </a:pPr>
            <a:endParaRPr lang="ru-RU" sz="3600" b="1" dirty="0" smtClean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+mn-lt"/>
              <a:ea typeface="+mj-ea"/>
              <a:cs typeface="+mj-cs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286248" y="5300783"/>
            <a:ext cx="4286280" cy="8002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Aft>
                <a:spcPts val="0"/>
              </a:spcAft>
              <a:defRPr/>
            </a:pPr>
            <a:endParaRPr lang="ru-RU" sz="2800" b="1" dirty="0" smtClean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algn="r" fontAlgn="auto"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 rot="10800000" flipV="1">
            <a:off x="4214810" y="4625515"/>
            <a:ext cx="4214842" cy="8002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Aft>
                <a:spcPts val="0"/>
              </a:spcAft>
              <a:defRPr/>
            </a:pPr>
            <a:endParaRPr lang="ru-RU" sz="2800" b="1" dirty="0" smtClean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algn="r" fontAlgn="auto">
              <a:spcAft>
                <a:spcPts val="0"/>
              </a:spcAft>
              <a:defRPr/>
            </a:pPr>
            <a:r>
              <a:rPr lang="ru-RU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</a:rPr>
              <a:t> </a:t>
            </a:r>
            <a:endParaRPr lang="ru-RU" dirty="0">
              <a:latin typeface="+mn-lt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83235" y="530225"/>
            <a:ext cx="8375015" cy="4409440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 algn="ctr"/>
            <a:r>
              <a:rPr lang="ru-RU" sz="18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Государственное казенное дошкольное образовательное учреждение</a:t>
            </a:r>
            <a:endParaRPr lang="ru-RU" sz="1800" b="1" i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18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«Детский сад №142 «Умка» Г.О. города Мариуполь» ДНР</a:t>
            </a:r>
            <a:endParaRPr lang="ru-RU" sz="3600" b="1" i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3600" b="1" i="1" dirty="0" smtClean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3200" b="1" i="1" u="sng" dirty="0" smtClean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Педагогическая находка для педагогов</a:t>
            </a:r>
            <a:r>
              <a:rPr lang="ru-RU" sz="3200" b="1" i="1" dirty="0" smtClean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br>
              <a:rPr lang="ru-RU" sz="2000" i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000" i="1" dirty="0" smtClean="0">
              <a:solidFill>
                <a:srgbClr val="00FF00"/>
              </a:solidFill>
            </a:endParaRPr>
          </a:p>
          <a:p>
            <a:pPr algn="ctr"/>
            <a:r>
              <a:rPr lang="ru-RU" sz="3600" b="1" i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Тема:</a:t>
            </a:r>
            <a:r>
              <a:rPr lang="ru-RU" sz="2800" b="1" i="1" dirty="0" smtClean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i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«Экологический </a:t>
            </a:r>
            <a:r>
              <a:rPr lang="ru-RU" sz="3600" b="1" i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геокешинг</a:t>
            </a:r>
            <a:r>
              <a:rPr lang="ru-RU" sz="3600" b="1" i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r>
              <a:rPr lang="ru-RU" sz="5400" b="1" i="1" dirty="0" smtClean="0">
                <a:solidFill>
                  <a:srgbClr val="0000FF"/>
                </a:solidFill>
              </a:rPr>
              <a:t> </a:t>
            </a:r>
            <a:endParaRPr lang="ru-RU" sz="5400" b="1" i="1" dirty="0" smtClean="0">
              <a:solidFill>
                <a:srgbClr val="0000FF"/>
              </a:solidFill>
            </a:endParaRPr>
          </a:p>
          <a:p>
            <a:r>
              <a:rPr lang="ru-RU" sz="2800" dirty="0" smtClean="0"/>
              <a:t>	</a:t>
            </a:r>
            <a:endParaRPr lang="ru-RU" sz="2800" dirty="0" smtClean="0"/>
          </a:p>
        </p:txBody>
      </p:sp>
      <p:sp>
        <p:nvSpPr>
          <p:cNvPr id="6" name="Прямоугольник 5"/>
          <p:cNvSpPr/>
          <p:nvPr/>
        </p:nvSpPr>
        <p:spPr>
          <a:xfrm>
            <a:off x="3563888" y="5508740"/>
            <a:ext cx="5580112" cy="7067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подготовила: воспитатель, </a:t>
            </a:r>
            <a:r>
              <a:rPr lang="en-US" sz="2000" b="1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I</a:t>
            </a:r>
            <a:r>
              <a:rPr lang="ru-RU" sz="2000" b="1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 категории  </a:t>
            </a:r>
            <a:endParaRPr lang="ru-RU" sz="2000" b="1" i="1" dirty="0" smtClean="0">
              <a:solidFill>
                <a:schemeClr val="tx1">
                  <a:lumMod val="95000"/>
                  <a:lumOff val="5000"/>
                </a:schemeClr>
              </a:solidFill>
              <a:latin typeface="+mn-lt"/>
            </a:endParaRPr>
          </a:p>
          <a:p>
            <a:r>
              <a:rPr lang="ru-RU" sz="2000" b="1" i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                         Володина Елена Ивановна</a:t>
            </a:r>
            <a:endParaRPr lang="ru-RU" sz="2000" b="1" i="1" dirty="0" err="1" smtClean="0">
              <a:solidFill>
                <a:schemeClr val="tx1">
                  <a:lumMod val="95000"/>
                  <a:lumOff val="5000"/>
                </a:schemeClr>
              </a:solidFill>
              <a:latin typeface="+mn-lt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51485"/>
            <a:ext cx="8229600" cy="2124075"/>
          </a:xfrm>
        </p:spPr>
        <p:txBody>
          <a:bodyPr rtlCol="0">
            <a:normAutofit/>
          </a:bodyPr>
          <a:lstStyle/>
          <a:p>
            <a:pPr algn="l" fontAlgn="auto">
              <a:spcAft>
                <a:spcPts val="0"/>
              </a:spcAft>
              <a:defRPr/>
            </a:pPr>
            <a:r>
              <a:rPr lang="ru-RU" sz="2800" b="1" u="sng" dirty="0">
                <a:solidFill>
                  <a:srgbClr val="006600"/>
                </a:solidFill>
                <a:latin typeface="+mn-lt"/>
              </a:rPr>
              <a:t>Цель:</a:t>
            </a:r>
            <a:r>
              <a:rPr lang="ru-RU" sz="2800" b="1" dirty="0">
                <a:solidFill>
                  <a:srgbClr val="006600"/>
                </a:solidFill>
                <a:latin typeface="+mn-lt"/>
              </a:rPr>
              <a:t> </a:t>
            </a:r>
            <a:br>
              <a:rPr lang="ru-RU" sz="2800" b="1" dirty="0" smtClean="0">
                <a:solidFill>
                  <a:prstClr val="black"/>
                </a:solidFill>
                <a:latin typeface="+mn-lt"/>
              </a:rPr>
            </a:br>
            <a:r>
              <a:rPr lang="ru-RU" sz="2400" b="1" i="1" dirty="0" smtClean="0">
                <a:solidFill>
                  <a:srgbClr val="0000FF"/>
                </a:solidFill>
                <a:latin typeface="+mn-lt"/>
              </a:rPr>
              <a:t>развитие </a:t>
            </a:r>
            <a:r>
              <a:rPr lang="ru-RU" sz="2400" b="1" i="1" dirty="0">
                <a:solidFill>
                  <a:srgbClr val="0000FF"/>
                </a:solidFill>
                <a:latin typeface="+mn-lt"/>
              </a:rPr>
              <a:t>творческого потенциала педагогов, их компетентности в сфере </a:t>
            </a:r>
            <a:r>
              <a:rPr lang="ru-RU" sz="2400" b="1" i="1" dirty="0" smtClean="0">
                <a:solidFill>
                  <a:srgbClr val="0000FF"/>
                </a:solidFill>
                <a:latin typeface="+mn-lt"/>
              </a:rPr>
              <a:t>экологической грамотности дошкольников, </a:t>
            </a:r>
            <a:r>
              <a:rPr lang="ru-RU" sz="2400" b="1" i="1" dirty="0">
                <a:solidFill>
                  <a:srgbClr val="0000FF"/>
                </a:solidFill>
                <a:latin typeface="+mn-lt"/>
              </a:rPr>
              <a:t>повышение профессионального </a:t>
            </a:r>
            <a:r>
              <a:rPr lang="ru-RU" sz="2400" b="1" i="1" dirty="0" smtClean="0">
                <a:solidFill>
                  <a:srgbClr val="0000FF"/>
                </a:solidFill>
                <a:latin typeface="+mn-lt"/>
              </a:rPr>
              <a:t>мастерства.</a:t>
            </a:r>
            <a:br>
              <a:rPr lang="ru-RU" sz="2400" b="1" i="1" dirty="0">
                <a:solidFill>
                  <a:srgbClr val="0000FF"/>
                </a:solidFill>
                <a:latin typeface="+mn-lt"/>
              </a:rPr>
            </a:br>
            <a:endParaRPr lang="ru-RU" sz="2400" b="1" i="1" dirty="0">
              <a:solidFill>
                <a:srgbClr val="0000FF"/>
              </a:solidFill>
              <a:latin typeface="+mn-lt"/>
            </a:endParaRPr>
          </a:p>
        </p:txBody>
      </p:sp>
      <p:sp>
        <p:nvSpPr>
          <p:cNvPr id="3" name="Текстовое поле 2"/>
          <p:cNvSpPr txBox="1"/>
          <p:nvPr/>
        </p:nvSpPr>
        <p:spPr>
          <a:xfrm>
            <a:off x="428625" y="2189480"/>
            <a:ext cx="8211185" cy="2421255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p>
            <a:r>
              <a:rPr lang="ru-RU" sz="2800" b="1" u="sng" dirty="0" smtClean="0">
                <a:solidFill>
                  <a:srgbClr val="006600"/>
                </a:solidFill>
                <a:latin typeface="+mn-lt"/>
                <a:sym typeface="+mn-ea"/>
              </a:rPr>
              <a:t>Задачи:</a:t>
            </a:r>
            <a:br>
              <a:rPr lang="ru-RU" sz="2800" b="1" dirty="0" smtClean="0">
                <a:sym typeface="+mn-ea"/>
              </a:rPr>
            </a:br>
            <a:r>
              <a:rPr lang="ru-RU" sz="2400" b="1" i="1" dirty="0" smtClean="0">
                <a:solidFill>
                  <a:srgbClr val="0000FF"/>
                </a:solidFill>
                <a:latin typeface="+mn-lt"/>
                <a:sym typeface="+mn-ea"/>
              </a:rPr>
              <a:t>1. Познакомить педагогов с образовательной технологией «экологический </a:t>
            </a:r>
            <a:r>
              <a:rPr lang="ru-RU" sz="2400" b="1" i="1" dirty="0" err="1" smtClean="0">
                <a:solidFill>
                  <a:srgbClr val="0000FF"/>
                </a:solidFill>
                <a:latin typeface="+mn-lt"/>
                <a:sym typeface="+mn-ea"/>
              </a:rPr>
              <a:t>геокешинг</a:t>
            </a:r>
            <a:r>
              <a:rPr lang="ru-RU" sz="2400" b="1" i="1" dirty="0" smtClean="0">
                <a:solidFill>
                  <a:srgbClr val="0000FF"/>
                </a:solidFill>
                <a:latin typeface="+mn-lt"/>
                <a:sym typeface="+mn-ea"/>
              </a:rPr>
              <a:t>»</a:t>
            </a:r>
            <a:br>
              <a:rPr lang="ru-RU" sz="2400" i="1" dirty="0" smtClean="0">
                <a:solidFill>
                  <a:srgbClr val="0000FF"/>
                </a:solidFill>
                <a:latin typeface="+mn-lt"/>
                <a:sym typeface="+mn-ea"/>
              </a:rPr>
            </a:br>
            <a:r>
              <a:rPr lang="ru-RU" sz="2400" b="1" i="1" dirty="0" smtClean="0">
                <a:solidFill>
                  <a:srgbClr val="0000FF"/>
                </a:solidFill>
                <a:latin typeface="+mn-lt"/>
                <a:sym typeface="+mn-ea"/>
              </a:rPr>
              <a:t> 2. Апробировать образовательную технологию в практической деятельности</a:t>
            </a:r>
            <a:endParaRPr lang="ru-RU" altLang="en-US" sz="2400" b="1" i="1" dirty="0" smtClean="0">
              <a:solidFill>
                <a:srgbClr val="0000FF"/>
              </a:solidFill>
              <a:latin typeface="+mn-lt"/>
              <a:sym typeface="+mn-ea"/>
            </a:endParaRPr>
          </a:p>
        </p:txBody>
      </p:sp>
      <p:pic>
        <p:nvPicPr>
          <p:cNvPr id="4" name="Изображение 3"/>
          <p:cNvPicPr/>
          <p:nvPr/>
        </p:nvPicPr>
        <p:blipFill>
          <a:blip r:embed="rId1"/>
          <a:stretch>
            <a:fillRect/>
          </a:stretch>
        </p:blipFill>
        <p:spPr>
          <a:xfrm>
            <a:off x="2544445" y="4051300"/>
            <a:ext cx="6278880" cy="2520315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0675" y="258445"/>
            <a:ext cx="8366125" cy="2409825"/>
          </a:xfrm>
        </p:spPr>
        <p:txBody>
          <a:bodyPr/>
          <a:lstStyle/>
          <a:p>
            <a:pPr marL="85725" indent="628650" algn="l"/>
            <a:r>
              <a:rPr lang="ru-RU" sz="2400" b="1" dirty="0" err="1" smtClean="0">
                <a:solidFill>
                  <a:srgbClr val="006600"/>
                </a:solidFill>
                <a:latin typeface="+mn-lt"/>
              </a:rPr>
              <a:t>Геокешинг</a:t>
            </a:r>
            <a:r>
              <a:rPr lang="ru-RU" sz="2400" b="1" dirty="0" smtClean="0">
                <a:solidFill>
                  <a:srgbClr val="006600"/>
                </a:solidFill>
                <a:latin typeface="+mn-lt"/>
              </a:rPr>
              <a:t> </a:t>
            </a:r>
            <a:r>
              <a:rPr lang="ru-RU" sz="2400" b="1" i="1" dirty="0" smtClean="0">
                <a:solidFill>
                  <a:srgbClr val="0000FF"/>
                </a:solidFill>
                <a:latin typeface="+mn-lt"/>
              </a:rPr>
              <a:t>- приключенческая игра с элементами туризма, краеведенья, экологии. Задача, которую решают игроки в </a:t>
            </a:r>
            <a:r>
              <a:rPr lang="ru-RU" sz="2400" b="1" i="1" dirty="0" err="1" smtClean="0">
                <a:solidFill>
                  <a:srgbClr val="0000FF"/>
                </a:solidFill>
                <a:latin typeface="+mn-lt"/>
              </a:rPr>
              <a:t>геокешинг</a:t>
            </a:r>
            <a:r>
              <a:rPr lang="ru-RU" sz="2400" b="1" i="1" dirty="0" smtClean="0">
                <a:solidFill>
                  <a:srgbClr val="0000FF"/>
                </a:solidFill>
                <a:latin typeface="+mn-lt"/>
              </a:rPr>
              <a:t> - поиск тайников</a:t>
            </a:r>
            <a:r>
              <a:rPr lang="ru-RU" sz="2400" b="1" i="1" dirty="0">
                <a:solidFill>
                  <a:srgbClr val="0000FF"/>
                </a:solidFill>
                <a:latin typeface="+mn-lt"/>
              </a:rPr>
              <a:t>.</a:t>
            </a:r>
            <a:r>
              <a:rPr lang="ru-RU" sz="2400" b="1" i="1" dirty="0" smtClean="0">
                <a:solidFill>
                  <a:srgbClr val="0000FF"/>
                </a:solidFill>
                <a:latin typeface="+mn-lt"/>
              </a:rPr>
              <a:t> Складывая смысл составляющих слова получается – </a:t>
            </a:r>
            <a:r>
              <a:rPr lang="ru-RU" sz="2400" b="1" dirty="0" smtClean="0">
                <a:solidFill>
                  <a:srgbClr val="006600"/>
                </a:solidFill>
                <a:latin typeface="+mn-lt"/>
              </a:rPr>
              <a:t>«поиск тайника»</a:t>
            </a:r>
            <a:r>
              <a:rPr lang="ru-RU" sz="2400" dirty="0" smtClean="0">
                <a:solidFill>
                  <a:srgbClr val="006600"/>
                </a:solidFill>
                <a:latin typeface="+mn-lt"/>
              </a:rPr>
              <a:t>.</a:t>
            </a:r>
            <a:endParaRPr lang="ru-RU" sz="2400" dirty="0">
              <a:solidFill>
                <a:srgbClr val="006600"/>
              </a:solidFill>
              <a:latin typeface="+mn-lt"/>
            </a:endParaRPr>
          </a:p>
        </p:txBody>
      </p:sp>
      <p:pic>
        <p:nvPicPr>
          <p:cNvPr id="3" name="Изображение 2" descr="57d1cc1180d71ee6165d5c1879682bbb.jp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563620" y="3789045"/>
            <a:ext cx="2396490" cy="2653665"/>
          </a:xfrm>
          <a:prstGeom prst="rect">
            <a:avLst/>
          </a:prstGeom>
          <a:ln w="28575">
            <a:solidFill>
              <a:srgbClr val="006600"/>
            </a:solidFill>
          </a:ln>
        </p:spPr>
      </p:pic>
      <p:pic>
        <p:nvPicPr>
          <p:cNvPr id="4" name="Изображение 3" descr="5026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90130" y="2014220"/>
            <a:ext cx="1092200" cy="819150"/>
          </a:xfrm>
          <a:prstGeom prst="rect">
            <a:avLst/>
          </a:prstGeom>
        </p:spPr>
      </p:pic>
      <p:sp>
        <p:nvSpPr>
          <p:cNvPr id="5" name="Текстовое поле 4"/>
          <p:cNvSpPr txBox="1"/>
          <p:nvPr/>
        </p:nvSpPr>
        <p:spPr>
          <a:xfrm>
            <a:off x="467360" y="2420620"/>
            <a:ext cx="8291830" cy="2272030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p>
            <a:pPr algn="l"/>
            <a:r>
              <a:rPr lang="ru-RU" sz="2400" b="1" dirty="0" smtClean="0">
                <a:solidFill>
                  <a:srgbClr val="006600"/>
                </a:solidFill>
                <a:latin typeface="+mn-lt"/>
                <a:sym typeface="+mn-ea"/>
              </a:rPr>
              <a:t>Суть </a:t>
            </a:r>
            <a:r>
              <a:rPr lang="ru-RU" sz="2400" b="1" dirty="0">
                <a:solidFill>
                  <a:srgbClr val="006600"/>
                </a:solidFill>
                <a:latin typeface="+mn-lt"/>
                <a:sym typeface="+mn-ea"/>
              </a:rPr>
              <a:t>технологии </a:t>
            </a:r>
            <a:r>
              <a:rPr lang="ru-RU" sz="2400" dirty="0">
                <a:solidFill>
                  <a:srgbClr val="0000FF"/>
                </a:solidFill>
                <a:latin typeface="+mn-lt"/>
                <a:sym typeface="+mn-ea"/>
              </a:rPr>
              <a:t>– </a:t>
            </a:r>
            <a:endParaRPr lang="ru-RU" sz="2400" dirty="0" smtClean="0">
              <a:solidFill>
                <a:srgbClr val="0000FF"/>
              </a:solidFill>
              <a:latin typeface="+mn-lt"/>
            </a:endParaRPr>
          </a:p>
          <a:p>
            <a:pPr algn="l"/>
            <a:r>
              <a:rPr lang="ru-RU" sz="2400" b="1" i="1" dirty="0" smtClean="0">
                <a:solidFill>
                  <a:srgbClr val="0000FF"/>
                </a:solidFill>
                <a:latin typeface="+mn-lt"/>
                <a:sym typeface="+mn-ea"/>
              </a:rPr>
              <a:t>организация </a:t>
            </a:r>
            <a:r>
              <a:rPr lang="ru-RU" sz="2400" b="1" i="1" dirty="0">
                <a:solidFill>
                  <a:srgbClr val="0000FF"/>
                </a:solidFill>
                <a:latin typeface="+mn-lt"/>
                <a:sym typeface="+mn-ea"/>
              </a:rPr>
              <a:t>игровой деятельности детей, наполненная познавательным, развивающим материалом. </a:t>
            </a:r>
            <a:endParaRPr lang="ru-RU" altLang="en-US" sz="2400" b="1" i="1" dirty="0">
              <a:solidFill>
                <a:srgbClr val="0000FF"/>
              </a:solidFill>
              <a:latin typeface="+mn-lt"/>
              <a:sym typeface="+mn-ea"/>
            </a:endParaRPr>
          </a:p>
        </p:txBody>
      </p:sp>
      <p:pic>
        <p:nvPicPr>
          <p:cNvPr id="6" name="Изображение 5" descr="ce3c0c4229b736896f6ed6d659bfd04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76415" y="3284855"/>
            <a:ext cx="1593850" cy="15938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460" y="453390"/>
            <a:ext cx="8477885" cy="5855970"/>
          </a:xfrm>
        </p:spPr>
        <p:txBody>
          <a:bodyPr/>
          <a:lstStyle/>
          <a:p>
            <a:pPr marL="457200" marR="39370" indent="-457200" algn="l">
              <a:lnSpc>
                <a:spcPct val="111000"/>
              </a:lnSpc>
              <a:spcAft>
                <a:spcPts val="70"/>
              </a:spcAft>
              <a:buFont typeface="Wingdings" panose="05000000000000000000" pitchFamily="2" charset="2"/>
              <a:buChar char="Ø"/>
            </a:pPr>
            <a:r>
              <a:rPr lang="ru-RU" sz="2400" b="1" dirty="0">
                <a:solidFill>
                  <a:srgbClr val="006600"/>
                </a:solidFill>
                <a:latin typeface="+mn-lt"/>
                <a:ea typeface="Times New Roman" panose="02020603050405020304" pitchFamily="18" charset="0"/>
              </a:rPr>
              <a:t>Экологический </a:t>
            </a:r>
            <a:r>
              <a:rPr lang="ru-RU" sz="2400" b="1" dirty="0" err="1">
                <a:solidFill>
                  <a:srgbClr val="006600"/>
                </a:solidFill>
                <a:latin typeface="+mn-lt"/>
                <a:ea typeface="Times New Roman" panose="02020603050405020304" pitchFamily="18" charset="0"/>
              </a:rPr>
              <a:t>геокешинг</a:t>
            </a:r>
            <a:r>
              <a:rPr lang="ru-RU" sz="2400" b="1" dirty="0">
                <a:solidFill>
                  <a:srgbClr val="006600"/>
                </a:solidFill>
                <a:latin typeface="+mn-lt"/>
                <a:ea typeface="Times New Roman" panose="02020603050405020304" pitchFamily="18" charset="0"/>
              </a:rPr>
              <a:t> обладает характерными </a:t>
            </a:r>
            <a:r>
              <a:rPr lang="ru-RU" sz="2400" b="1" dirty="0" smtClean="0">
                <a:solidFill>
                  <a:srgbClr val="006600"/>
                </a:solidFill>
                <a:latin typeface="+mn-lt"/>
                <a:ea typeface="Times New Roman" panose="02020603050405020304" pitchFamily="18" charset="0"/>
              </a:rPr>
              <a:t>особенностями: </a:t>
            </a:r>
            <a:br>
              <a:rPr lang="ru-RU" sz="2400" b="1" dirty="0">
                <a:solidFill>
                  <a:srgbClr val="006600"/>
                </a:solidFill>
                <a:latin typeface="+mn-lt"/>
                <a:ea typeface="Times New Roman" panose="02020603050405020304" pitchFamily="18" charset="0"/>
              </a:rPr>
            </a:br>
            <a:r>
              <a:rPr lang="ru-RU" sz="3200" b="1" dirty="0" smtClean="0">
                <a:solidFill>
                  <a:srgbClr val="006600"/>
                </a:solidFill>
                <a:latin typeface="+mn-lt"/>
                <a:ea typeface="Times New Roman" panose="02020603050405020304" pitchFamily="18" charset="0"/>
              </a:rPr>
              <a:t> </a:t>
            </a:r>
            <a:r>
              <a:rPr lang="ru-RU" sz="2400" b="1" dirty="0" smtClean="0">
                <a:solidFill>
                  <a:srgbClr val="0000FF"/>
                </a:solidFill>
                <a:latin typeface="+mn-lt"/>
                <a:ea typeface="Times New Roman" panose="02020603050405020304" pitchFamily="18" charset="0"/>
              </a:rPr>
              <a:t>-</a:t>
            </a:r>
            <a:r>
              <a:rPr lang="ru-RU" sz="2400" b="1" i="1" dirty="0" smtClean="0">
                <a:solidFill>
                  <a:srgbClr val="0000FF"/>
                </a:solidFill>
                <a:latin typeface="+mn-lt"/>
                <a:ea typeface="Times New Roman" panose="02020603050405020304" pitchFamily="18" charset="0"/>
              </a:rPr>
              <a:t> </a:t>
            </a:r>
            <a:r>
              <a:rPr lang="ru-RU" sz="2400" b="1" i="1" dirty="0" smtClean="0">
                <a:solidFill>
                  <a:srgbClr val="0000FF"/>
                </a:solidFill>
                <a:uFill>
                  <a:solidFill>
                    <a:srgbClr val="000000"/>
                  </a:solidFill>
                </a:uFill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Наличие </a:t>
            </a:r>
            <a:r>
              <a:rPr lang="ru-RU" sz="2400" b="1" i="1" dirty="0">
                <a:solidFill>
                  <a:srgbClr val="0000FF"/>
                </a:solidFill>
                <a:uFill>
                  <a:solidFill>
                    <a:srgbClr val="000000"/>
                  </a:solidFill>
                </a:uFill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команды </a:t>
            </a:r>
            <a:r>
              <a:rPr lang="ru-RU" sz="2400" b="1" i="1" dirty="0" smtClean="0">
                <a:solidFill>
                  <a:srgbClr val="0000FF"/>
                </a:solidFill>
                <a:uFill>
                  <a:solidFill>
                    <a:srgbClr val="000000"/>
                  </a:solidFill>
                </a:uFill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игроков </a:t>
            </a:r>
            <a:br>
              <a:rPr lang="ru-RU" sz="2400" b="1" i="1" dirty="0">
                <a:solidFill>
                  <a:srgbClr val="0000FF"/>
                </a:solidFill>
                <a:uFill>
                  <a:solidFill>
                    <a:srgbClr val="000000"/>
                  </a:solidFill>
                </a:uFill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i="1" dirty="0" smtClean="0">
                <a:solidFill>
                  <a:srgbClr val="0000FF"/>
                </a:solidFill>
                <a:uFill>
                  <a:solidFill>
                    <a:srgbClr val="000000"/>
                  </a:solidFill>
                </a:uFill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- Наличие </a:t>
            </a:r>
            <a:r>
              <a:rPr lang="ru-RU" sz="2400" b="1" i="1" dirty="0">
                <a:solidFill>
                  <a:srgbClr val="0000FF"/>
                </a:solidFill>
                <a:uFill>
                  <a:solidFill>
                    <a:srgbClr val="000000"/>
                  </a:solidFill>
                </a:uFill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чётко оговариваемых </a:t>
            </a:r>
            <a:r>
              <a:rPr lang="ru-RU" sz="2400" b="1" i="1" dirty="0" smtClean="0">
                <a:solidFill>
                  <a:srgbClr val="0000FF"/>
                </a:solidFill>
                <a:uFill>
                  <a:solidFill>
                    <a:srgbClr val="000000"/>
                  </a:solidFill>
                </a:uFill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правил</a:t>
            </a:r>
            <a:br>
              <a:rPr lang="ru-RU" sz="2400" b="1" i="1" dirty="0" smtClean="0">
                <a:solidFill>
                  <a:srgbClr val="0000FF"/>
                </a:solidFill>
                <a:uFill>
                  <a:solidFill>
                    <a:srgbClr val="000000"/>
                  </a:solidFill>
                </a:uFill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i="1" dirty="0" smtClean="0">
                <a:solidFill>
                  <a:srgbClr val="0000FF"/>
                </a:solidFill>
                <a:uFill>
                  <a:solidFill>
                    <a:srgbClr val="000000"/>
                  </a:solidFill>
                </a:uFill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- Игроки </a:t>
            </a:r>
            <a:r>
              <a:rPr lang="ru-RU" sz="2400" b="1" i="1" dirty="0">
                <a:solidFill>
                  <a:srgbClr val="0000FF"/>
                </a:solidFill>
                <a:uFill>
                  <a:solidFill>
                    <a:srgbClr val="000000"/>
                  </a:solidFill>
                </a:uFill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ru-RU" sz="2400" b="1" i="1" dirty="0" smtClean="0">
                <a:solidFill>
                  <a:srgbClr val="0000FF"/>
                </a:solidFill>
                <a:uFill>
                  <a:solidFill>
                    <a:srgbClr val="000000"/>
                  </a:solidFill>
                </a:uFill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это команда </a:t>
            </a:r>
            <a:br>
              <a:rPr lang="ru-RU" sz="2400" b="1" i="1" dirty="0" smtClean="0">
                <a:solidFill>
                  <a:srgbClr val="006600"/>
                </a:solidFill>
                <a:uFill>
                  <a:solidFill>
                    <a:srgbClr val="000000"/>
                  </a:solidFill>
                </a:uFill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i="1" dirty="0" smtClean="0">
                <a:solidFill>
                  <a:srgbClr val="0000FF"/>
                </a:solidFill>
                <a:uFill>
                  <a:solidFill>
                    <a:srgbClr val="000000"/>
                  </a:solidFill>
                </a:uFill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 Итог </a:t>
            </a:r>
            <a:r>
              <a:rPr lang="ru-RU" sz="2400" b="1" i="1" dirty="0">
                <a:solidFill>
                  <a:srgbClr val="0000FF"/>
                </a:solidFill>
                <a:uFill>
                  <a:solidFill>
                    <a:srgbClr val="000000"/>
                  </a:solidFill>
                </a:uFill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– неожиданный приз, приятный для </a:t>
            </a:r>
            <a:r>
              <a:rPr lang="ru-RU" sz="2400" b="1" i="1" dirty="0" smtClean="0">
                <a:solidFill>
                  <a:srgbClr val="0000FF"/>
                </a:solidFill>
                <a:uFill>
                  <a:solidFill>
                    <a:srgbClr val="000000"/>
                  </a:solidFill>
                </a:uFill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всех </a:t>
            </a:r>
            <a:br>
              <a:rPr lang="ru-RU" sz="2400" b="1" i="1" dirty="0">
                <a:solidFill>
                  <a:srgbClr val="0000FF"/>
                </a:solidFill>
                <a:uFill>
                  <a:solidFill>
                    <a:srgbClr val="000000"/>
                  </a:solidFill>
                </a:uFill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ru-RU" sz="2800" b="1" i="1" dirty="0" smtClean="0">
                <a:latin typeface="+mn-lt"/>
              </a:rPr>
            </a:br>
            <a:r>
              <a:rPr lang="ru-RU" sz="2800" dirty="0" smtClean="0">
                <a:latin typeface="+mn-lt"/>
              </a:rPr>
              <a:t> </a:t>
            </a:r>
            <a:br>
              <a:rPr lang="ru-RU" sz="2800" dirty="0" smtClean="0">
                <a:latin typeface="+mn-lt"/>
              </a:rPr>
            </a:br>
            <a:br>
              <a:rPr lang="ru-RU" sz="2800" dirty="0" smtClean="0">
                <a:latin typeface="+mn-lt"/>
              </a:rPr>
            </a:br>
            <a:br>
              <a:rPr lang="ru-RU" sz="2000" dirty="0" smtClean="0">
                <a:latin typeface="+mn-lt"/>
              </a:rPr>
            </a:br>
            <a:endParaRPr lang="ru-RU" sz="1800" dirty="0">
              <a:latin typeface="+mn-lt"/>
            </a:endParaRPr>
          </a:p>
        </p:txBody>
      </p:sp>
      <p:pic>
        <p:nvPicPr>
          <p:cNvPr id="7" name="Изображение 6" descr="compass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516370" y="1628775"/>
            <a:ext cx="1945005" cy="1458595"/>
          </a:xfrm>
          <a:prstGeom prst="rect">
            <a:avLst/>
          </a:prstGeom>
        </p:spPr>
      </p:pic>
      <p:pic>
        <p:nvPicPr>
          <p:cNvPr id="3" name="Изображение 2" descr="detsad-251777-144231167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43755" y="3789045"/>
            <a:ext cx="3249295" cy="2432050"/>
          </a:xfrm>
          <a:prstGeom prst="rect">
            <a:avLst/>
          </a:prstGeom>
          <a:ln w="28575">
            <a:solidFill>
              <a:srgbClr val="00660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81330" y="610235"/>
            <a:ext cx="7976870" cy="2967355"/>
          </a:xfrm>
        </p:spPr>
        <p:txBody>
          <a:bodyPr/>
          <a:lstStyle/>
          <a:p>
            <a:pPr algn="l"/>
            <a:r>
              <a:rPr lang="ru-RU" sz="2800" b="1" i="1" dirty="0" smtClean="0">
                <a:solidFill>
                  <a:srgbClr val="0000FF"/>
                </a:solidFill>
                <a:latin typeface="+mn-lt"/>
              </a:rPr>
              <a:t>Экологический </a:t>
            </a:r>
            <a:r>
              <a:rPr lang="ru-RU" sz="2800" b="1" i="1" dirty="0" err="1" smtClean="0">
                <a:solidFill>
                  <a:srgbClr val="0000FF"/>
                </a:solidFill>
                <a:latin typeface="+mn-lt"/>
              </a:rPr>
              <a:t>геокешинг</a:t>
            </a:r>
            <a:br>
              <a:rPr lang="ru-RU" sz="2800" b="1" i="1" dirty="0" err="1" smtClean="0">
                <a:solidFill>
                  <a:srgbClr val="0000FF"/>
                </a:solidFill>
                <a:latin typeface="+mn-lt"/>
              </a:rPr>
            </a:br>
            <a:r>
              <a:rPr lang="ru-RU" sz="2800" i="1" dirty="0" smtClean="0">
                <a:solidFill>
                  <a:srgbClr val="0000FF"/>
                </a:solidFill>
                <a:latin typeface="+mn-lt"/>
              </a:rPr>
              <a:t> </a:t>
            </a:r>
            <a:r>
              <a:rPr lang="ru-RU" sz="3600" i="1" u="sng" dirty="0" smtClean="0">
                <a:solidFill>
                  <a:srgbClr val="006600"/>
                </a:solidFill>
                <a:latin typeface="+mn-lt"/>
              </a:rPr>
              <a:t>«</a:t>
            </a:r>
            <a:r>
              <a:rPr lang="ru-RU" sz="3600" b="1" i="1" u="sng" dirty="0" smtClean="0">
                <a:solidFill>
                  <a:srgbClr val="006600"/>
                </a:solidFill>
                <a:latin typeface="+mn-lt"/>
              </a:rPr>
              <a:t>Соберем мусор – спасем наш город»</a:t>
            </a:r>
            <a:br>
              <a:rPr lang="ru-RU" sz="3600" b="1" dirty="0" smtClean="0">
                <a:solidFill>
                  <a:srgbClr val="00FF00"/>
                </a:solidFill>
                <a:latin typeface="+mn-lt"/>
              </a:rPr>
            </a:br>
            <a:r>
              <a:rPr lang="ru-RU" sz="7200" dirty="0" smtClean="0">
                <a:solidFill>
                  <a:srgbClr val="00FF00"/>
                </a:solidFill>
                <a:latin typeface="+mn-lt"/>
              </a:rPr>
              <a:t> </a:t>
            </a:r>
            <a:br>
              <a:rPr lang="ru-RU" sz="7200" dirty="0" smtClean="0">
                <a:solidFill>
                  <a:srgbClr val="00FF00"/>
                </a:solidFill>
                <a:latin typeface="+mn-lt"/>
              </a:rPr>
            </a:br>
            <a:r>
              <a:rPr lang="ru-RU" sz="2400" b="1" i="1" dirty="0" smtClean="0">
                <a:solidFill>
                  <a:srgbClr val="FF0000"/>
                </a:solidFill>
                <a:latin typeface="+mn-lt"/>
                <a:sym typeface="+mn-ea"/>
              </a:rPr>
              <a:t>Я баночка консервная,</a:t>
            </a:r>
            <a:br>
              <a:rPr lang="ru-RU" sz="2400" b="1" i="1" dirty="0" smtClean="0">
                <a:solidFill>
                  <a:srgbClr val="FF0000"/>
                </a:solidFill>
                <a:latin typeface="+mn-lt"/>
              </a:rPr>
            </a:br>
            <a:r>
              <a:rPr lang="ru-RU" sz="2400" b="1" i="1" dirty="0" smtClean="0">
                <a:solidFill>
                  <a:srgbClr val="FF0000"/>
                </a:solidFill>
                <a:latin typeface="+mn-lt"/>
                <a:sym typeface="+mn-ea"/>
              </a:rPr>
              <a:t>И вот вам мой секрет.</a:t>
            </a:r>
            <a:br>
              <a:rPr lang="ru-RU" sz="2400" b="1" i="1" dirty="0" smtClean="0">
                <a:solidFill>
                  <a:srgbClr val="FF0000"/>
                </a:solidFill>
                <a:latin typeface="+mn-lt"/>
              </a:rPr>
            </a:br>
            <a:r>
              <a:rPr lang="ru-RU" sz="2400" b="1" i="1" dirty="0" smtClean="0">
                <a:solidFill>
                  <a:srgbClr val="FF0000"/>
                </a:solidFill>
                <a:latin typeface="+mn-lt"/>
                <a:sym typeface="+mn-ea"/>
              </a:rPr>
              <a:t>Все, что во мне- всем нужно.</a:t>
            </a:r>
            <a:br>
              <a:rPr lang="ru-RU" sz="2400" b="1" i="1" dirty="0" smtClean="0">
                <a:solidFill>
                  <a:srgbClr val="FF0000"/>
                </a:solidFill>
                <a:latin typeface="+mn-lt"/>
              </a:rPr>
            </a:br>
            <a:r>
              <a:rPr lang="ru-RU" sz="2400" b="1" i="1" dirty="0" smtClean="0">
                <a:solidFill>
                  <a:srgbClr val="FF0000"/>
                </a:solidFill>
                <a:latin typeface="+mn-lt"/>
                <a:sym typeface="+mn-ea"/>
              </a:rPr>
              <a:t>Ну, а сама я - нет!</a:t>
            </a:r>
            <a:endParaRPr lang="ru-RU" sz="2400" b="1" i="1" dirty="0" smtClean="0">
              <a:solidFill>
                <a:srgbClr val="FF0000"/>
              </a:solidFill>
              <a:latin typeface="+mn-lt"/>
              <a:sym typeface="+mn-ea"/>
            </a:endParaRPr>
          </a:p>
        </p:txBody>
      </p:sp>
      <p:pic>
        <p:nvPicPr>
          <p:cNvPr id="3" name="Рисунок 1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8300" y="1524000"/>
            <a:ext cx="2037715" cy="1905000"/>
          </a:xfrm>
          <a:prstGeom prst="rect">
            <a:avLst/>
          </a:prstGeom>
        </p:spPr>
      </p:pic>
      <p:pic>
        <p:nvPicPr>
          <p:cNvPr id="5" name="Изображение 4" descr="CPexnzLSn_U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18965" y="4004945"/>
            <a:ext cx="4335780" cy="241871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ser\Desktop\depositphotos_8875692-stock-photo-plastic-bottles-in-recycling-concept.jpg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6372225" y="404495"/>
            <a:ext cx="2303145" cy="3479165"/>
          </a:xfrm>
          <a:prstGeom prst="rect">
            <a:avLst/>
          </a:prstGeom>
          <a:noFill/>
        </p:spPr>
      </p:pic>
      <p:sp>
        <p:nvSpPr>
          <p:cNvPr id="2" name="Прямоугольник 1"/>
          <p:cNvSpPr/>
          <p:nvPr/>
        </p:nvSpPr>
        <p:spPr>
          <a:xfrm>
            <a:off x="467360" y="692785"/>
            <a:ext cx="6982460" cy="3876040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 marL="6350" marR="2986405" indent="-6350">
              <a:lnSpc>
                <a:spcPct val="112000"/>
              </a:lnSpc>
              <a:spcAft>
                <a:spcPts val="75"/>
              </a:spcAft>
            </a:pPr>
            <a:r>
              <a:rPr lang="ru-RU" sz="2000" b="1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Планета большая погрязла в бутылках,</a:t>
            </a:r>
            <a:endParaRPr lang="ru-RU" sz="2000" b="1" i="1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6350" marR="2986405" indent="-6350">
              <a:lnSpc>
                <a:spcPct val="112000"/>
              </a:lnSpc>
              <a:spcAft>
                <a:spcPts val="75"/>
              </a:spcAft>
            </a:pPr>
            <a:r>
              <a:rPr lang="ru-RU" sz="2000" b="1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И ей не поможет никто. </a:t>
            </a:r>
            <a:endParaRPr lang="ru-RU" sz="2000" b="1" i="1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6350" indent="-6350">
              <a:lnSpc>
                <a:spcPct val="112000"/>
              </a:lnSpc>
              <a:spcAft>
                <a:spcPts val="75"/>
              </a:spcAft>
            </a:pPr>
            <a:r>
              <a:rPr lang="ru-RU" sz="2000" b="1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Кругом поселились из пластика груды. </a:t>
            </a:r>
            <a:endParaRPr lang="ru-RU" sz="2000" b="1" i="1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6350" marR="1943735" indent="-6350">
              <a:lnSpc>
                <a:spcPct val="112000"/>
              </a:lnSpc>
              <a:spcAft>
                <a:spcPts val="75"/>
              </a:spcAft>
            </a:pPr>
            <a:r>
              <a:rPr lang="ru-RU" sz="2000" b="1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Огромной планете дышать стало трудно!</a:t>
            </a:r>
            <a:endParaRPr lang="ru-RU" sz="2000" b="1" i="1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6350" indent="-6350">
              <a:lnSpc>
                <a:spcPct val="112000"/>
              </a:lnSpc>
              <a:spcAft>
                <a:spcPts val="75"/>
              </a:spcAft>
            </a:pPr>
            <a:r>
              <a:rPr lang="ru-RU" sz="2000" b="1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А ведь я могла быть чем – </a:t>
            </a:r>
            <a:r>
              <a:rPr lang="ru-RU" sz="2000" b="1" i="1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то,  </a:t>
            </a:r>
            <a:endParaRPr lang="ru-RU" sz="2000" b="1" i="1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6350" indent="-6350">
              <a:lnSpc>
                <a:spcPct val="112000"/>
              </a:lnSpc>
              <a:spcAft>
                <a:spcPts val="75"/>
              </a:spcAft>
            </a:pPr>
            <a:r>
              <a:rPr lang="ru-RU" sz="2000" b="1" i="1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Тоже </a:t>
            </a:r>
            <a:r>
              <a:rPr lang="ru-RU" sz="2000" b="1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пользу приносить. </a:t>
            </a:r>
            <a:endParaRPr lang="ru-RU" sz="2000" b="1" i="1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6350" indent="-6350">
              <a:lnSpc>
                <a:spcPct val="112000"/>
              </a:lnSpc>
              <a:spcAft>
                <a:spcPts val="75"/>
              </a:spcAft>
            </a:pPr>
            <a:r>
              <a:rPr lang="ru-RU" sz="2000" b="1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Как же хочется мне братцы помощь людям подарить. </a:t>
            </a:r>
            <a:endParaRPr lang="ru-RU" sz="2000" b="1" i="1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6350" marR="36830" indent="-6350">
              <a:lnSpc>
                <a:spcPct val="111000"/>
              </a:lnSpc>
              <a:spcAft>
                <a:spcPts val="70"/>
              </a:spcAft>
            </a:pPr>
            <a:r>
              <a:rPr lang="ru-RU" sz="2000" b="1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Ты налей в меня водицы,</a:t>
            </a:r>
            <a:endParaRPr lang="ru-RU" sz="2000" b="1" i="1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6350" marR="36830" indent="-6350">
              <a:lnSpc>
                <a:spcPct val="111000"/>
              </a:lnSpc>
              <a:spcAft>
                <a:spcPts val="70"/>
              </a:spcAft>
            </a:pPr>
            <a:r>
              <a:rPr lang="ru-RU" sz="2000" b="1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Помогу цветам напиться.</a:t>
            </a:r>
            <a:endParaRPr lang="ru-RU" sz="2000" b="1" i="1" dirty="0">
              <a:solidFill>
                <a:srgbClr val="FF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5" name="Изображение 4" descr="CPexnzLSn_U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04385" y="4136390"/>
            <a:ext cx="4015740" cy="214249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6870" y="605790"/>
            <a:ext cx="8572500" cy="3991610"/>
          </a:xfrm>
        </p:spPr>
        <p:txBody>
          <a:bodyPr rtlCol="0">
            <a:noAutofit/>
          </a:bodyPr>
          <a:lstStyle/>
          <a:p>
            <a:pPr marL="457200" indent="-457200" algn="l">
              <a:lnSpc>
                <a:spcPct val="107000"/>
              </a:lnSpc>
              <a:spcAft>
                <a:spcPts val="100"/>
              </a:spcAft>
              <a:buFont typeface="Wingdings" panose="05000000000000000000" pitchFamily="2" charset="2"/>
              <a:buChar char="Ø"/>
            </a:pPr>
            <a:r>
              <a:rPr lang="ru-RU" sz="3200" b="1" u="sng" dirty="0">
                <a:solidFill>
                  <a:srgbClr val="0066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Times New Roman" panose="02020603050405020304" pitchFamily="18" charset="0"/>
              </a:rPr>
              <a:t>Заклинание </a:t>
            </a:r>
            <a:r>
              <a:rPr lang="ru-RU" b="1" u="sng" dirty="0">
                <a:solidFill>
                  <a:srgbClr val="0066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br>
              <a:rPr lang="ru-RU" sz="3200" b="1" u="sng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ru-RU" sz="3600" b="1" dirty="0" smtClean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800" b="1" i="1" dirty="0" smtClean="0">
                <a:solidFill>
                  <a:srgbClr val="0000FF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Защищать </a:t>
            </a:r>
            <a:r>
              <a:rPr lang="ru-RU" sz="2800" b="1" i="1" dirty="0">
                <a:solidFill>
                  <a:srgbClr val="0000FF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богатства природы! </a:t>
            </a:r>
            <a:br>
              <a:rPr lang="ru-RU" sz="2800" b="1" i="1" dirty="0">
                <a:solidFill>
                  <a:srgbClr val="0000FF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i="1" dirty="0" smtClean="0">
                <a:solidFill>
                  <a:srgbClr val="0000FF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Научиться </a:t>
            </a:r>
            <a:r>
              <a:rPr lang="ru-RU" sz="2800" b="1" i="1" dirty="0">
                <a:solidFill>
                  <a:srgbClr val="0000FF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беречь природу!</a:t>
            </a:r>
            <a:br>
              <a:rPr lang="ru-RU" sz="2800" b="1" i="1" dirty="0">
                <a:solidFill>
                  <a:srgbClr val="0000FF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i="1" dirty="0" smtClean="0">
                <a:solidFill>
                  <a:srgbClr val="0000FF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Научить </a:t>
            </a:r>
            <a:r>
              <a:rPr lang="ru-RU" sz="2800" b="1" i="1" dirty="0">
                <a:solidFill>
                  <a:srgbClr val="0000FF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этому наших друзей! </a:t>
            </a:r>
            <a:br>
              <a:rPr lang="ru-RU" sz="2800" b="1" i="1" dirty="0">
                <a:solidFill>
                  <a:srgbClr val="0000FF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i="1" dirty="0">
                <a:solidFill>
                  <a:srgbClr val="0000FF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i="1" dirty="0" smtClean="0">
                <a:solidFill>
                  <a:srgbClr val="0000FF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Это </a:t>
            </a:r>
            <a:r>
              <a:rPr lang="ru-RU" sz="2800" b="1" i="1" dirty="0">
                <a:solidFill>
                  <a:srgbClr val="0000FF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наше общее дело! </a:t>
            </a:r>
            <a:br>
              <a:rPr lang="ru-RU" sz="2800" b="1" i="1" dirty="0">
                <a:solidFill>
                  <a:srgbClr val="0000FF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ru-RU" sz="3200" b="1" i="1" dirty="0" smtClean="0">
                <a:solidFill>
                  <a:srgbClr val="0000FF"/>
                </a:solidFill>
                <a:latin typeface="+mn-lt"/>
              </a:rPr>
            </a:br>
            <a:endParaRPr lang="ru-RU" sz="3200" b="1" i="1" dirty="0">
              <a:solidFill>
                <a:srgbClr val="0000FF"/>
              </a:solidFill>
              <a:latin typeface="+mn-lt"/>
            </a:endParaRPr>
          </a:p>
        </p:txBody>
      </p:sp>
      <p:pic>
        <p:nvPicPr>
          <p:cNvPr id="4" name="Изображение 3" descr="374-3746363_we-recycle-water-and-hydrocarbon-ecologie-latin-american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283710" y="2708910"/>
            <a:ext cx="4612640" cy="370840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605" y="332740"/>
            <a:ext cx="8631555" cy="4264660"/>
          </a:xfrm>
        </p:spPr>
        <p:txBody>
          <a:bodyPr rtlCol="0">
            <a:noAutofit/>
          </a:bodyPr>
          <a:lstStyle/>
          <a:p>
            <a:pPr marL="6350" marR="39370" indent="-6350" algn="l">
              <a:lnSpc>
                <a:spcPct val="111000"/>
              </a:lnSpc>
              <a:spcAft>
                <a:spcPts val="70"/>
              </a:spcAft>
            </a:pPr>
            <a:r>
              <a:rPr lang="ru-RU" sz="3200" dirty="0" smtClean="0"/>
              <a:t> </a:t>
            </a:r>
            <a:br>
              <a:rPr lang="ru-RU" sz="3200" dirty="0" smtClean="0"/>
            </a:br>
            <a:r>
              <a:rPr lang="ru-RU" sz="2800" b="1" dirty="0" smtClean="0">
                <a:solidFill>
                  <a:srgbClr val="FF0000"/>
                </a:solidFill>
                <a:latin typeface="+mn-lt"/>
              </a:rPr>
              <a:t>«Мусор не должен победить!»</a:t>
            </a:r>
            <a:br>
              <a:rPr lang="ru-RU" sz="2800" b="1" dirty="0">
                <a:solidFill>
                  <a:srgbClr val="FF0000"/>
                </a:solidFill>
                <a:latin typeface="+mn-lt"/>
              </a:rPr>
            </a:br>
            <a:r>
              <a:rPr lang="ru-RU" sz="2400" b="1" i="1" dirty="0" smtClean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Мы </a:t>
            </a:r>
            <a:r>
              <a:rPr lang="ru-RU" sz="2400" b="1" i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покупаем кучу пакетов, </a:t>
            </a:r>
            <a:br>
              <a:rPr lang="ru-RU" sz="2400" b="1" i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ru-RU" sz="2400" b="1" i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На полчаса, чтобы выкинуть где-то. </a:t>
            </a:r>
            <a:br>
              <a:rPr lang="ru-RU" sz="2400" b="1" i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ru-RU" sz="2400" b="1" i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И, где-то там, на просторах </a:t>
            </a:r>
            <a:r>
              <a:rPr lang="ru-RU" sz="2400" b="1" i="1" dirty="0" smtClean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планеты, горы </a:t>
            </a:r>
            <a:r>
              <a:rPr lang="ru-RU" sz="2400" b="1" i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растут. </a:t>
            </a:r>
            <a:br>
              <a:rPr lang="ru-RU" sz="2400" b="1" i="1" dirty="0" smtClean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ru-RU" sz="2400" b="1" i="1" dirty="0" smtClean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Вот </a:t>
            </a:r>
            <a:r>
              <a:rPr lang="ru-RU" sz="2400" b="1" i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вам </a:t>
            </a:r>
            <a:r>
              <a:rPr lang="ru-RU" sz="2400" b="1" i="1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экопакеты</a:t>
            </a:r>
            <a:r>
              <a:rPr lang="ru-RU" sz="2400" b="1" i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! </a:t>
            </a:r>
            <a:br>
              <a:rPr lang="ru-RU" sz="2400" b="1" i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ru-RU" sz="2400" b="1" i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Позабудем про пакеты.  </a:t>
            </a:r>
            <a:br>
              <a:rPr lang="ru-RU" sz="2400" b="1" i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ru-RU" sz="2400" b="1" i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С эко сумкой хоть на пир.</a:t>
            </a:r>
            <a:br>
              <a:rPr lang="ru-RU" sz="2400" b="1" i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ru-RU" sz="2400" b="1" i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Сохраним </a:t>
            </a:r>
            <a:r>
              <a:rPr lang="ru-RU" sz="2400" b="1" i="1" dirty="0" smtClean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мы  город.   </a:t>
            </a:r>
            <a:br>
              <a:rPr lang="ru-RU" sz="2400" b="1" i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ru-RU" sz="2400" b="1" i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Чистотой спасем весь мир! </a:t>
            </a:r>
            <a:br>
              <a:rPr lang="ru-RU" sz="2400" b="1" i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endParaRPr lang="ru-RU" sz="2400" b="1" i="1" dirty="0">
              <a:solidFill>
                <a:srgbClr val="0000FF"/>
              </a:solidFill>
              <a:latin typeface="+mn-lt"/>
            </a:endParaRPr>
          </a:p>
        </p:txBody>
      </p:sp>
      <p:pic>
        <p:nvPicPr>
          <p:cNvPr id="3" name="Изображение 2" descr="e502512e-cfe4-5d9f-8665-e20514b5226a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420110" y="3971290"/>
            <a:ext cx="5442585" cy="2548255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/>
          <p:nvPr/>
        </p:nvSpPr>
        <p:spPr>
          <a:xfrm>
            <a:off x="2915920" y="-99060"/>
            <a:ext cx="5976620" cy="4989830"/>
          </a:xfrm>
          <a:prstGeom prst="rect">
            <a:avLst/>
          </a:prstGeom>
        </p:spPr>
        <p:txBody>
          <a:bodyPr anchor="ctr"/>
          <a:lstStyle/>
          <a:p>
            <a:pPr algn="ctr" fontAlgn="auto">
              <a:spcAft>
                <a:spcPts val="0"/>
              </a:spcAft>
              <a:defRPr/>
            </a:pPr>
            <a:endParaRPr lang="ru-RU" sz="6600" b="1" i="1" dirty="0" smtClean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+mn-lt"/>
              <a:ea typeface="+mj-ea"/>
              <a:cs typeface="+mj-cs"/>
            </a:endParaRPr>
          </a:p>
          <a:p>
            <a:pPr algn="ctr" fontAlgn="auto">
              <a:spcAft>
                <a:spcPts val="0"/>
              </a:spcAft>
              <a:defRPr/>
            </a:pPr>
            <a:r>
              <a:rPr lang="ru-RU" sz="6000" b="1" dirty="0" smtClean="0">
                <a:ln w="1905"/>
                <a:solidFill>
                  <a:srgbClr val="0000FF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ea typeface="+mj-ea"/>
                <a:cs typeface="+mj-cs"/>
              </a:rPr>
              <a:t>Спасибо </a:t>
            </a:r>
            <a:endParaRPr lang="ru-RU" sz="6000" b="1" dirty="0" smtClean="0">
              <a:ln w="1905"/>
              <a:solidFill>
                <a:srgbClr val="0000FF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+mn-lt"/>
              <a:ea typeface="+mj-ea"/>
              <a:cs typeface="+mj-cs"/>
            </a:endParaRPr>
          </a:p>
          <a:p>
            <a:pPr algn="ctr" fontAlgn="auto">
              <a:spcAft>
                <a:spcPts val="0"/>
              </a:spcAft>
              <a:defRPr/>
            </a:pPr>
            <a:r>
              <a:rPr lang="ru-RU" sz="6000" b="1" dirty="0" smtClean="0">
                <a:ln w="1905"/>
                <a:solidFill>
                  <a:srgbClr val="0000FF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ea typeface="+mj-ea"/>
                <a:cs typeface="+mj-cs"/>
              </a:rPr>
              <a:t>за внимание! </a:t>
            </a:r>
            <a:endParaRPr lang="ru-RU" sz="7200" b="1" dirty="0" smtClean="0">
              <a:ln w="1905"/>
              <a:solidFill>
                <a:srgbClr val="0000FF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+mn-lt"/>
              <a:ea typeface="+mj-ea"/>
              <a:cs typeface="+mj-cs"/>
            </a:endParaRPr>
          </a:p>
          <a:p>
            <a:pPr algn="ctr" fontAlgn="auto">
              <a:spcAft>
                <a:spcPts val="0"/>
              </a:spcAft>
              <a:defRPr/>
            </a:pPr>
            <a:endParaRPr lang="ru-RU" sz="3600" b="1" dirty="0" smtClean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+mn-lt"/>
              <a:ea typeface="+mj-ea"/>
              <a:cs typeface="+mj-cs"/>
            </a:endParaRPr>
          </a:p>
          <a:p>
            <a:pPr algn="ctr" fontAlgn="auto">
              <a:spcAft>
                <a:spcPts val="0"/>
              </a:spcAft>
              <a:defRPr/>
            </a:pPr>
            <a:endParaRPr lang="ru-RU" sz="3600" b="1" dirty="0" smtClean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+mn-lt"/>
              <a:ea typeface="+mj-ea"/>
              <a:cs typeface="+mj-cs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286248" y="5300783"/>
            <a:ext cx="4286280" cy="8002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Aft>
                <a:spcPts val="0"/>
              </a:spcAft>
              <a:defRPr/>
            </a:pPr>
            <a:endParaRPr lang="ru-RU" sz="2800" b="1" dirty="0" smtClean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algn="r" fontAlgn="auto"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 rot="10800000" flipV="1">
            <a:off x="4214810" y="4625515"/>
            <a:ext cx="4214842" cy="8002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Aft>
                <a:spcPts val="0"/>
              </a:spcAft>
              <a:defRPr/>
            </a:pPr>
            <a:endParaRPr lang="ru-RU" sz="2800" b="1" dirty="0" smtClean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algn="r" fontAlgn="auto">
              <a:spcAft>
                <a:spcPts val="0"/>
              </a:spcAft>
              <a:defRPr/>
            </a:pPr>
            <a:r>
              <a:rPr lang="ru-RU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endParaRPr lang="ru-RU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Другая 13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D26900"/>
      </a:hlink>
      <a:folHlink>
        <a:srgbClr val="FBD5B5"/>
      </a:folHlink>
    </a:clrScheme>
    <a:fontScheme name="Классическая">
      <a:maj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1955</Words>
  <Application>WPS Presentation</Application>
  <PresentationFormat>Экран (4:3)</PresentationFormat>
  <Paragraphs>52</Paragraphs>
  <Slides>9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9</vt:i4>
      </vt:variant>
    </vt:vector>
  </HeadingPairs>
  <TitlesOfParts>
    <vt:vector size="17" baseType="lpstr">
      <vt:lpstr>Arial</vt:lpstr>
      <vt:lpstr>SimSun</vt:lpstr>
      <vt:lpstr>Wingdings</vt:lpstr>
      <vt:lpstr>Times New Roman</vt:lpstr>
      <vt:lpstr>Microsoft YaHei</vt:lpstr>
      <vt:lpstr>Arial Unicode MS</vt:lpstr>
      <vt:lpstr>Calibri</vt:lpstr>
      <vt:lpstr>Тема Office</vt:lpstr>
      <vt:lpstr>PowerPoint 演示文稿</vt:lpstr>
      <vt:lpstr>Цель:  развитие творческого потенциала педагогов, их компетентности в сфере экологической грамотности дошкольников, повышение профессионального мастерства. </vt:lpstr>
      <vt:lpstr>Геокешинг - приключенческая игра с элементами туризма, краеведенья, экологии. Задача, которую решают игроки в геокешинг - поиск тайников. Складывая смысл составляющих слова получается – «поиск тайника».</vt:lpstr>
      <vt:lpstr>Экологический геокешинг обладает характерными особенностями:   - Наличие команды игроков  - Наличие чётко оговариваемых правил - Игроки – это команда   Итог – неожиданный приз, приятный для всех       </vt:lpstr>
      <vt:lpstr>Экологический геокешинг  «Соберем мусор – спасем наш город»   Я баночка консервная, И вот вам мой секрет. Все, что во мне- всем нужно. Ну, а сама я - нет!</vt:lpstr>
      <vt:lpstr>PowerPoint 演示文稿</vt:lpstr>
      <vt:lpstr>Заклинание    Защищать богатства природы!   Научиться беречь природу! Научить этому наших друзей!    Это наше общее дело!   </vt:lpstr>
      <vt:lpstr>  «Мусор не должен победить!» Мы покупаем кучу пакетов,  На полчаса, чтобы выкинуть где-то.  И, где-то там, на просторах планеты, горы растут.  Вот вам экопакеты!  Позабудем про пакеты.   С эко сумкой хоть на пир. Сохраним мы  город.    Чистотой спасем весь мир!  </vt:lpstr>
      <vt:lpstr>PowerPoint 演示文稿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Елена</dc:creator>
  <cp:lastModifiedBy>Azerty</cp:lastModifiedBy>
  <cp:revision>203</cp:revision>
  <dcterms:created xsi:type="dcterms:W3CDTF">2013-08-23T08:38:00Z</dcterms:created>
  <dcterms:modified xsi:type="dcterms:W3CDTF">2024-10-19T11:23:53Z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683BE28BF04544E2B3E829070EC91525_12</vt:lpwstr>
  </property>
  <property fmtid="{D5CDD505-2E9C-101B-9397-08002B2CF9AE}" pid="3" name="KSOProductBuildVer">
    <vt:lpwstr>1049-12.2.0.18283</vt:lpwstr>
  </property>
</Properties>
</file>