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71" r:id="rId2"/>
    <p:sldId id="278" r:id="rId3"/>
    <p:sldId id="282" r:id="rId4"/>
    <p:sldId id="294" r:id="rId5"/>
    <p:sldId id="300" r:id="rId6"/>
    <p:sldId id="289" r:id="rId7"/>
    <p:sldId id="302" r:id="rId8"/>
    <p:sldId id="303" r:id="rId9"/>
    <p:sldId id="301" r:id="rId10"/>
    <p:sldId id="304" r:id="rId11"/>
    <p:sldId id="298" r:id="rId12"/>
    <p:sldId id="30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EA0"/>
    <a:srgbClr val="00823B"/>
    <a:srgbClr val="F68D36"/>
    <a:srgbClr val="0A5211"/>
    <a:srgbClr val="0F5EDF"/>
    <a:srgbClr val="0066FF"/>
    <a:srgbClr val="3366FF"/>
    <a:srgbClr val="0099FF"/>
    <a:srgbClr val="107DB4"/>
    <a:srgbClr val="1396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8566" autoAdjust="0"/>
  </p:normalViewPr>
  <p:slideViewPr>
    <p:cSldViewPr>
      <p:cViewPr varScale="1">
        <p:scale>
          <a:sx n="86" d="100"/>
          <a:sy n="86" d="100"/>
        </p:scale>
        <p:origin x="136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6CCA5-521B-4297-A480-2B7B802BF4CE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51520" y="5949280"/>
            <a:ext cx="8640960" cy="7200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39752" y="2447891"/>
            <a:ext cx="4464496" cy="3312368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FFFE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021288"/>
            <a:ext cx="8496944" cy="576064"/>
          </a:xfrm>
          <a:noFill/>
        </p:spPr>
        <p:txBody>
          <a:bodyPr>
            <a:noAutofit/>
          </a:bodyPr>
          <a:lstStyle/>
          <a:p>
            <a:pPr lvl="0"/>
            <a:r>
              <a:rPr lang="ru-RU" sz="1600" b="1" dirty="0">
                <a:solidFill>
                  <a:srgbClr val="002060"/>
                </a:solidFill>
                <a:cs typeface="Arial" pitchFamily="34" charset="0"/>
              </a:rPr>
              <a:t>Автор: воспитатель, высшей квалификационной категории</a:t>
            </a:r>
          </a:p>
          <a:p>
            <a:pPr lvl="0"/>
            <a:r>
              <a:rPr lang="ru-RU" sz="1600" b="1" dirty="0">
                <a:solidFill>
                  <a:srgbClr val="002060"/>
                </a:solidFill>
                <a:cs typeface="Arial" pitchFamily="34" charset="0"/>
              </a:rPr>
              <a:t>Макарова Светлана Валериевна</a:t>
            </a:r>
          </a:p>
          <a:p>
            <a:pPr lvl="0">
              <a:lnSpc>
                <a:spcPct val="150000"/>
              </a:lnSpc>
            </a:pP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4217" y="260648"/>
            <a:ext cx="8640960" cy="7200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МБОУ «Ок им. Владимира Храброго»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(дошкольное отделение «Светлячок»), г. о. Серпухов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3521" y="1214754"/>
            <a:ext cx="8640960" cy="1044116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2000" b="1" u="sng" dirty="0">
              <a:ln w="12700">
                <a:solidFill>
                  <a:srgbClr val="EEECE1">
                    <a:satMod val="155000"/>
                  </a:srgb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b="1" u="sng" dirty="0">
                <a:solidFill>
                  <a:srgbClr val="C00000"/>
                </a:solidFill>
              </a:rPr>
              <a:t>ПОДЕЛКА ИЗ ЯЧЕЕК ИЗ-ПОД ЯИЦ «ПИНГВИН» </a:t>
            </a:r>
          </a:p>
          <a:p>
            <a:pPr algn="ctr">
              <a:lnSpc>
                <a:spcPct val="150000"/>
              </a:lnSpc>
            </a:pPr>
            <a:r>
              <a:rPr lang="ru-RU" sz="1600" b="1" dirty="0">
                <a:solidFill>
                  <a:srgbClr val="002060"/>
                </a:solidFill>
              </a:rPr>
              <a:t>(ДЛЯ ДЕТЕЙ 6-7 ЛЕТ)</a:t>
            </a:r>
            <a:endParaRPr lang="ru-RU" sz="16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lumMod val="7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endParaRPr lang="ru-RU" sz="2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1266" name="Picture 2" descr="C:\Users\Мвидео\Desktop\Новая папка (4)\DSCN36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5769" y="2556026"/>
            <a:ext cx="4152461" cy="3114346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1475656" y="1772816"/>
            <a:ext cx="6408712" cy="4896544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188640"/>
            <a:ext cx="8064896" cy="1368152"/>
          </a:xfrm>
          <a:prstGeom prst="roundRect">
            <a:avLst>
              <a:gd name="adj" fmla="val 20473"/>
            </a:avLst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Aft>
                <a:spcPts val="600"/>
              </a:spcAft>
            </a:pPr>
            <a:r>
              <a:rPr lang="ru-RU" sz="1600" b="1" dirty="0">
                <a:solidFill>
                  <a:srgbClr val="002060"/>
                </a:solidFill>
              </a:rPr>
              <a:t>Берем гуашь белого цвета, кисть (при рисовании мелких деталей можно использовать</a:t>
            </a:r>
          </a:p>
          <a:p>
            <a:pPr marL="342900" indent="-342900">
              <a:spcAft>
                <a:spcPts val="600"/>
              </a:spcAft>
            </a:pPr>
            <a:r>
              <a:rPr lang="ru-RU" sz="1600" b="1" dirty="0">
                <a:solidFill>
                  <a:srgbClr val="002060"/>
                </a:solidFill>
              </a:rPr>
              <a:t>обратную сторону кисти – ручку) и рисуем глаза (небольшие кружочки, точки), даем</a:t>
            </a:r>
          </a:p>
          <a:p>
            <a:pPr marL="342900" indent="-342900">
              <a:spcAft>
                <a:spcPts val="600"/>
              </a:spcAft>
            </a:pPr>
            <a:r>
              <a:rPr lang="ru-RU" sz="1600" b="1" dirty="0">
                <a:solidFill>
                  <a:srgbClr val="002060"/>
                </a:solidFill>
              </a:rPr>
              <a:t>заготовке глаз высохнуть. После высыхания дорисовываем с помощью фломастера</a:t>
            </a:r>
          </a:p>
          <a:p>
            <a:pPr marL="342900" indent="-342900">
              <a:spcAft>
                <a:spcPts val="600"/>
              </a:spcAft>
            </a:pPr>
            <a:r>
              <a:rPr lang="ru-RU" sz="1600" b="1" dirty="0">
                <a:solidFill>
                  <a:srgbClr val="002060"/>
                </a:solidFill>
              </a:rPr>
              <a:t>зрачки. Пингвин готов!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188640"/>
            <a:ext cx="576064" cy="1368152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13.</a:t>
            </a:r>
          </a:p>
        </p:txBody>
      </p:sp>
      <p:pic>
        <p:nvPicPr>
          <p:cNvPr id="6" name="Picture 3" descr="C:\Users\Мвидео\Desktop\Новая папка (4)\DSCN36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16832"/>
            <a:ext cx="6120680" cy="4590510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251520" y="1124744"/>
            <a:ext cx="4536504" cy="3528392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9219" name="Picture 3" descr="C:\Users\Мвидео\Desktop\Новая папка (4)\DSCN36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4248472" cy="3186354"/>
          </a:xfrm>
          <a:prstGeom prst="round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4355976" y="3140968"/>
            <a:ext cx="4536504" cy="3528392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188640"/>
            <a:ext cx="8640960" cy="792088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ru-RU" sz="1600" b="1" dirty="0">
                <a:solidFill>
                  <a:srgbClr val="002060"/>
                </a:solidFill>
              </a:rPr>
              <a:t>Получившийся пингвин может стать оригинальным подарком или</a:t>
            </a:r>
          </a:p>
          <a:p>
            <a:pPr marL="342900" indent="-342900" algn="ctr"/>
            <a:r>
              <a:rPr lang="ru-RU" sz="1600" b="1" dirty="0">
                <a:solidFill>
                  <a:srgbClr val="002060"/>
                </a:solidFill>
              </a:rPr>
              <a:t>интересным атрибутом для пальчикового театра.</a:t>
            </a:r>
          </a:p>
        </p:txBody>
      </p:sp>
      <p:pic>
        <p:nvPicPr>
          <p:cNvPr id="9218" name="Picture 2" descr="C:\Users\Мвидео\Desktop\Новая папка (4)\DSCN36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284984"/>
            <a:ext cx="4248472" cy="3186354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51520" y="5949280"/>
            <a:ext cx="8640960" cy="7200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39752" y="2447891"/>
            <a:ext cx="4464496" cy="3312368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FFFE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021288"/>
            <a:ext cx="8496944" cy="576064"/>
          </a:xfrm>
          <a:noFill/>
        </p:spPr>
        <p:txBody>
          <a:bodyPr>
            <a:noAutofit/>
          </a:bodyPr>
          <a:lstStyle/>
          <a:p>
            <a:pPr lvl="0"/>
            <a:r>
              <a:rPr lang="ru-RU" sz="1600" b="1" dirty="0">
                <a:solidFill>
                  <a:srgbClr val="002060"/>
                </a:solidFill>
                <a:cs typeface="Arial" pitchFamily="34" charset="0"/>
              </a:rPr>
              <a:t>Автор: воспитатель, высшей квалификационной категории</a:t>
            </a:r>
          </a:p>
          <a:p>
            <a:pPr lvl="0"/>
            <a:r>
              <a:rPr lang="ru-RU" sz="1600" b="1" dirty="0">
                <a:solidFill>
                  <a:srgbClr val="002060"/>
                </a:solidFill>
                <a:cs typeface="Arial" pitchFamily="34" charset="0"/>
              </a:rPr>
              <a:t>Макарова Светлана Валериевна</a:t>
            </a:r>
          </a:p>
          <a:p>
            <a:pPr lvl="0">
              <a:lnSpc>
                <a:spcPct val="150000"/>
              </a:lnSpc>
            </a:pP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4217" y="260648"/>
            <a:ext cx="8640960" cy="7200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МБОУ «Ок им. Владимира Храброго»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(дошкольное отделение «Светлячок»), г. о. Серпухов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3521" y="1214754"/>
            <a:ext cx="8640960" cy="1044116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2000" b="1" u="sng" dirty="0">
              <a:ln w="12700">
                <a:solidFill>
                  <a:srgbClr val="EEECE1">
                    <a:satMod val="155000"/>
                  </a:srgb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b="1" u="sng" dirty="0">
                <a:solidFill>
                  <a:srgbClr val="C00000"/>
                </a:solidFill>
              </a:rPr>
              <a:t>ПОДЕЛКА ИЗ ЯЧЕЕК ИЗ-ПОД ЯИЦ «ПИНГВИН» </a:t>
            </a:r>
          </a:p>
          <a:p>
            <a:pPr algn="ctr">
              <a:lnSpc>
                <a:spcPct val="150000"/>
              </a:lnSpc>
            </a:pPr>
            <a:r>
              <a:rPr lang="ru-RU" sz="1600" b="1" dirty="0">
                <a:solidFill>
                  <a:srgbClr val="002060"/>
                </a:solidFill>
              </a:rPr>
              <a:t>(ДЛЯ ДЕТЕЙ 6-7 ЛЕТ)</a:t>
            </a:r>
            <a:endParaRPr lang="ru-RU" sz="16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lumMod val="7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endParaRPr lang="ru-RU" sz="2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1266" name="Picture 2" descr="C:\Users\Мвидео\Desktop\Новая папка (4)\DSCN36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5769" y="2556026"/>
            <a:ext cx="4152461" cy="3114346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0266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4761411" y="3645051"/>
            <a:ext cx="4145892" cy="304555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63368" y="2397715"/>
            <a:ext cx="4032448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ЯЧЕЙКИ ИЗ-ПОД ЯИЦ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67302" y="4595128"/>
            <a:ext cx="4032448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КЛЕЙ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35715" y="5326208"/>
            <a:ext cx="4032448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КРАСКА «ГУАШЬ» (БЕЛАЯ)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871880" y="3029301"/>
            <a:ext cx="4032448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КИСТИ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3368" y="1561949"/>
            <a:ext cx="8640960" cy="6480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FFFE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ОБОРУДОВАНИЕ: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35715" y="6045286"/>
            <a:ext cx="4032448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БАНОЧКА С ВОДОЙ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71880" y="2397715"/>
            <a:ext cx="4032448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НОЖНИЦЫ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70226" y="3156972"/>
            <a:ext cx="4032448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ФЛОМАСТЕР, МАРКЕР (ЧЕРНЫЙ)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70226" y="3876050"/>
            <a:ext cx="4032448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КАРТОН (ЧЕРНЫЙ, ОРАНЖЕВЫЙ)</a:t>
            </a:r>
          </a:p>
        </p:txBody>
      </p:sp>
      <p:pic>
        <p:nvPicPr>
          <p:cNvPr id="1027" name="Picture 3" descr="C:\Users\Мвидео\Desktop\Новая папка (4)\DSCN36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5427" y="3753171"/>
            <a:ext cx="3857860" cy="2829312"/>
          </a:xfrm>
          <a:prstGeom prst="roundRect">
            <a:avLst/>
          </a:prstGeom>
          <a:noFill/>
        </p:spPr>
      </p:pic>
      <p:pic>
        <p:nvPicPr>
          <p:cNvPr id="1028" name="Picture 4" descr="C:\Users\Мвидео\Desktop\Новая папка (4)\DSCN3661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49625" t="5510" r="21445" b="28371"/>
          <a:stretch>
            <a:fillRect/>
          </a:stretch>
        </p:blipFill>
        <p:spPr bwMode="auto">
          <a:xfrm>
            <a:off x="8140848" y="4221088"/>
            <a:ext cx="504056" cy="864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Скругленный прямоугольник 6">
            <a:extLst>
              <a:ext uri="{FF2B5EF4-FFF2-40B4-BE49-F238E27FC236}">
                <a16:creationId xmlns:a16="http://schemas.microsoft.com/office/drawing/2014/main" id="{698B287C-18F4-4EEA-A62D-078A5170C5B1}"/>
              </a:ext>
            </a:extLst>
          </p:cNvPr>
          <p:cNvSpPr/>
          <p:nvPr/>
        </p:nvSpPr>
        <p:spPr>
          <a:xfrm>
            <a:off x="191360" y="143994"/>
            <a:ext cx="8640960" cy="1279441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002060"/>
                </a:solidFill>
                <a:cs typeface="Arial" pitchFamily="34" charset="0"/>
              </a:rPr>
              <a:t>ЦЕЛЬ: познакомить детей с новым материалом – ячейки из-под яиц и способом </a:t>
            </a:r>
            <a:r>
              <a:rPr lang="ru-RU" b="1" i="1" dirty="0">
                <a:solidFill>
                  <a:srgbClr val="002060"/>
                </a:solidFill>
              </a:rPr>
              <a:t>работы с ним.</a:t>
            </a:r>
            <a:endParaRPr lang="ru-RU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4716016" y="2492896"/>
            <a:ext cx="4176464" cy="3168352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1520" y="2060848"/>
            <a:ext cx="4176464" cy="3240360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1052736"/>
            <a:ext cx="7992888" cy="864096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/>
            <a:r>
              <a:rPr lang="ru-RU" sz="1600" b="1" dirty="0">
                <a:solidFill>
                  <a:srgbClr val="002060"/>
                </a:solidFill>
                <a:latin typeface="+mj-lt"/>
              </a:rPr>
              <a:t> </a:t>
            </a: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Берем ячейку из-под яиц, вырезаем с помощью ножниц (канцелярского ножа)</a:t>
            </a: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нужную часть, как показано на картинке.</a:t>
            </a:r>
          </a:p>
          <a:p>
            <a:pPr marL="342900" indent="-342900"/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260648"/>
            <a:ext cx="8640960" cy="6480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FFFE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ЭТАПЫ ВЫПОЛНЕНИЯ: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1052736"/>
            <a:ext cx="504056" cy="864096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1.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1520" y="5805264"/>
            <a:ext cx="8640960" cy="8640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ru-RU" sz="1600" b="1" dirty="0">
                <a:solidFill>
                  <a:srgbClr val="FF0000"/>
                </a:solidFill>
              </a:rPr>
              <a:t>!!!  Чтобы вырезать нужные части необходимо прибегнуть к помощи взрослых и соблюдать правила безопасности при работе с острыми и режущими предметами.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Мвидео\Desktop\Новая папка (4)\DSCN36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2204864"/>
            <a:ext cx="3935992" cy="2952328"/>
          </a:xfrm>
          <a:prstGeom prst="roundRect">
            <a:avLst/>
          </a:prstGeom>
          <a:noFill/>
        </p:spPr>
      </p:pic>
      <p:pic>
        <p:nvPicPr>
          <p:cNvPr id="2051" name="Picture 3" descr="C:\Users\Мвидео\Desktop\Новая папка (4)\DSCN36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636912"/>
            <a:ext cx="3888433" cy="2916654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4644008" y="3429000"/>
            <a:ext cx="4176464" cy="3240360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1520" y="2204864"/>
            <a:ext cx="4176464" cy="3240360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188640"/>
            <a:ext cx="7992888" cy="864096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/>
            <a:r>
              <a:rPr lang="ru-RU" sz="1600" b="1" dirty="0">
                <a:solidFill>
                  <a:srgbClr val="002060"/>
                </a:solidFill>
                <a:latin typeface="+mj-lt"/>
              </a:rPr>
              <a:t> </a:t>
            </a: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Намечаем на получившейся заготовке с помощью карандаша или фломастера</a:t>
            </a: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границы животика пингвина, которые останутся не закрашенными, как показано на</a:t>
            </a: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картинке.</a:t>
            </a:r>
          </a:p>
          <a:p>
            <a:pPr marL="342900" indent="-342900"/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188640"/>
            <a:ext cx="504056" cy="864096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2.</a:t>
            </a:r>
          </a:p>
        </p:txBody>
      </p:sp>
      <p:pic>
        <p:nvPicPr>
          <p:cNvPr id="3074" name="Picture 2" descr="C:\Users\Мвидео\Desktop\Новая папка (4)\DSCN36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348880"/>
            <a:ext cx="3888432" cy="2916654"/>
          </a:xfrm>
          <a:prstGeom prst="roundRect">
            <a:avLst/>
          </a:prstGeom>
          <a:noFill/>
        </p:spPr>
      </p:pic>
      <p:pic>
        <p:nvPicPr>
          <p:cNvPr id="3" name="Picture 3" descr="C:\Users\Мвидео\Desktop\Новая папка (4)\DSCN36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573016"/>
            <a:ext cx="3888432" cy="2916653"/>
          </a:xfrm>
          <a:prstGeom prst="round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899592" y="1124744"/>
            <a:ext cx="7992888" cy="864096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/>
            <a:r>
              <a:rPr lang="ru-RU" sz="1600" b="1" dirty="0">
                <a:solidFill>
                  <a:srgbClr val="002060"/>
                </a:solidFill>
                <a:latin typeface="+mj-lt"/>
              </a:rPr>
              <a:t> </a:t>
            </a: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Закрашиваем с помощью фломастера черного цвета всю оставшуюся поверхность,</a:t>
            </a: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как показано на картинке.</a:t>
            </a:r>
          </a:p>
          <a:p>
            <a:pPr marL="342900" indent="-342900"/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1520" y="1124744"/>
            <a:ext cx="504056" cy="864096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3.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4644008" y="3429000"/>
            <a:ext cx="4176464" cy="3168352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1520" y="2204864"/>
            <a:ext cx="4176464" cy="3240360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188640"/>
            <a:ext cx="7992888" cy="864096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/>
            <a:r>
              <a:rPr lang="ru-RU" sz="1600" b="1" dirty="0">
                <a:solidFill>
                  <a:srgbClr val="002060"/>
                </a:solidFill>
                <a:latin typeface="+mj-lt"/>
              </a:rPr>
              <a:t> </a:t>
            </a: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Делаем крылья.</a:t>
            </a: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Берем лист картона черного цвета, отрисовываем на нем нужную форму крыльев, как</a:t>
            </a: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показано на картинке.</a:t>
            </a:r>
          </a:p>
          <a:p>
            <a:pPr marL="342900" indent="-342900"/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188640"/>
            <a:ext cx="504056" cy="864096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4.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99592" y="1124744"/>
            <a:ext cx="7992888" cy="864096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/>
            <a:r>
              <a:rPr lang="ru-RU" sz="1600" b="1" dirty="0">
                <a:solidFill>
                  <a:srgbClr val="002060"/>
                </a:solidFill>
                <a:latin typeface="+mj-lt"/>
              </a:rPr>
              <a:t> </a:t>
            </a: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Складываем картон пополам и вырезаем получившуюся заготовку по контуру.</a:t>
            </a: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Крылья готовы!</a:t>
            </a:r>
          </a:p>
          <a:p>
            <a:pPr marL="342900" indent="-342900"/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1520" y="1124744"/>
            <a:ext cx="504056" cy="864096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5.</a:t>
            </a:r>
          </a:p>
        </p:txBody>
      </p:sp>
      <p:pic>
        <p:nvPicPr>
          <p:cNvPr id="4098" name="Picture 2" descr="C:\Users\Мвидео\Desktop\Новая папка (4)\DSCN36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348880"/>
            <a:ext cx="3903252" cy="2927770"/>
          </a:xfrm>
          <a:prstGeom prst="roundRect">
            <a:avLst/>
          </a:prstGeom>
          <a:noFill/>
        </p:spPr>
      </p:pic>
      <p:pic>
        <p:nvPicPr>
          <p:cNvPr id="4099" name="Picture 3" descr="C:\Users\Мвидео\Desktop\Новая папка (4)\DSCN3655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4788024" y="3573016"/>
            <a:ext cx="3839992" cy="2880320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1691680" y="1988840"/>
            <a:ext cx="5976664" cy="4536504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5576" y="188640"/>
            <a:ext cx="8208912" cy="1656184"/>
          </a:xfrm>
          <a:prstGeom prst="roundRect">
            <a:avLst>
              <a:gd name="adj" fmla="val 20473"/>
            </a:avLst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Aft>
                <a:spcPts val="600"/>
              </a:spcAft>
            </a:pPr>
            <a:r>
              <a:rPr lang="ru-RU" sz="1600" b="1" dirty="0">
                <a:solidFill>
                  <a:srgbClr val="002060"/>
                </a:solidFill>
              </a:rPr>
              <a:t>Берем крыло промазываем один его край клеем и прикладываем к основной</a:t>
            </a:r>
          </a:p>
          <a:p>
            <a:pPr marL="342900" indent="-342900">
              <a:spcAft>
                <a:spcPts val="600"/>
              </a:spcAft>
            </a:pPr>
            <a:r>
              <a:rPr lang="ru-RU" sz="1600" b="1" dirty="0">
                <a:solidFill>
                  <a:srgbClr val="002060"/>
                </a:solidFill>
              </a:rPr>
              <a:t>заготовке, как показано на картинке. Тоже самое делаем и со вторым крылом.</a:t>
            </a:r>
          </a:p>
          <a:p>
            <a:pPr marL="342900" indent="-342900">
              <a:spcAft>
                <a:spcPts val="600"/>
              </a:spcAft>
            </a:pPr>
            <a:r>
              <a:rPr lang="ru-RU" sz="1600" b="1" dirty="0">
                <a:solidFill>
                  <a:srgbClr val="002060"/>
                </a:solidFill>
              </a:rPr>
              <a:t>Немного держим крылья пальцами, чтобы клей крепче сцепился с поверхностью</a:t>
            </a:r>
          </a:p>
          <a:p>
            <a:pPr marL="342900" indent="-342900">
              <a:spcAft>
                <a:spcPts val="600"/>
              </a:spcAft>
            </a:pPr>
            <a:r>
              <a:rPr lang="ru-RU" sz="1600" b="1" dirty="0">
                <a:solidFill>
                  <a:srgbClr val="002060"/>
                </a:solidFill>
              </a:rPr>
              <a:t>туловища. Даем заготовке немного высохнуть. После высыхания крыльям можно</a:t>
            </a:r>
          </a:p>
          <a:p>
            <a:pPr marL="342900" indent="-342900">
              <a:spcAft>
                <a:spcPts val="600"/>
              </a:spcAft>
            </a:pPr>
            <a:r>
              <a:rPr lang="ru-RU" sz="1600" b="1" dirty="0">
                <a:solidFill>
                  <a:srgbClr val="002060"/>
                </a:solidFill>
              </a:rPr>
              <a:t>придать нужную форму (слегка подогнув края к верху), как показано на картинке.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188640"/>
            <a:ext cx="504056" cy="1584176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6.</a:t>
            </a:r>
          </a:p>
        </p:txBody>
      </p:sp>
      <p:pic>
        <p:nvPicPr>
          <p:cNvPr id="5122" name="Picture 2" descr="C:\Users\Мвидео\Desktop\Новая папка (4)\DSCN36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132856"/>
            <a:ext cx="5688632" cy="4266956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4644008" y="3429000"/>
            <a:ext cx="4176464" cy="3168352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1520" y="2204864"/>
            <a:ext cx="4176464" cy="3168352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188640"/>
            <a:ext cx="7992888" cy="864096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/>
            <a:r>
              <a:rPr lang="ru-RU" sz="1600" b="1" dirty="0">
                <a:solidFill>
                  <a:srgbClr val="002060"/>
                </a:solidFill>
                <a:latin typeface="+mj-lt"/>
              </a:rPr>
              <a:t> </a:t>
            </a: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Делаем лапки.</a:t>
            </a: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Берем лист картона оранжевого цвета, отрисовываем на нем нужную форму, как</a:t>
            </a: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показано на картинке.</a:t>
            </a:r>
          </a:p>
          <a:p>
            <a:pPr marL="342900" indent="-342900"/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188640"/>
            <a:ext cx="504056" cy="864096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7.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99592" y="1124744"/>
            <a:ext cx="7992888" cy="864096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/>
            <a:r>
              <a:rPr lang="ru-RU" sz="1600" b="1" dirty="0">
                <a:solidFill>
                  <a:srgbClr val="002060"/>
                </a:solidFill>
                <a:latin typeface="+mj-lt"/>
              </a:rPr>
              <a:t> </a:t>
            </a: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Складываем картон пополам и вырезаем получившуюся заготовку по контуру.</a:t>
            </a: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Лапки готовы!</a:t>
            </a:r>
          </a:p>
          <a:p>
            <a:pPr marL="342900" indent="-342900"/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1520" y="1124744"/>
            <a:ext cx="504056" cy="864096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8.</a:t>
            </a:r>
          </a:p>
        </p:txBody>
      </p:sp>
      <p:pic>
        <p:nvPicPr>
          <p:cNvPr id="7170" name="Picture 2" descr="C:\Users\Мвидео\Desktop\Новая папка (4)\DSCN36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348879"/>
            <a:ext cx="3888432" cy="2916653"/>
          </a:xfrm>
          <a:prstGeom prst="roundRect">
            <a:avLst/>
          </a:prstGeom>
          <a:noFill/>
        </p:spPr>
      </p:pic>
      <p:pic>
        <p:nvPicPr>
          <p:cNvPr id="7171" name="Picture 3" descr="C:\Users\Мвидео\Desktop\Новая папка (4)\DSCN3660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4788024" y="3573016"/>
            <a:ext cx="3888432" cy="2916653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763688" y="1988840"/>
            <a:ext cx="6048672" cy="4608512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188640"/>
            <a:ext cx="8064896" cy="1656184"/>
          </a:xfrm>
          <a:prstGeom prst="roundRect">
            <a:avLst>
              <a:gd name="adj" fmla="val 20473"/>
            </a:avLst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Aft>
                <a:spcPts val="600"/>
              </a:spcAft>
            </a:pPr>
            <a:r>
              <a:rPr lang="ru-RU" sz="1600" b="1" dirty="0">
                <a:solidFill>
                  <a:srgbClr val="002060"/>
                </a:solidFill>
              </a:rPr>
              <a:t>Приклеиваем лапки. Чтобы лапки крепче держались, немного загибаем на себя край</a:t>
            </a:r>
          </a:p>
          <a:p>
            <a:pPr marL="342900" indent="-342900">
              <a:spcAft>
                <a:spcPts val="600"/>
              </a:spcAft>
            </a:pPr>
            <a:r>
              <a:rPr lang="ru-RU" sz="1600" b="1" dirty="0">
                <a:solidFill>
                  <a:srgbClr val="002060"/>
                </a:solidFill>
              </a:rPr>
              <a:t>(с узкой стороны), разворачиваем его обратно, промазываем край клеем и</a:t>
            </a:r>
          </a:p>
          <a:p>
            <a:pPr marL="342900" indent="-342900">
              <a:spcAft>
                <a:spcPts val="600"/>
              </a:spcAft>
            </a:pPr>
            <a:r>
              <a:rPr lang="ru-RU" sz="1600" b="1" dirty="0">
                <a:solidFill>
                  <a:srgbClr val="002060"/>
                </a:solidFill>
              </a:rPr>
              <a:t>подсовываем его внутрь основной заготовки. Тоже самое делаем и со второй лапкой.</a:t>
            </a:r>
          </a:p>
          <a:p>
            <a:pPr marL="342900" indent="-342900">
              <a:spcAft>
                <a:spcPts val="600"/>
              </a:spcAft>
            </a:pPr>
            <a:r>
              <a:rPr lang="ru-RU" sz="1600" b="1" dirty="0">
                <a:solidFill>
                  <a:srgbClr val="002060"/>
                </a:solidFill>
              </a:rPr>
              <a:t>Немного держим лапки пальцами, чтобы клей крепче сцепился с поверхностью</a:t>
            </a:r>
          </a:p>
          <a:p>
            <a:pPr marL="342900" indent="-342900">
              <a:spcAft>
                <a:spcPts val="600"/>
              </a:spcAft>
            </a:pPr>
            <a:r>
              <a:rPr lang="ru-RU" sz="1600" b="1" dirty="0">
                <a:solidFill>
                  <a:srgbClr val="002060"/>
                </a:solidFill>
              </a:rPr>
              <a:t>туловища. Даем заготовке немного высохнуть.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188640"/>
            <a:ext cx="576064" cy="1656184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9.</a:t>
            </a:r>
          </a:p>
        </p:txBody>
      </p:sp>
      <p:pic>
        <p:nvPicPr>
          <p:cNvPr id="8195" name="Picture 3" descr="C:\Users\Мвидео\Desktop\Новая папка (4)\DSCN36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132856"/>
            <a:ext cx="5760640" cy="4320969"/>
          </a:xfrm>
          <a:prstGeom prst="roundRect">
            <a:avLst/>
          </a:prstGeom>
          <a:noFill/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5436096" y="5301208"/>
            <a:ext cx="216024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652120" y="5301208"/>
            <a:ext cx="17281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012160" y="4941168"/>
            <a:ext cx="1398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Линия сгиба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59832" y="4149080"/>
            <a:ext cx="3240360" cy="2520280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148" name="Picture 4" descr="C:\Users\Мвидео\Desktop\Новая папка (4)\DSCN36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293096"/>
            <a:ext cx="2975994" cy="2232248"/>
          </a:xfrm>
          <a:prstGeom prst="roundRect">
            <a:avLst/>
          </a:prstGeom>
          <a:noFill/>
        </p:spPr>
      </p:pic>
      <p:sp>
        <p:nvSpPr>
          <p:cNvPr id="14" name="Скругленный прямоугольник 13"/>
          <p:cNvSpPr/>
          <p:nvPr/>
        </p:nvSpPr>
        <p:spPr>
          <a:xfrm>
            <a:off x="5724128" y="2636912"/>
            <a:ext cx="3240360" cy="2520280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1520" y="2636912"/>
            <a:ext cx="3240360" cy="2520280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1600" y="188640"/>
            <a:ext cx="7920880" cy="792088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/>
            <a:r>
              <a:rPr lang="ru-RU" sz="1600" b="1" dirty="0">
                <a:solidFill>
                  <a:srgbClr val="002060"/>
                </a:solidFill>
                <a:latin typeface="+mj-lt"/>
              </a:rPr>
              <a:t> </a:t>
            </a: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Делаем клюв.</a:t>
            </a: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Берем лист картона оранжевого цвета, отрисовываем на нем нужную форму</a:t>
            </a: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(квадрат), как показано на картинке.</a:t>
            </a:r>
          </a:p>
          <a:p>
            <a:pPr marL="342900" indent="-342900"/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188640"/>
            <a:ext cx="576064" cy="792088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10.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71600" y="1700808"/>
            <a:ext cx="7920880" cy="792088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/>
            <a:r>
              <a:rPr lang="ru-RU" sz="1600" b="1" dirty="0">
                <a:solidFill>
                  <a:srgbClr val="002060"/>
                </a:solidFill>
                <a:latin typeface="+mj-lt"/>
              </a:rPr>
              <a:t> </a:t>
            </a: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Складываем получившийся квадрат по диагонали, как показано на картинке.</a:t>
            </a: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Неровности подравниваем с помощью ножниц.  Клюв готов!</a:t>
            </a:r>
          </a:p>
          <a:p>
            <a:pPr marL="342900" indent="-342900"/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1520" y="1052736"/>
            <a:ext cx="576064" cy="576064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11.</a:t>
            </a:r>
          </a:p>
        </p:txBody>
      </p:sp>
      <p:pic>
        <p:nvPicPr>
          <p:cNvPr id="6146" name="Picture 2" descr="C:\Users\Мвидео\Desktop\Новая папка (4)\DSCN36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4476" y="2780928"/>
            <a:ext cx="2975995" cy="2232248"/>
          </a:xfrm>
          <a:prstGeom prst="roundRect">
            <a:avLst/>
          </a:prstGeom>
          <a:noFill/>
        </p:spPr>
      </p:pic>
      <p:pic>
        <p:nvPicPr>
          <p:cNvPr id="6147" name="Picture 3" descr="C:\Users\Мвидео\Desktop\Новая папка (4)\DSCN36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780928"/>
            <a:ext cx="2952327" cy="2214495"/>
          </a:xfrm>
          <a:prstGeom prst="roundRect">
            <a:avLst/>
          </a:prstGeom>
          <a:noFill/>
        </p:spPr>
      </p:pic>
      <p:sp>
        <p:nvSpPr>
          <p:cNvPr id="18" name="Скругленный прямоугольник 17"/>
          <p:cNvSpPr/>
          <p:nvPr/>
        </p:nvSpPr>
        <p:spPr>
          <a:xfrm>
            <a:off x="971600" y="1052736"/>
            <a:ext cx="7920880" cy="576064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/>
            <a:r>
              <a:rPr lang="ru-RU" sz="1600" b="1" dirty="0">
                <a:solidFill>
                  <a:srgbClr val="002060"/>
                </a:solidFill>
                <a:latin typeface="+mj-lt"/>
              </a:rPr>
              <a:t> </a:t>
            </a: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Вырезаем с помощью ножниц заготовку по конкуру.</a:t>
            </a: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1520" y="1700808"/>
            <a:ext cx="576064" cy="792088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12.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4674</TotalTime>
  <Words>551</Words>
  <Application>Microsoft Office PowerPoint</Application>
  <PresentationFormat>Экран (4:3)</PresentationFormat>
  <Paragraphs>90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Arial Black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- КЛАСС МОНОТИПИЯ</dc:title>
  <dc:creator>Мвидео</dc:creator>
  <cp:lastModifiedBy>Варерий</cp:lastModifiedBy>
  <cp:revision>520</cp:revision>
  <dcterms:created xsi:type="dcterms:W3CDTF">2015-02-17T16:12:33Z</dcterms:created>
  <dcterms:modified xsi:type="dcterms:W3CDTF">2024-10-11T17:39:44Z</dcterms:modified>
</cp:coreProperties>
</file>