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57" r:id="rId4"/>
    <p:sldId id="258" r:id="rId5"/>
    <p:sldId id="267" r:id="rId6"/>
    <p:sldId id="270" r:id="rId7"/>
    <p:sldId id="269" r:id="rId8"/>
    <p:sldId id="287" r:id="rId9"/>
    <p:sldId id="28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8B0D"/>
    <a:srgbClr val="A50021"/>
    <a:srgbClr val="CC3399"/>
    <a:srgbClr val="78E6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3079" name="Picture 7" descr="C:\Users\Ксюша\Downloads\2023-12-09_16-59-24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692696"/>
            <a:ext cx="6750030" cy="5578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44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8"/>
          <a:ext cx="9144000" cy="3214686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588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621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91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6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2735" algn="l"/>
                        </a:tabLs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15" marR="61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3429000"/>
            <a:ext cx="2571768" cy="625476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Ш К О Л 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406" y="1928802"/>
            <a:ext cx="785818" cy="928694"/>
          </a:xfrm>
          <a:prstGeom prst="rect">
            <a:avLst/>
          </a:prstGeom>
          <a:solidFill>
            <a:srgbClr val="8064A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А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71802" y="3429000"/>
            <a:ext cx="1643074" cy="642942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 О 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857752" y="3429000"/>
            <a:ext cx="1785950" cy="642942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П О Р 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786578" y="3429000"/>
            <a:ext cx="1928826" cy="642942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П О Н 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71472" y="4429132"/>
            <a:ext cx="2071702" cy="714380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П Л О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928926" y="4429132"/>
            <a:ext cx="1785950" cy="714380"/>
          </a:xfrm>
          <a:prstGeom prst="rect">
            <a:avLst/>
          </a:prstGeom>
          <a:solidFill>
            <a:srgbClr val="0070C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 О Н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929190" y="4429132"/>
            <a:ext cx="1857388" cy="714380"/>
          </a:xfrm>
          <a:prstGeom prst="rect">
            <a:avLst/>
          </a:prstGeom>
          <a:solidFill>
            <a:srgbClr val="BA621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К И Н 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00892" y="4429132"/>
            <a:ext cx="2000264" cy="709612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А Д Р Е 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857224" y="5572140"/>
            <a:ext cx="2143140" cy="785818"/>
          </a:xfrm>
          <a:prstGeom prst="rect">
            <a:avLst/>
          </a:prstGeom>
          <a:solidFill>
            <a:srgbClr val="2F912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Т О Р 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3214678" y="5572140"/>
            <a:ext cx="2143140" cy="785818"/>
          </a:xfrm>
          <a:prstGeom prst="rect">
            <a:avLst/>
          </a:prstGeom>
          <a:solidFill>
            <a:srgbClr val="FBD4B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Г О С Т 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00100" y="1928802"/>
            <a:ext cx="785818" cy="928694"/>
          </a:xfrm>
          <a:prstGeom prst="rect">
            <a:avLst/>
          </a:prstGeom>
          <a:solidFill>
            <a:srgbClr val="4BACC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К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28794" y="1928802"/>
            <a:ext cx="714380" cy="928694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786050" y="2000240"/>
            <a:ext cx="785818" cy="857256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786182" y="2000240"/>
            <a:ext cx="723904" cy="928694"/>
          </a:xfrm>
          <a:prstGeom prst="rect">
            <a:avLst/>
          </a:prstGeom>
          <a:solidFill>
            <a:srgbClr val="F79646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В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3438" y="2000240"/>
            <a:ext cx="785818" cy="928694"/>
          </a:xfrm>
          <a:prstGeom prst="rect">
            <a:avLst/>
          </a:prstGeom>
          <a:solidFill>
            <a:srgbClr val="0070C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572132" y="2000240"/>
            <a:ext cx="785818" cy="928694"/>
          </a:xfrm>
          <a:prstGeom prst="rect">
            <a:avLst/>
          </a:prstGeom>
          <a:solidFill>
            <a:srgbClr val="BA6212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500826" y="2000240"/>
            <a:ext cx="642942" cy="928694"/>
          </a:xfrm>
          <a:prstGeom prst="rect">
            <a:avLst/>
          </a:prstGeom>
          <a:solidFill>
            <a:srgbClr val="FFFF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358082" y="2000240"/>
            <a:ext cx="714380" cy="928694"/>
          </a:xfrm>
          <a:prstGeom prst="rect">
            <a:avLst/>
          </a:prstGeom>
          <a:solidFill>
            <a:srgbClr val="2F912F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8286776" y="2000240"/>
            <a:ext cx="714380" cy="928694"/>
          </a:xfrm>
          <a:prstGeom prst="rect">
            <a:avLst/>
          </a:prstGeom>
          <a:solidFill>
            <a:srgbClr val="FBD4B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1" animBg="1"/>
      <p:bldP spid="5" grpId="0" animBg="1"/>
      <p:bldP spid="29698" grpId="0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  <p:pic>
        <p:nvPicPr>
          <p:cNvPr id="3" name="ниж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682" t="47727" r="48864"/>
          <a:stretch>
            <a:fillRect/>
          </a:stretch>
        </p:blipFill>
        <p:spPr bwMode="auto">
          <a:xfrm>
            <a:off x="2071670" y="3286124"/>
            <a:ext cx="2857520" cy="3286148"/>
          </a:xfrm>
          <a:prstGeom prst="rect">
            <a:avLst/>
          </a:prstGeom>
          <a:solidFill>
            <a:srgbClr val="78E6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-32" y="5857892"/>
            <a:ext cx="335758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САМОСТОЯТЕЛЬНОСТЬ</a:t>
            </a:r>
            <a:endParaRPr lang="ru-RU" sz="2400" b="1" dirty="0"/>
          </a:p>
        </p:txBody>
      </p:sp>
      <p:pic>
        <p:nvPicPr>
          <p:cNvPr id="6" name="верх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86" t="-635" r="48745" b="52053"/>
          <a:stretch>
            <a:fillRect/>
          </a:stretch>
        </p:blipFill>
        <p:spPr bwMode="auto">
          <a:xfrm>
            <a:off x="2071670" y="285728"/>
            <a:ext cx="2857520" cy="30003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307183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АКТИВНОСТЬ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29C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14282" y="642918"/>
            <a:ext cx="2643206" cy="7858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 * 6 = 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714612" y="1071546"/>
            <a:ext cx="3286148" cy="7858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 + 25 = 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857884" y="1428736"/>
            <a:ext cx="2357454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 * 7 = Н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2357430"/>
            <a:ext cx="3286148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65 – 31 = Т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071802" y="2714620"/>
            <a:ext cx="3357586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50 – 23 = Р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6286480" y="3143248"/>
            <a:ext cx="2857520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28 : 7 = П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4429132"/>
          <a:ext cx="8643996" cy="2087411"/>
        </p:xfrm>
        <a:graphic>
          <a:graphicData uri="http://schemas.openxmlformats.org/drawingml/2006/table">
            <a:tbl>
              <a:tblPr/>
              <a:tblGrid>
                <a:gridCol w="10800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0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0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0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170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8170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28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0" b="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164" marR="611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2910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00892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143900" y="5572140"/>
            <a:ext cx="714380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  <p:pic>
        <p:nvPicPr>
          <p:cNvPr id="3" name="ниж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682" t="47727" r="48864"/>
          <a:stretch>
            <a:fillRect/>
          </a:stretch>
        </p:blipFill>
        <p:spPr bwMode="auto">
          <a:xfrm>
            <a:off x="2071670" y="3286124"/>
            <a:ext cx="2857520" cy="3286148"/>
          </a:xfrm>
          <a:prstGeom prst="rect">
            <a:avLst/>
          </a:prstGeom>
          <a:solidFill>
            <a:srgbClr val="78E6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-32" y="5857892"/>
            <a:ext cx="335758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САМОСТОЯТЕЛЬНОСТЬ</a:t>
            </a:r>
            <a:endParaRPr lang="ru-RU" sz="2400" b="1" dirty="0"/>
          </a:p>
        </p:txBody>
      </p:sp>
      <p:pic>
        <p:nvPicPr>
          <p:cNvPr id="6" name="верх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86" t="-635" r="48745" b="52053"/>
          <a:stretch>
            <a:fillRect/>
          </a:stretch>
        </p:blipFill>
        <p:spPr bwMode="auto">
          <a:xfrm>
            <a:off x="2071670" y="285728"/>
            <a:ext cx="2857520" cy="3000396"/>
          </a:xfrm>
          <a:prstGeom prst="rect">
            <a:avLst/>
          </a:prstGeom>
          <a:solidFill>
            <a:srgbClr val="CC3399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307183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АКТИВНОСТЬ</a:t>
            </a:r>
            <a:endParaRPr lang="ru-RU" sz="2400" b="1" dirty="0"/>
          </a:p>
        </p:txBody>
      </p:sp>
      <p:pic>
        <p:nvPicPr>
          <p:cNvPr id="8" name="верх.прав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405" t="67" r="3435" b="62879"/>
          <a:stretch>
            <a:fillRect/>
          </a:stretch>
        </p:blipFill>
        <p:spPr bwMode="auto">
          <a:xfrm>
            <a:off x="4786314" y="285728"/>
            <a:ext cx="3000396" cy="235745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786546" y="214290"/>
            <a:ext cx="235745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ТЕРПЕНИЕ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E727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E72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42852"/>
          <a:ext cx="7215240" cy="4117557"/>
        </p:xfrm>
        <a:graphic>
          <a:graphicData uri="http://schemas.openxmlformats.org/drawingml/2006/table">
            <a:tbl>
              <a:tblPr/>
              <a:tblGrid>
                <a:gridCol w="1202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2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25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2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2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25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НО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МИР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КУ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ГОЛ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ЛЮ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ПАС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ЫВ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ТЕЛЬ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ПИР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АС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ПУЛ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ДУ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РУ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ТЕЛ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БО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КУС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8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ВЫ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ПА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ОЛ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СЫП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9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ЗНА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РЕ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СТЬ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Calibri"/>
                          <a:cs typeface="Times New Roman"/>
                        </a:rPr>
                        <a:t>ГО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ЛУГ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2844" y="4572008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АДРЕС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   Б2,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Г4, А6, Д2, А1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В6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________________________________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2771" name="Picture 3" descr="C:\Users\Ксюша\Downloads\1673523399_gas-kvas-com-p-mozg-detskii-risunok-28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3143248" cy="314324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5214950"/>
            <a:ext cx="528641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ЛЮБОЗНАТЕЛЬНОСТЬ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  <p:pic>
        <p:nvPicPr>
          <p:cNvPr id="3" name="ниж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682" t="47727" r="48864"/>
          <a:stretch>
            <a:fillRect/>
          </a:stretch>
        </p:blipFill>
        <p:spPr bwMode="auto">
          <a:xfrm>
            <a:off x="2071670" y="3286124"/>
            <a:ext cx="2857520" cy="3286148"/>
          </a:xfrm>
          <a:prstGeom prst="rect">
            <a:avLst/>
          </a:prstGeom>
          <a:solidFill>
            <a:srgbClr val="78E6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-32" y="5857892"/>
            <a:ext cx="335758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САМОСТОЯТЕЛЬНОСТЬ</a:t>
            </a:r>
            <a:endParaRPr lang="ru-RU" sz="2400" b="1" dirty="0"/>
          </a:p>
        </p:txBody>
      </p:sp>
      <p:pic>
        <p:nvPicPr>
          <p:cNvPr id="6" name="верх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86" t="-635" r="48745" b="52053"/>
          <a:stretch>
            <a:fillRect/>
          </a:stretch>
        </p:blipFill>
        <p:spPr bwMode="auto">
          <a:xfrm>
            <a:off x="2071670" y="285728"/>
            <a:ext cx="2857520" cy="3000396"/>
          </a:xfrm>
          <a:prstGeom prst="rect">
            <a:avLst/>
          </a:prstGeom>
          <a:solidFill>
            <a:srgbClr val="CC3399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307183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АКТИВНОСТЬ</a:t>
            </a:r>
            <a:endParaRPr lang="ru-RU" sz="2400" b="1" dirty="0"/>
          </a:p>
        </p:txBody>
      </p:sp>
      <p:pic>
        <p:nvPicPr>
          <p:cNvPr id="8" name="верх.прав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405" t="67" r="3435" b="62879"/>
          <a:stretch>
            <a:fillRect/>
          </a:stretch>
        </p:blipFill>
        <p:spPr bwMode="auto">
          <a:xfrm>
            <a:off x="4786314" y="285728"/>
            <a:ext cx="3000396" cy="23574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Скругленный прямоугольник 8"/>
          <p:cNvSpPr/>
          <p:nvPr/>
        </p:nvSpPr>
        <p:spPr>
          <a:xfrm>
            <a:off x="6786546" y="214290"/>
            <a:ext cx="2357454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ТЕРПЕНИЕ</a:t>
            </a:r>
            <a:endParaRPr lang="ru-RU" sz="2400" b="1" dirty="0"/>
          </a:p>
        </p:txBody>
      </p:sp>
      <p:pic>
        <p:nvPicPr>
          <p:cNvPr id="11" name="сер.пра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0303" t="34724" r="2824" b="32121"/>
          <a:stretch>
            <a:fillRect/>
          </a:stretch>
        </p:blipFill>
        <p:spPr bwMode="auto">
          <a:xfrm>
            <a:off x="4857752" y="2500306"/>
            <a:ext cx="2928958" cy="2071702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6143636" y="2143116"/>
            <a:ext cx="314327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ЛЮБОЗНАТЕЛЬНОСТЬ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32" y="857232"/>
            <a:ext cx="2143140" cy="7143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светлый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71670" y="1285860"/>
            <a:ext cx="2500330" cy="7143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веселый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429124" y="857232"/>
            <a:ext cx="2214578" cy="7143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зимний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570672" y="1277925"/>
            <a:ext cx="2287608" cy="65087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добрый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2844" y="2500306"/>
            <a:ext cx="2357454" cy="7143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грустный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428860" y="3000372"/>
            <a:ext cx="1428760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злой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714744" y="2571744"/>
            <a:ext cx="2024066" cy="74930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тёмный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000628" y="3286124"/>
            <a:ext cx="2955946" cy="89218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творчество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429388" y="2571744"/>
            <a:ext cx="2463828" cy="7858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летний</a:t>
            </a:r>
          </a:p>
        </p:txBody>
      </p:sp>
      <p:pic>
        <p:nvPicPr>
          <p:cNvPr id="34827" name="Picture 11" descr="C:\Users\Ксюша\Downloads\1673523408_gas-kvas-com-p-mozg-detskii-risunok-40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3907804"/>
            <a:ext cx="5241515" cy="295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  <p:pic>
        <p:nvPicPr>
          <p:cNvPr id="3" name="ниж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682" t="47727" r="48864"/>
          <a:stretch>
            <a:fillRect/>
          </a:stretch>
        </p:blipFill>
        <p:spPr bwMode="auto">
          <a:xfrm>
            <a:off x="2071670" y="3286124"/>
            <a:ext cx="2857520" cy="3286148"/>
          </a:xfrm>
          <a:prstGeom prst="rect">
            <a:avLst/>
          </a:prstGeom>
          <a:solidFill>
            <a:srgbClr val="78E62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-32" y="5857892"/>
            <a:ext cx="335758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САМОСТОЯТЕЛЬНОСТЬ</a:t>
            </a:r>
            <a:endParaRPr lang="ru-RU" sz="2400" b="1" dirty="0"/>
          </a:p>
        </p:txBody>
      </p:sp>
      <p:pic>
        <p:nvPicPr>
          <p:cNvPr id="6" name="верх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86" t="-635" r="48745" b="52053"/>
          <a:stretch>
            <a:fillRect/>
          </a:stretch>
        </p:blipFill>
        <p:spPr bwMode="auto">
          <a:xfrm>
            <a:off x="2071670" y="285728"/>
            <a:ext cx="2857520" cy="3000396"/>
          </a:xfrm>
          <a:prstGeom prst="rect">
            <a:avLst/>
          </a:prstGeom>
          <a:solidFill>
            <a:srgbClr val="CC3399"/>
          </a:solidFill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307183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АКТИВНОСТЬ</a:t>
            </a:r>
            <a:endParaRPr lang="ru-RU" sz="2400" b="1" dirty="0"/>
          </a:p>
        </p:txBody>
      </p:sp>
      <p:pic>
        <p:nvPicPr>
          <p:cNvPr id="8" name="верх.прав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49405" t="67" r="3435" b="62879"/>
          <a:stretch>
            <a:fillRect/>
          </a:stretch>
        </p:blipFill>
        <p:spPr bwMode="auto">
          <a:xfrm>
            <a:off x="4786314" y="285728"/>
            <a:ext cx="3000396" cy="23574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Скругленный прямоугольник 8"/>
          <p:cNvSpPr/>
          <p:nvPr/>
        </p:nvSpPr>
        <p:spPr>
          <a:xfrm>
            <a:off x="6786546" y="214290"/>
            <a:ext cx="2357454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ТЕРПЕНИЕ</a:t>
            </a:r>
            <a:endParaRPr lang="ru-RU" sz="2400" b="1" dirty="0"/>
          </a:p>
        </p:txBody>
      </p:sp>
      <p:pic>
        <p:nvPicPr>
          <p:cNvPr id="11" name="сер.пра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0303" t="34724" r="2824" b="32121"/>
          <a:stretch>
            <a:fillRect/>
          </a:stretch>
        </p:blipFill>
        <p:spPr bwMode="auto">
          <a:xfrm>
            <a:off x="4857752" y="2500306"/>
            <a:ext cx="2928958" cy="20717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0" name="Скругленный прямоугольник 9"/>
          <p:cNvSpPr/>
          <p:nvPr/>
        </p:nvSpPr>
        <p:spPr>
          <a:xfrm>
            <a:off x="6143636" y="2143116"/>
            <a:ext cx="314327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ЛЮБОЗНАТЕЛЬНОСТЬ</a:t>
            </a:r>
            <a:endParaRPr lang="ru-RU" sz="2400" b="1" dirty="0"/>
          </a:p>
        </p:txBody>
      </p:sp>
      <p:pic>
        <p:nvPicPr>
          <p:cNvPr id="13" name="ниж.пра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0528" t="68561" r="3436"/>
          <a:stretch>
            <a:fillRect/>
          </a:stretch>
        </p:blipFill>
        <p:spPr bwMode="auto">
          <a:xfrm>
            <a:off x="4857752" y="4572008"/>
            <a:ext cx="2928958" cy="2000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572264" y="5715016"/>
            <a:ext cx="242889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ТВОРЧЕСТВО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CFD7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CFD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pic>
        <p:nvPicPr>
          <p:cNvPr id="13" name="Picture 3" descr="C:\Users\Ксюша\Downloads\1673523399_gas-kvas-com-p-mozg-detskii-risunok-28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14346" y="4500570"/>
            <a:ext cx="2214578" cy="22145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29058" y="0"/>
            <a:ext cx="1608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ЗАДАЧА</a:t>
            </a:r>
            <a:endParaRPr lang="ru-RU" sz="3200" b="1" dirty="0"/>
          </a:p>
        </p:txBody>
      </p:sp>
      <p:pic>
        <p:nvPicPr>
          <p:cNvPr id="1026" name="Picture 2" descr="C:\Users\Ксюша\Desktop\1_(10)-transfor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71481"/>
            <a:ext cx="1992672" cy="1071569"/>
          </a:xfrm>
          <a:prstGeom prst="rect">
            <a:avLst/>
          </a:prstGeom>
          <a:noFill/>
        </p:spPr>
      </p:pic>
      <p:pic>
        <p:nvPicPr>
          <p:cNvPr id="17" name="Рисунок 16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2000232" y="571480"/>
            <a:ext cx="1285884" cy="1143008"/>
          </a:xfrm>
          <a:prstGeom prst="rect">
            <a:avLst/>
          </a:prstGeom>
        </p:spPr>
      </p:pic>
      <p:pic>
        <p:nvPicPr>
          <p:cNvPr id="18" name="Рисунок 17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3143240" y="571480"/>
            <a:ext cx="1285884" cy="1143008"/>
          </a:xfrm>
          <a:prstGeom prst="rect">
            <a:avLst/>
          </a:prstGeom>
        </p:spPr>
      </p:pic>
      <p:pic>
        <p:nvPicPr>
          <p:cNvPr id="19" name="Рисунок 18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4286248" y="571480"/>
            <a:ext cx="1285884" cy="1143008"/>
          </a:xfrm>
          <a:prstGeom prst="rect">
            <a:avLst/>
          </a:prstGeom>
        </p:spPr>
      </p:pic>
      <p:pic>
        <p:nvPicPr>
          <p:cNvPr id="20" name="Рисунок 19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5429256" y="571480"/>
            <a:ext cx="1285884" cy="1143008"/>
          </a:xfrm>
          <a:prstGeom prst="rect">
            <a:avLst/>
          </a:prstGeom>
        </p:spPr>
      </p:pic>
      <p:pic>
        <p:nvPicPr>
          <p:cNvPr id="21" name="Рисунок 20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6572264" y="571480"/>
            <a:ext cx="1285884" cy="1143008"/>
          </a:xfrm>
          <a:prstGeom prst="rect">
            <a:avLst/>
          </a:prstGeom>
        </p:spPr>
      </p:pic>
      <p:pic>
        <p:nvPicPr>
          <p:cNvPr id="22" name="Рисунок 21" descr="5855199-transformed.png"/>
          <p:cNvPicPr/>
          <p:nvPr/>
        </p:nvPicPr>
        <p:blipFill>
          <a:blip r:embed="rId5" cstate="print"/>
          <a:srcRect l="18725" t="4678" r="16733" b="4094"/>
          <a:stretch>
            <a:fillRect/>
          </a:stretch>
        </p:blipFill>
        <p:spPr>
          <a:xfrm>
            <a:off x="7786710" y="571480"/>
            <a:ext cx="1285884" cy="114300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57158" y="1928802"/>
            <a:ext cx="8501122" cy="25717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8" y="2071678"/>
            <a:ext cx="79296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Какой текст соответствует рисунку?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Петя купил 3 яблока, а бананов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 раз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Петя купил 3 яблока, а мандаринов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 больше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Петя купил 3 яблока, а мандаринов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6 раз больше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929058" y="0"/>
            <a:ext cx="1608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ЗАДАЧА</a:t>
            </a:r>
            <a:endParaRPr lang="ru-RU" sz="3200" b="1" dirty="0"/>
          </a:p>
        </p:txBody>
      </p:sp>
      <p:pic>
        <p:nvPicPr>
          <p:cNvPr id="1026" name="Picture 2" descr="C:\Users\Ксюша\Desktop\1_(10)-transfor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481"/>
            <a:ext cx="1992672" cy="1071569"/>
          </a:xfrm>
          <a:prstGeom prst="rect">
            <a:avLst/>
          </a:prstGeom>
          <a:noFill/>
        </p:spPr>
      </p:pic>
      <p:pic>
        <p:nvPicPr>
          <p:cNvPr id="17" name="Рисунок 16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2000232" y="571480"/>
            <a:ext cx="1285884" cy="1143008"/>
          </a:xfrm>
          <a:prstGeom prst="rect">
            <a:avLst/>
          </a:prstGeom>
        </p:spPr>
      </p:pic>
      <p:pic>
        <p:nvPicPr>
          <p:cNvPr id="18" name="Рисунок 17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3143240" y="571480"/>
            <a:ext cx="1285884" cy="1143008"/>
          </a:xfrm>
          <a:prstGeom prst="rect">
            <a:avLst/>
          </a:prstGeom>
        </p:spPr>
      </p:pic>
      <p:pic>
        <p:nvPicPr>
          <p:cNvPr id="19" name="Рисунок 18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4286248" y="571480"/>
            <a:ext cx="1285884" cy="1143008"/>
          </a:xfrm>
          <a:prstGeom prst="rect">
            <a:avLst/>
          </a:prstGeom>
        </p:spPr>
      </p:pic>
      <p:pic>
        <p:nvPicPr>
          <p:cNvPr id="20" name="Рисунок 19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5429256" y="571480"/>
            <a:ext cx="1285884" cy="1143008"/>
          </a:xfrm>
          <a:prstGeom prst="rect">
            <a:avLst/>
          </a:prstGeom>
        </p:spPr>
      </p:pic>
      <p:pic>
        <p:nvPicPr>
          <p:cNvPr id="21" name="Рисунок 20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6572264" y="571480"/>
            <a:ext cx="1285884" cy="1143008"/>
          </a:xfrm>
          <a:prstGeom prst="rect">
            <a:avLst/>
          </a:prstGeom>
        </p:spPr>
      </p:pic>
      <p:pic>
        <p:nvPicPr>
          <p:cNvPr id="22" name="Рисунок 21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7786710" y="571480"/>
            <a:ext cx="1285884" cy="114300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-142908" y="1928802"/>
            <a:ext cx="9286908" cy="27146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2071678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Какие вопросы можно задать по рисунку?</a:t>
            </a:r>
            <a:endParaRPr lang="ru-RU" sz="2800" dirty="0" smtClean="0"/>
          </a:p>
          <a:p>
            <a:r>
              <a:rPr lang="ru-RU" sz="2800" dirty="0" smtClean="0"/>
              <a:t>А) На сколько больше мандаринов, чем яблок купил Петя?</a:t>
            </a:r>
          </a:p>
          <a:p>
            <a:r>
              <a:rPr lang="ru-RU" sz="2800" dirty="0" smtClean="0"/>
              <a:t>Б) На сколько меньше мандаринов, чем яблок купил Петя?</a:t>
            </a:r>
          </a:p>
          <a:p>
            <a:r>
              <a:rPr lang="ru-RU" sz="2800" dirty="0" smtClean="0"/>
              <a:t>В) Сколько всего фруктов купил Петя? </a:t>
            </a:r>
          </a:p>
          <a:p>
            <a:endParaRPr lang="ru-RU" dirty="0"/>
          </a:p>
        </p:txBody>
      </p:sp>
      <p:pic>
        <p:nvPicPr>
          <p:cNvPr id="13" name="Picture 3" descr="C:\Users\Ксюша\Downloads\1673523399_gas-kvas-com-p-mozg-detskii-risunok-28-transfor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428660" y="435767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04664"/>
            <a:ext cx="9153656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88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929058" y="0"/>
            <a:ext cx="1608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ЗАДАЧА</a:t>
            </a:r>
            <a:endParaRPr lang="ru-RU" sz="3200" b="1" dirty="0"/>
          </a:p>
        </p:txBody>
      </p:sp>
      <p:pic>
        <p:nvPicPr>
          <p:cNvPr id="1026" name="Picture 2" descr="C:\Users\Ксюша\Desktop\1_(10)-transfor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481"/>
            <a:ext cx="1992672" cy="1071569"/>
          </a:xfrm>
          <a:prstGeom prst="rect">
            <a:avLst/>
          </a:prstGeom>
          <a:noFill/>
        </p:spPr>
      </p:pic>
      <p:pic>
        <p:nvPicPr>
          <p:cNvPr id="17" name="Рисунок 16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2000232" y="571480"/>
            <a:ext cx="1285884" cy="1143008"/>
          </a:xfrm>
          <a:prstGeom prst="rect">
            <a:avLst/>
          </a:prstGeom>
        </p:spPr>
      </p:pic>
      <p:pic>
        <p:nvPicPr>
          <p:cNvPr id="18" name="Рисунок 17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3143240" y="571480"/>
            <a:ext cx="1285884" cy="1143008"/>
          </a:xfrm>
          <a:prstGeom prst="rect">
            <a:avLst/>
          </a:prstGeom>
        </p:spPr>
      </p:pic>
      <p:pic>
        <p:nvPicPr>
          <p:cNvPr id="19" name="Рисунок 18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4286248" y="571480"/>
            <a:ext cx="1285884" cy="1143008"/>
          </a:xfrm>
          <a:prstGeom prst="rect">
            <a:avLst/>
          </a:prstGeom>
        </p:spPr>
      </p:pic>
      <p:pic>
        <p:nvPicPr>
          <p:cNvPr id="20" name="Рисунок 19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5429256" y="571480"/>
            <a:ext cx="1285884" cy="1143008"/>
          </a:xfrm>
          <a:prstGeom prst="rect">
            <a:avLst/>
          </a:prstGeom>
        </p:spPr>
      </p:pic>
      <p:pic>
        <p:nvPicPr>
          <p:cNvPr id="21" name="Рисунок 20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6572264" y="571480"/>
            <a:ext cx="1285884" cy="1143008"/>
          </a:xfrm>
          <a:prstGeom prst="rect">
            <a:avLst/>
          </a:prstGeom>
        </p:spPr>
      </p:pic>
      <p:pic>
        <p:nvPicPr>
          <p:cNvPr id="22" name="Рисунок 21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7786710" y="571480"/>
            <a:ext cx="1285884" cy="114300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0" y="3286124"/>
            <a:ext cx="9144000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85784" y="371475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больше мандаринов, чем яблок купил Петя?</a:t>
            </a:r>
          </a:p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1785926"/>
            <a:ext cx="8501122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Петя купил 3 яблока, а мандаринов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раз больше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929058" y="0"/>
            <a:ext cx="1608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ЗАДАЧА</a:t>
            </a:r>
            <a:endParaRPr lang="ru-RU" sz="3200" b="1" dirty="0"/>
          </a:p>
        </p:txBody>
      </p:sp>
      <p:pic>
        <p:nvPicPr>
          <p:cNvPr id="1026" name="Picture 2" descr="C:\Users\Ксюша\Desktop\1_(10)-transfor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481"/>
            <a:ext cx="1992672" cy="1071569"/>
          </a:xfrm>
          <a:prstGeom prst="rect">
            <a:avLst/>
          </a:prstGeom>
          <a:noFill/>
        </p:spPr>
      </p:pic>
      <p:pic>
        <p:nvPicPr>
          <p:cNvPr id="17" name="Рисунок 16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2000232" y="571480"/>
            <a:ext cx="1285884" cy="1143008"/>
          </a:xfrm>
          <a:prstGeom prst="rect">
            <a:avLst/>
          </a:prstGeom>
        </p:spPr>
      </p:pic>
      <p:pic>
        <p:nvPicPr>
          <p:cNvPr id="18" name="Рисунок 17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3143240" y="571480"/>
            <a:ext cx="1285884" cy="1143008"/>
          </a:xfrm>
          <a:prstGeom prst="rect">
            <a:avLst/>
          </a:prstGeom>
        </p:spPr>
      </p:pic>
      <p:pic>
        <p:nvPicPr>
          <p:cNvPr id="19" name="Рисунок 18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4286248" y="571480"/>
            <a:ext cx="1285884" cy="1143008"/>
          </a:xfrm>
          <a:prstGeom prst="rect">
            <a:avLst/>
          </a:prstGeom>
        </p:spPr>
      </p:pic>
      <p:pic>
        <p:nvPicPr>
          <p:cNvPr id="20" name="Рисунок 19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5429256" y="571480"/>
            <a:ext cx="1285884" cy="1143008"/>
          </a:xfrm>
          <a:prstGeom prst="rect">
            <a:avLst/>
          </a:prstGeom>
        </p:spPr>
      </p:pic>
      <p:pic>
        <p:nvPicPr>
          <p:cNvPr id="21" name="Рисунок 20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6572264" y="571480"/>
            <a:ext cx="1285884" cy="1143008"/>
          </a:xfrm>
          <a:prstGeom prst="rect">
            <a:avLst/>
          </a:prstGeom>
        </p:spPr>
      </p:pic>
      <p:pic>
        <p:nvPicPr>
          <p:cNvPr id="22" name="Рисунок 21" descr="5855199-transformed.png"/>
          <p:cNvPicPr/>
          <p:nvPr/>
        </p:nvPicPr>
        <p:blipFill>
          <a:blip r:embed="rId4" cstate="print"/>
          <a:srcRect l="18725" t="4678" r="16733" b="4094"/>
          <a:stretch>
            <a:fillRect/>
          </a:stretch>
        </p:blipFill>
        <p:spPr>
          <a:xfrm>
            <a:off x="7786710" y="571480"/>
            <a:ext cx="1285884" cy="114300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0" y="3500438"/>
            <a:ext cx="9144000" cy="10001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385762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Сколько всего фруктов купил Петя? </a:t>
            </a: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1857364"/>
            <a:ext cx="8501122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Петя купил 3 яблока, а мандаринов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раз больше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57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pic>
        <p:nvPicPr>
          <p:cNvPr id="13" name="Picture 3" descr="C:\Users\Ксюша\Downloads\1673523399_gas-kvas-com-p-mozg-detskii-risunok-28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52536" y="4500570"/>
            <a:ext cx="2214578" cy="22145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67744" y="116632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ОЦЕНИТЕ СВОЮ РАБОТУ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75656" y="1412776"/>
            <a:ext cx="1224136" cy="115212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63688" y="1638490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67744" y="1638490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7879502">
            <a:off x="1546032" y="1282421"/>
            <a:ext cx="1083383" cy="101547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70229" y="1412776"/>
            <a:ext cx="1224136" cy="1152128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33726" y="1412776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38803" y="1638490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55377" y="1655430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7879502">
            <a:off x="4184316" y="1627565"/>
            <a:ext cx="724859" cy="761881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737348" y="1696562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10994" y="1696562"/>
            <a:ext cx="144016" cy="2063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8977087">
            <a:off x="6683364" y="2133702"/>
            <a:ext cx="724859" cy="761881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9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49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pic>
        <p:nvPicPr>
          <p:cNvPr id="13" name="Picture 3" descr="C:\Users\Ксюша\Downloads\1673523399_gas-kvas-com-p-mozg-detskii-risunok-28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52536" y="4500570"/>
            <a:ext cx="2214578" cy="221457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19672" y="2276872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МОЛОДЦЫ!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РАБОТУ!</a:t>
            </a:r>
          </a:p>
        </p:txBody>
      </p:sp>
    </p:spTree>
    <p:extLst>
      <p:ext uri="{BB962C8B-B14F-4D97-AF65-F5344CB8AC3E}">
        <p14:creationId xmlns="" xmlns:p14="http://schemas.microsoft.com/office/powerpoint/2010/main" val="32891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052" name="Picture 4" descr="C:\Users\Ксюша\Desktop\Walnuts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252"/>
            <a:ext cx="5572164" cy="37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Ксюша\Desktop\1500389265_2.jpg"/>
          <p:cNvPicPr>
            <a:picLocks noChangeAspect="1" noChangeArrowheads="1"/>
          </p:cNvPicPr>
          <p:nvPr/>
        </p:nvPicPr>
        <p:blipFill>
          <a:blip r:embed="rId4"/>
          <a:srcRect l="4374" t="7178" b="12081"/>
          <a:stretch>
            <a:fillRect/>
          </a:stretch>
        </p:blipFill>
        <p:spPr bwMode="auto">
          <a:xfrm>
            <a:off x="1571604" y="3973192"/>
            <a:ext cx="6215074" cy="274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85725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Развитие внимания, логического мышления и умения рассуждать</a:t>
            </a:r>
          </a:p>
          <a:p>
            <a:endParaRPr lang="ru-RU" dirty="0"/>
          </a:p>
        </p:txBody>
      </p:sp>
      <p:pic>
        <p:nvPicPr>
          <p:cNvPr id="3079" name="Picture 7" descr="C:\Users\Ксюша\Downloads\2023-12-09_16-59-24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14488"/>
            <a:ext cx="535927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2" y="285728"/>
          <a:ext cx="4286254" cy="3505200"/>
        </p:xfrm>
        <a:graphic>
          <a:graphicData uri="http://schemas.openxmlformats.org/drawingml/2006/table">
            <a:tbl>
              <a:tblPr/>
              <a:tblGrid>
                <a:gridCol w="428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84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929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929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00562" y="285728"/>
          <a:ext cx="4500596" cy="3500459"/>
        </p:xfrm>
        <a:graphic>
          <a:graphicData uri="http://schemas.openxmlformats.org/drawingml/2006/table">
            <a:tbl>
              <a:tblPr/>
              <a:tblGrid>
                <a:gridCol w="4498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4988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507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076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0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7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5400000">
            <a:off x="4536281" y="1678769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86380" y="221455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6180149" y="260666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715140" y="292893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000098" y="1928802"/>
            <a:ext cx="17153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785918" y="4357694"/>
            <a:ext cx="5643602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САМОСТОЯТЕЛЬНОСТЬ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6286544" cy="6286544"/>
          </a:xfrm>
          <a:prstGeom prst="rect">
            <a:avLst/>
          </a:prstGeom>
          <a:noFill/>
        </p:spPr>
      </p:pic>
      <p:pic>
        <p:nvPicPr>
          <p:cNvPr id="3" name="ниж.левый" descr="C:\Users\Ксюша\Downloads\1675817118_gas-kvas-com-p-risunok-mozga-trafaret-8-transformed.png"/>
          <p:cNvPicPr>
            <a:picLocks noChangeAspect="1" noChangeArrowheads="1"/>
          </p:cNvPicPr>
          <p:nvPr/>
        </p:nvPicPr>
        <p:blipFill>
          <a:blip r:embed="rId2"/>
          <a:srcRect l="5682" t="47727" r="48864"/>
          <a:stretch>
            <a:fillRect/>
          </a:stretch>
        </p:blipFill>
        <p:spPr bwMode="auto">
          <a:xfrm>
            <a:off x="2071670" y="3286124"/>
            <a:ext cx="2857520" cy="328614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-32" y="5857892"/>
            <a:ext cx="3357586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САМОСТОЯТЕЛЬНОСТЬ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FF3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FF3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pic>
        <p:nvPicPr>
          <p:cNvPr id="1026" name="Picture 2" descr="C:\Users\Ксюша\Downloads\052e25cc61fd9863eed96ca9891b94b5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12" y="3548518"/>
            <a:ext cx="4412642" cy="3309482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57170" y="836712"/>
            <a:ext cx="8629660" cy="214314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ОДНА ГОЛОВА ХОРОШО , А ДВЕ - ЛУЧШЕ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5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сюша\Desktop\2492_24.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pic>
        <p:nvPicPr>
          <p:cNvPr id="1026" name="Picture 2" descr="C:\Users\Ксюша\Downloads\052e25cc61fd9863eed96ca9891b94b5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1358" y="-142900"/>
            <a:ext cx="4412642" cy="3309482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1472" y="428604"/>
            <a:ext cx="3643338" cy="214314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</a:rPr>
              <a:t>ПРАВИЛА РАБОТЫ В ПАРЕ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286124"/>
            <a:ext cx="857256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Работать должны </a:t>
            </a:r>
            <a:r>
              <a:rPr lang="ru-RU" sz="3200" b="1" dirty="0" smtClean="0">
                <a:solidFill>
                  <a:srgbClr val="A50021"/>
                </a:solidFill>
              </a:rPr>
              <a:t>оба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4000504"/>
            <a:ext cx="857256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Один говорит, другой </a:t>
            </a:r>
            <a:r>
              <a:rPr lang="ru-RU" sz="3200" b="1" dirty="0" smtClean="0">
                <a:solidFill>
                  <a:srgbClr val="A50021"/>
                </a:solidFill>
              </a:rPr>
              <a:t>слушает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4786322"/>
            <a:ext cx="857256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Своё несогласие высказывай </a:t>
            </a:r>
            <a:r>
              <a:rPr lang="ru-RU" sz="3200" b="1" dirty="0" smtClean="0">
                <a:solidFill>
                  <a:srgbClr val="A50021"/>
                </a:solidFill>
              </a:rPr>
              <a:t>вежливо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572140"/>
            <a:ext cx="857256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Если не понял, </a:t>
            </a:r>
            <a:r>
              <a:rPr lang="ru-RU" sz="3200" b="1" dirty="0" smtClean="0">
                <a:solidFill>
                  <a:srgbClr val="A50021"/>
                </a:solidFill>
              </a:rPr>
              <a:t>переспроси</a:t>
            </a:r>
            <a:endParaRPr lang="ru-RU" sz="32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326</TotalTime>
  <Words>461</Words>
  <Application>Microsoft Office PowerPoint</Application>
  <PresentationFormat>Экран (4:3)</PresentationFormat>
  <Paragraphs>238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35</cp:revision>
  <dcterms:created xsi:type="dcterms:W3CDTF">2023-12-09T13:41:01Z</dcterms:created>
  <dcterms:modified xsi:type="dcterms:W3CDTF">2024-09-16T18:28:19Z</dcterms:modified>
</cp:coreProperties>
</file>