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1" d="100"/>
          <a:sy n="81" d="100"/>
        </p:scale>
        <p:origin x="-78" y="62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A5A84-E8CB-499B-83A0-8A1231CDEB36}" type="datetimeFigureOut">
              <a:rPr lang="ru-RU" smtClean="0"/>
              <a:pPr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CBA8-F740-40AA-A2BD-CC65AF1A9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48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144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  <p:txBody>
          <a:bodyPr/>
          <a:lstStyle/>
          <a:p>
            <a:r>
              <a:rPr lang="ru-RU" dirty="0" smtClean="0"/>
              <a:t>-т</a:t>
            </a:r>
            <a:endParaRPr lang="ru-RU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645" y="0"/>
            <a:ext cx="5118755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9629" y="1573887"/>
            <a:ext cx="7464743" cy="3388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4000" b="1" dirty="0" err="1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Онтология</a:t>
            </a:r>
            <a:r>
              <a:rPr lang="en-US" sz="4000" b="1" dirty="0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: </a:t>
            </a:r>
            <a:endParaRPr lang="ru-RU" sz="4000" b="1" dirty="0" smtClean="0">
              <a:solidFill>
                <a:srgbClr val="F0F4F1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>
              <a:lnSpc>
                <a:spcPts val="5468"/>
              </a:lnSpc>
            </a:pPr>
            <a:r>
              <a:rPr lang="en-US" sz="4000" b="1" dirty="0" err="1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Исследование</a:t>
            </a:r>
            <a:r>
              <a:rPr lang="en-US" sz="4000" b="1" dirty="0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4000" b="1" dirty="0" err="1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сущностной</a:t>
            </a:r>
            <a:r>
              <a:rPr lang="en-US" sz="4000" b="1" dirty="0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4000" b="1" dirty="0" err="1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природы</a:t>
            </a:r>
            <a:r>
              <a:rPr lang="en-US" sz="4000" b="1" dirty="0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4000" b="1" dirty="0" err="1" smtClean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существования</a:t>
            </a:r>
            <a:endParaRPr lang="en-US" sz="4000" dirty="0"/>
          </a:p>
        </p:txBody>
      </p:sp>
      <p:sp>
        <p:nvSpPr>
          <p:cNvPr id="6" name="Text 2"/>
          <p:cNvSpPr/>
          <p:nvPr/>
        </p:nvSpPr>
        <p:spPr>
          <a:xfrm>
            <a:off x="839629" y="3956566"/>
            <a:ext cx="7464743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80"/>
              </a:lnSpc>
              <a:buNone/>
            </a:pPr>
            <a:r>
              <a:rPr lang="en-US" sz="160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Философские размышления о фундаментальных принципах бытия и развития могут служить методологической основой для современных научных исследований и военной стратегии. Понимание основополагающих законов природы и общества имеет огромное практическое значение.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885870" y="5404338"/>
            <a:ext cx="6418502" cy="13012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166"/>
              </a:lnSpc>
              <a:buNone/>
            </a:pP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                                                                                               Выполнил</a:t>
            </a:r>
            <a:r>
              <a:rPr lang="en-US" sz="1547" b="1" dirty="0" smtClean="0">
                <a:solidFill>
                  <a:srgbClr val="D7E5D8"/>
                </a:solidFill>
                <a:ea typeface="Syne" pitchFamily="34" charset="-122"/>
              </a:rPr>
              <a:t>:</a:t>
            </a:r>
            <a:endParaRPr lang="ru-RU" sz="1547" b="1" dirty="0" smtClean="0">
              <a:solidFill>
                <a:srgbClr val="D7E5D8"/>
              </a:solidFill>
              <a:ea typeface="Syne" pitchFamily="34" charset="-122"/>
            </a:endParaRPr>
          </a:p>
          <a:p>
            <a:pPr algn="r">
              <a:lnSpc>
                <a:spcPts val="2166"/>
              </a:lnSpc>
            </a:pPr>
            <a:r>
              <a:rPr lang="ru-RU" sz="1547" b="1" dirty="0">
                <a:solidFill>
                  <a:srgbClr val="D7E5D8"/>
                </a:solidFill>
                <a:ea typeface="Syne" pitchFamily="34" charset="-122"/>
              </a:rPr>
              <a:t> </a:t>
            </a: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                                                                                                                                       </a:t>
            </a:r>
            <a:r>
              <a:rPr lang="ru-RU" sz="1547" b="1" dirty="0" err="1" smtClean="0">
                <a:solidFill>
                  <a:srgbClr val="D7E5D8"/>
                </a:solidFill>
                <a:ea typeface="Syne" pitchFamily="34" charset="-122"/>
              </a:rPr>
              <a:t>Курнаев</a:t>
            </a: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 И</a:t>
            </a:r>
            <a:r>
              <a:rPr lang="en-US" sz="1547" b="1" dirty="0" smtClean="0">
                <a:solidFill>
                  <a:srgbClr val="D7E5D8"/>
                </a:solidFill>
                <a:ea typeface="Syne" pitchFamily="34" charset="-122"/>
              </a:rPr>
              <a:t>.</a:t>
            </a: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Д</a:t>
            </a:r>
            <a:r>
              <a:rPr lang="en-US" sz="1547" b="1" dirty="0" smtClean="0">
                <a:solidFill>
                  <a:srgbClr val="D7E5D8"/>
                </a:solidFill>
                <a:ea typeface="Syne" pitchFamily="34" charset="-122"/>
              </a:rPr>
              <a:t>.</a:t>
            </a: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, </a:t>
            </a:r>
            <a:r>
              <a:rPr lang="ru-RU" sz="1547" b="1" dirty="0" err="1" smtClean="0">
                <a:solidFill>
                  <a:srgbClr val="D7E5D8"/>
                </a:solidFill>
                <a:ea typeface="Syne" pitchFamily="34" charset="-122"/>
              </a:rPr>
              <a:t>Логвин</a:t>
            </a: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 А.А.</a:t>
            </a:r>
            <a:endParaRPr lang="ru-RU" sz="1547" b="1" dirty="0" smtClean="0">
              <a:solidFill>
                <a:srgbClr val="D7E5D8"/>
              </a:solidFill>
              <a:ea typeface="Syne" pitchFamily="34" charset="-122"/>
            </a:endParaRPr>
          </a:p>
          <a:p>
            <a:pPr marL="0" indent="0" algn="r">
              <a:lnSpc>
                <a:spcPts val="2166"/>
              </a:lnSpc>
              <a:buNone/>
            </a:pP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Научный руководитель:</a:t>
            </a:r>
          </a:p>
          <a:p>
            <a:pPr marL="0" indent="0" algn="r">
              <a:lnSpc>
                <a:spcPts val="2166"/>
              </a:lnSpc>
              <a:buNone/>
            </a:pPr>
            <a:r>
              <a:rPr lang="ru-RU" sz="1547" b="1" dirty="0" smtClean="0">
                <a:solidFill>
                  <a:srgbClr val="D7E5D8"/>
                </a:solidFill>
                <a:ea typeface="Syne" pitchFamily="34" charset="-122"/>
              </a:rPr>
              <a:t>Лаврикова Н.И.</a:t>
            </a:r>
            <a:r>
              <a:rPr lang="en-US" sz="1547" b="1" dirty="0" smtClean="0">
                <a:solidFill>
                  <a:srgbClr val="D7E5D8"/>
                </a:solidFill>
                <a:ea typeface="Syne" pitchFamily="34" charset="-122"/>
              </a:rPr>
              <a:t> </a:t>
            </a:r>
            <a:endParaRPr lang="en-US" sz="1547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511644" y="293076"/>
            <a:ext cx="5118755" cy="7526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5786" y="1815714"/>
            <a:ext cx="6154614" cy="46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41214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Онтология: Исследование сущностной природы существования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668673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389846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Природа реальности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7783" y="4726067"/>
            <a:ext cx="291048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Онтология изучает фундаментальные характеристики и структуру реальности, её базовые категории и принципы.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630228" y="3668673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60018" y="389846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Сущность и существование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860018" y="4726067"/>
            <a:ext cx="291048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Философский анализ соотношения сущности и существования, их взаимодействия и динамики.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222462" y="3668673"/>
            <a:ext cx="3370064" cy="3419594"/>
          </a:xfrm>
          <a:prstGeom prst="roundRect">
            <a:avLst>
              <a:gd name="adj" fmla="val 29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2253" y="3898463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Причинность и детерминизм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452253" y="4726067"/>
            <a:ext cx="291048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Исследование закономерностей причинно-следственных связей, вопросы детерминизма и свободы воли.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401967" y="569000"/>
            <a:ext cx="9826466" cy="19395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0"/>
              </a:lnSpc>
              <a:buNone/>
            </a:pPr>
            <a:r>
              <a:rPr lang="en-US" sz="4072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Диалектический материализм: Динамика изменения и трансформации</a:t>
            </a:r>
            <a:endParaRPr lang="en-US" sz="4072" dirty="0"/>
          </a:p>
        </p:txBody>
      </p:sp>
      <p:sp>
        <p:nvSpPr>
          <p:cNvPr id="5" name="Shape 2"/>
          <p:cNvSpPr/>
          <p:nvPr/>
        </p:nvSpPr>
        <p:spPr>
          <a:xfrm>
            <a:off x="7294602" y="2922270"/>
            <a:ext cx="41315" cy="4738330"/>
          </a:xfrm>
          <a:prstGeom prst="roundRect">
            <a:avLst>
              <a:gd name="adj" fmla="val 225328"/>
            </a:avLst>
          </a:prstGeom>
          <a:solidFill>
            <a:srgbClr val="6D9121"/>
          </a:solidFill>
          <a:ln/>
        </p:spPr>
      </p:sp>
      <p:sp>
        <p:nvSpPr>
          <p:cNvPr id="6" name="Shape 3"/>
          <p:cNvSpPr/>
          <p:nvPr/>
        </p:nvSpPr>
        <p:spPr>
          <a:xfrm>
            <a:off x="6358473" y="3295829"/>
            <a:ext cx="724019" cy="41315"/>
          </a:xfrm>
          <a:prstGeom prst="roundRect">
            <a:avLst>
              <a:gd name="adj" fmla="val 225328"/>
            </a:avLst>
          </a:prstGeom>
          <a:solidFill>
            <a:srgbClr val="6D9121"/>
          </a:solidFill>
          <a:ln/>
        </p:spPr>
      </p:sp>
      <p:sp>
        <p:nvSpPr>
          <p:cNvPr id="7" name="Shape 4"/>
          <p:cNvSpPr/>
          <p:nvPr/>
        </p:nvSpPr>
        <p:spPr>
          <a:xfrm>
            <a:off x="7082492" y="3083838"/>
            <a:ext cx="465415" cy="465415"/>
          </a:xfrm>
          <a:prstGeom prst="roundRect">
            <a:avLst>
              <a:gd name="adj" fmla="val 2000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33106" y="3122652"/>
            <a:ext cx="164187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443" dirty="0"/>
          </a:p>
        </p:txBody>
      </p:sp>
      <p:sp>
        <p:nvSpPr>
          <p:cNvPr id="9" name="Text 6"/>
          <p:cNvSpPr/>
          <p:nvPr/>
        </p:nvSpPr>
        <p:spPr>
          <a:xfrm>
            <a:off x="3591520" y="3129082"/>
            <a:ext cx="2585918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45"/>
              </a:lnSpc>
              <a:buNone/>
            </a:pPr>
            <a:r>
              <a:rPr lang="en-US" sz="203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Противоречие</a:t>
            </a:r>
            <a:endParaRPr lang="en-US" sz="2036" dirty="0"/>
          </a:p>
        </p:txBody>
      </p:sp>
      <p:sp>
        <p:nvSpPr>
          <p:cNvPr id="10" name="Text 7"/>
          <p:cNvSpPr/>
          <p:nvPr/>
        </p:nvSpPr>
        <p:spPr>
          <a:xfrm>
            <a:off x="2401967" y="3576399"/>
            <a:ext cx="3775472" cy="1323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06"/>
              </a:lnSpc>
              <a:buNone/>
            </a:pPr>
            <a:r>
              <a:rPr lang="en-US" sz="1629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Диалектический материализм рассматривает противоречие как движущую силу развития, источник изменений и трансформаций.</a:t>
            </a:r>
            <a:endParaRPr lang="en-US" sz="1629" dirty="0"/>
          </a:p>
        </p:txBody>
      </p:sp>
      <p:sp>
        <p:nvSpPr>
          <p:cNvPr id="11" name="Shape 8"/>
          <p:cNvSpPr/>
          <p:nvPr/>
        </p:nvSpPr>
        <p:spPr>
          <a:xfrm>
            <a:off x="7547908" y="4330125"/>
            <a:ext cx="724019" cy="41315"/>
          </a:xfrm>
          <a:prstGeom prst="roundRect">
            <a:avLst>
              <a:gd name="adj" fmla="val 225328"/>
            </a:avLst>
          </a:prstGeom>
          <a:solidFill>
            <a:srgbClr val="6D9121"/>
          </a:solidFill>
          <a:ln/>
        </p:spPr>
      </p:sp>
      <p:sp>
        <p:nvSpPr>
          <p:cNvPr id="12" name="Shape 9"/>
          <p:cNvSpPr/>
          <p:nvPr/>
        </p:nvSpPr>
        <p:spPr>
          <a:xfrm>
            <a:off x="7082492" y="4118134"/>
            <a:ext cx="465415" cy="465415"/>
          </a:xfrm>
          <a:prstGeom prst="roundRect">
            <a:avLst>
              <a:gd name="adj" fmla="val 2000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159526" y="4156948"/>
            <a:ext cx="311229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443" dirty="0"/>
          </a:p>
        </p:txBody>
      </p:sp>
      <p:sp>
        <p:nvSpPr>
          <p:cNvPr id="14" name="Text 11"/>
          <p:cNvSpPr/>
          <p:nvPr/>
        </p:nvSpPr>
        <p:spPr>
          <a:xfrm>
            <a:off x="8452961" y="4163378"/>
            <a:ext cx="3775472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45"/>
              </a:lnSpc>
              <a:buNone/>
            </a:pPr>
            <a:r>
              <a:rPr lang="en-US" sz="203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Количественные изменения</a:t>
            </a:r>
            <a:endParaRPr lang="en-US" sz="2036" dirty="0"/>
          </a:p>
        </p:txBody>
      </p:sp>
      <p:sp>
        <p:nvSpPr>
          <p:cNvPr id="15" name="Text 12"/>
          <p:cNvSpPr/>
          <p:nvPr/>
        </p:nvSpPr>
        <p:spPr>
          <a:xfrm>
            <a:off x="8452961" y="4933950"/>
            <a:ext cx="3775472" cy="1323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06"/>
              </a:lnSpc>
              <a:buNone/>
            </a:pPr>
            <a:r>
              <a:rPr lang="en-US" sz="1629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Постепенные количественные изменения в системе ведут к качественным переменам и скачкообразному развитию.</a:t>
            </a:r>
            <a:endParaRPr lang="en-US" sz="1629" dirty="0"/>
          </a:p>
        </p:txBody>
      </p:sp>
      <p:sp>
        <p:nvSpPr>
          <p:cNvPr id="16" name="Shape 13"/>
          <p:cNvSpPr/>
          <p:nvPr/>
        </p:nvSpPr>
        <p:spPr>
          <a:xfrm>
            <a:off x="6358473" y="5687556"/>
            <a:ext cx="724019" cy="41315"/>
          </a:xfrm>
          <a:prstGeom prst="roundRect">
            <a:avLst>
              <a:gd name="adj" fmla="val 225328"/>
            </a:avLst>
          </a:prstGeom>
          <a:solidFill>
            <a:srgbClr val="6D9121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2492" y="5475565"/>
            <a:ext cx="465415" cy="465415"/>
          </a:xfrm>
          <a:prstGeom prst="roundRect">
            <a:avLst>
              <a:gd name="adj" fmla="val 20002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151430" y="5514380"/>
            <a:ext cx="327422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443" dirty="0"/>
          </a:p>
        </p:txBody>
      </p:sp>
      <p:sp>
        <p:nvSpPr>
          <p:cNvPr id="19" name="Text 16"/>
          <p:cNvSpPr/>
          <p:nvPr/>
        </p:nvSpPr>
        <p:spPr>
          <a:xfrm>
            <a:off x="3057525" y="5520809"/>
            <a:ext cx="3119914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45"/>
              </a:lnSpc>
              <a:buNone/>
            </a:pPr>
            <a:r>
              <a:rPr lang="en-US" sz="203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Отрицание отрицания</a:t>
            </a:r>
            <a:endParaRPr lang="en-US" sz="2036" dirty="0"/>
          </a:p>
        </p:txBody>
      </p:sp>
      <p:sp>
        <p:nvSpPr>
          <p:cNvPr id="20" name="Text 17"/>
          <p:cNvSpPr/>
          <p:nvPr/>
        </p:nvSpPr>
        <p:spPr>
          <a:xfrm>
            <a:off x="2401967" y="5968127"/>
            <a:ext cx="3775472" cy="1323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06"/>
              </a:lnSpc>
              <a:buNone/>
            </a:pPr>
            <a:r>
              <a:rPr lang="en-US" sz="1629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Новое качественное состояние включает в себя снятие старого, но на более высоком уровне организации.</a:t>
            </a:r>
            <a:endParaRPr lang="en-US" sz="16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171099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Эмерджентность и сложность: Последствия для современной науки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80964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Эмерджентные свойства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726186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Целое обладает свойствами, не присущими отдельным частям. Возникновение новых качеств в результате интеграции элементов.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80964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Системная сложность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726186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Системы с большим количеством взаимосвязанных элементов демонстрируют непредсказуемое, нелинейное поведение.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80964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Междисциплинарный подход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726186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Исследование сложных систем требует интеграции знаний из разных научных областей.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822603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Нелинейность и хаос: Актуальность для военной стратегии и тактики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350062"/>
            <a:ext cx="3518059" cy="8886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0163" y="4572000"/>
            <a:ext cx="29132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Непредсказуемость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260163" y="5052417"/>
            <a:ext cx="307371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Нелинейные системы, такие как боевые действия, демонстрируют непредсказуемое и хаотическое поведение.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3350062"/>
            <a:ext cx="3518178" cy="88868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8222" y="45720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Адаптивность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8222" y="5052417"/>
            <a:ext cx="307383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Гибкость и быстрая реакция на изменения ситуации становятся ключевыми факторами эффективности военных операций.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3350062"/>
            <a:ext cx="3518178" cy="88868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5720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Сетецентричность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052417"/>
            <a:ext cx="307383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Координация и взаимодействие между различными элементами системы повышают устойчивость и эффективность.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982266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Кибернетика и теория систем: Информирование процессов принятия решений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509724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287322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Обратная связь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767739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Механизмы обратной связи позволяют корректировать действия и адаптироваться к изменениям.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3509724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4287322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Целеполагание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4767739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Чёткая постановка целей и задач повышает эффективность системного управления.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509724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287322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Моделирование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5114925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Построение моделей и симуляция позволяют прогнозировать поведение сложных систем.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3509724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4287322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Самоорганизация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5114925"/>
            <a:ext cx="238875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Способность системы к самоорганизации и адаптации повышает её устойчивость.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943451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Эпистемология и границы знания: Последствия для исследований и анализа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6445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199799" y="3686175"/>
            <a:ext cx="176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760107" y="3720822"/>
            <a:ext cx="436316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Ограниченность наблюдения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2760107" y="4201239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Наблюдатель всегда ограничен в своих возможностях и инструментарии.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6445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09034" y="3686175"/>
            <a:ext cx="33432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720822"/>
            <a:ext cx="316861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Роль субъективности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4201239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Любое познание неизбежно обусловлено субъективными факторами.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037993" y="566320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12169" y="5704880"/>
            <a:ext cx="3515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760107" y="5739527"/>
            <a:ext cx="41925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Принцип неопределённости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760107" y="6219944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Невозможность точного измерения и предсказания в квантовом мире.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66320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493913" y="5704880"/>
            <a:ext cx="3646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739527"/>
            <a:ext cx="349627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Междисциплинарность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6219944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Синтез знаний из разных областей необходим для постижения сложных явлений.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837611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Заключение: Интеграция философских представлений в современную практику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4365069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Глубокое понимание фундаментальных онтологических, диалектических и эпистемологических принципов может стать мощным инструментом для решения задач в современной науке и военном деле.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037993" y="5681186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Интеграция философских идей в исследовательские и управленческие процессы позволит обогатить методологию и повысить эффективность практической деятельности.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443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5</cp:revision>
  <dcterms:created xsi:type="dcterms:W3CDTF">2024-04-24T14:45:05Z</dcterms:created>
  <dcterms:modified xsi:type="dcterms:W3CDTF">2024-08-08T13:42:58Z</dcterms:modified>
</cp:coreProperties>
</file>