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6B81D-41C4-4D7F-9849-530F6139C8C8}" type="datetimeFigureOut">
              <a:rPr lang="ru-RU" smtClean="0"/>
              <a:t>08.08.2024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6B1AA-0D5F-49FD-8DBA-9FB06A1A48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DAB72-0FB2-47AD-BA20-0D85D68573F0}" type="datetime1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75515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2D10-993D-4CD4-93B9-B8D2045BE633}" type="datetime1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1598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CD8A7-D295-4624-9271-7E8A90A5AED9}" type="datetime1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203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02217-930A-46FC-819A-7FD186C7B286}" type="datetime1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47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A1B86-9DA2-4903-A969-D6F9C342042E}" type="datetime1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85241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BB73-13E7-47D6-A102-B5ADDDF1B4E0}" type="datetime1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677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673CD-0A7A-4237-9E49-34F3EB09246A}" type="datetime1">
              <a:rPr lang="ru-RU" smtClean="0"/>
              <a:t>08.08.2024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9590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267EC-2196-46BB-905A-4F02A50720ED}" type="datetime1">
              <a:rPr lang="ru-RU" smtClean="0"/>
              <a:t>08.08.2024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041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328C-53CF-4C9D-B5C5-CC3FD000DCC6}" type="datetime1">
              <a:rPr lang="ru-RU" smtClean="0"/>
              <a:t>08.08.2024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0710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0EDADBE-9C93-4178-B46E-7084616A6D03}" type="datetime1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22783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print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9B58C-FA8A-453A-992A-9C1E4D8ECF8D}" type="datetime1">
              <a:rPr lang="ru-RU" smtClean="0"/>
              <a:t>08.08.2024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170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D3DA7F7-6CCE-4F9D-9AAD-0DDBF2877525}" type="datetime1">
              <a:rPr lang="ru-RU" smtClean="0"/>
              <a:t>08.08.2024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1FF712E-7237-4298-BBB7-960C1E38ACC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8106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592972" cy="35661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Влияние идей </a:t>
            </a:r>
            <a:r>
              <a:rPr lang="ru-RU" dirty="0" err="1" smtClean="0"/>
              <a:t>Клаузевица</a:t>
            </a:r>
            <a:r>
              <a:rPr lang="ru-RU" dirty="0" smtClean="0"/>
              <a:t> на современную военную мысль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0051" y="4694771"/>
            <a:ext cx="100584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Выполнил: </a:t>
            </a:r>
            <a:r>
              <a:rPr lang="ru-RU" dirty="0" err="1" smtClean="0">
                <a:solidFill>
                  <a:schemeClr val="tx1"/>
                </a:solidFill>
              </a:rPr>
              <a:t>Бровин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артем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Алексеевич</a:t>
            </a:r>
          </a:p>
          <a:p>
            <a:r>
              <a:rPr lang="ru-RU" dirty="0" err="1" smtClean="0">
                <a:solidFill>
                  <a:schemeClr val="tx1"/>
                </a:solidFill>
              </a:rPr>
              <a:t>Науч.РУКОВОДИТЕЛЬ</a:t>
            </a:r>
            <a:r>
              <a:rPr lang="ru-RU" dirty="0" smtClean="0">
                <a:solidFill>
                  <a:schemeClr val="tx1"/>
                </a:solidFill>
              </a:rPr>
              <a:t>: ЛАВРИКОВА Наталия </a:t>
            </a:r>
            <a:r>
              <a:rPr lang="ru-RU" dirty="0" err="1" smtClean="0">
                <a:solidFill>
                  <a:schemeClr val="tx1"/>
                </a:solidFill>
              </a:rPr>
              <a:t>игоревна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822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343" y="126184"/>
            <a:ext cx="10058400" cy="914826"/>
          </a:xfrm>
        </p:spPr>
        <p:txBody>
          <a:bodyPr/>
          <a:lstStyle/>
          <a:p>
            <a:r>
              <a:rPr lang="ru-RU" dirty="0" smtClean="0"/>
              <a:t>Биография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2554" y="318690"/>
            <a:ext cx="3164902" cy="3929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0" y="1173418"/>
            <a:ext cx="86829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	Карл Филипп </a:t>
            </a:r>
            <a:r>
              <a:rPr lang="ru-RU" b="0" i="0" dirty="0" err="1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Готтлиб</a:t>
            </a:r>
            <a:r>
              <a:rPr lang="ru-RU" b="0" i="0" dirty="0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 фон </a:t>
            </a:r>
            <a:r>
              <a:rPr lang="ru-RU" b="0" i="0" dirty="0" err="1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Клаузевиц</a:t>
            </a:r>
            <a:r>
              <a:rPr lang="ru-RU" b="0" i="0" dirty="0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 (1780-1831) был прусским генералом и военным теоретиком, наиболее известным своим трудом "О войне".</a:t>
            </a:r>
          </a:p>
          <a:p>
            <a:pPr algn="just"/>
            <a:r>
              <a:rPr lang="ru-RU" b="0" i="0" dirty="0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	Родился 1 июня 1780 года в </a:t>
            </a:r>
            <a:r>
              <a:rPr lang="ru-RU" b="0" i="0" dirty="0" err="1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Бурге</a:t>
            </a:r>
            <a:r>
              <a:rPr lang="ru-RU" b="0" i="0" dirty="0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, недалеко от Магдебурга, в семье лейтенанта прусской армии. В 12 лет поступил на военную службу кадетом в 34-й пехотный полк. Участвовал в кампаниях против революционной Франции (1793-1795). В 1801 году поступил в Общевойсковой институт в Берлине, где учился под руководством Герхарда фон </a:t>
            </a:r>
            <a:r>
              <a:rPr lang="ru-RU" b="0" i="0" dirty="0" err="1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Шарнхорста</a:t>
            </a:r>
            <a:r>
              <a:rPr lang="ru-RU" b="0" i="0" dirty="0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. Участвовал в войне против Наполеона в 1806 году, попал в плен и провел год во Франции. После освобождения участвовал в реформировании прусской армии. В 1810 году стал профессором Военной академии в Берлине. В 1812 году, не желая воевать на стороне Наполеона против России, перешел на русскую службу. Участвовал в Отечественной войне 1812 года и заграничных походах русской армии 1813-1814 годов. После войны вернулся на прусскую службу, стал начальником штаба корпуса. В 1818-1830 годах служил директором Военной академии в Берлине. Умер 16 ноября 1831 года в </a:t>
            </a:r>
            <a:r>
              <a:rPr lang="ru-RU" b="0" i="0" dirty="0" err="1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Бреслау</a:t>
            </a:r>
            <a:r>
              <a:rPr lang="ru-RU" b="0" i="0" dirty="0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 (ныне Вроцлав, Польша) от холеры. Его главный труд "О войне" был опубликован посмертно его женой в 1832-1834 годах.</a:t>
            </a:r>
          </a:p>
          <a:p>
            <a:pPr algn="just"/>
            <a:r>
              <a:rPr lang="ru-RU" b="0" i="0" dirty="0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	</a:t>
            </a:r>
            <a:r>
              <a:rPr lang="ru-RU" b="0" i="0" dirty="0" err="1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Клаузевиц</a:t>
            </a:r>
            <a:r>
              <a:rPr lang="ru-RU" b="0" i="0" dirty="0" smtClean="0">
                <a:solidFill>
                  <a:srgbClr val="1F2937"/>
                </a:solidFill>
                <a:effectLst/>
                <a:latin typeface="Source Sans Pro" panose="020B0503030403020204" pitchFamily="34" charset="0"/>
              </a:rPr>
              <a:t> известен как один из наиболее влиятельных военных теоретиков, его идеи оказали огромное влияние на развитие военной мысли</a:t>
            </a:r>
            <a:endParaRPr lang="ru-RU" b="0" i="0" dirty="0">
              <a:solidFill>
                <a:srgbClr val="1F2937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34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2554" y="1111348"/>
            <a:ext cx="3490268" cy="3490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25" y="244401"/>
            <a:ext cx="11507372" cy="852880"/>
          </a:xfrm>
        </p:spPr>
        <p:txBody>
          <a:bodyPr>
            <a:normAutofit/>
          </a:bodyPr>
          <a:lstStyle/>
          <a:p>
            <a:r>
              <a:rPr lang="ru-RU" sz="4400" dirty="0"/>
              <a:t>Основные идеи </a:t>
            </a:r>
            <a:r>
              <a:rPr lang="ru-RU" sz="4400" dirty="0" err="1"/>
              <a:t>Клаузевица</a:t>
            </a:r>
            <a:r>
              <a:rPr lang="ru-RU" sz="4400" dirty="0"/>
              <a:t> о сущности войны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922" y="1737359"/>
            <a:ext cx="10058400" cy="4438851"/>
          </a:xfrm>
        </p:spPr>
        <p:txBody>
          <a:bodyPr>
            <a:normAutofit fontScale="77500" lnSpcReduction="20000"/>
          </a:bodyPr>
          <a:lstStyle/>
          <a:p>
            <a:pPr>
              <a:buFont typeface="+mj-lt"/>
              <a:buAutoNum type="arabicPeriod"/>
            </a:pP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продолжение политики</a:t>
            </a:r>
            <a:b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есть не что иное, как продолжение государственной политики иными средствами"</a:t>
            </a:r>
            <a:b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подчинены политическим целям</a:t>
            </a:r>
          </a:p>
          <a:p>
            <a:pPr>
              <a:buFont typeface="+mj-lt"/>
              <a:buAutoNum type="arabicPeriod"/>
            </a:pP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Триединство войны</a:t>
            </a:r>
            <a:b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эмоциональный компонент (страсть, ненависть)</a:t>
            </a:r>
            <a:b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Армия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случайность и вероятность (творческий дух командования)</a:t>
            </a:r>
            <a:b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рациональный элемент (политическая цель)</a:t>
            </a:r>
          </a:p>
          <a:p>
            <a:pPr>
              <a:buFont typeface="+mj-lt"/>
              <a:buAutoNum type="arabicPeriod"/>
            </a:pP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и реальная война</a:t>
            </a:r>
            <a:b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Абсолютная 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война: теоретическая концепция тотальной войны</a:t>
            </a:r>
            <a:b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Реальная 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война: ограничена политическими, экономическими и социальными факторами</a:t>
            </a:r>
          </a:p>
          <a:p>
            <a:pPr>
              <a:buFont typeface="+mj-lt"/>
              <a:buAutoNum type="arabicPeriod"/>
            </a:pP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тяжести</a:t>
            </a:r>
            <a:b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Ключевой 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силы противника, на который нужно направить основные усилия</a:t>
            </a:r>
          </a:p>
          <a:p>
            <a:pPr>
              <a:buFont typeface="+mj-lt"/>
              <a:buAutoNum type="arabicPeriod"/>
            </a:pP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и наступление</a:t>
            </a:r>
            <a:b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Оборона 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сильнейшая форма ведения войны</a:t>
            </a:r>
            <a:b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Наступление 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для достижения цели</a:t>
            </a:r>
          </a:p>
          <a:p>
            <a:pPr>
              <a:buFont typeface="+mj-lt"/>
              <a:buAutoNum type="arabicPeriod"/>
            </a:pP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Кульминационная точка победы</a:t>
            </a:r>
            <a:b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 smtClean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Момент</a:t>
            </a:r>
            <a:r>
              <a:rPr lang="ru-RU" sz="2300" dirty="0">
                <a:solidFill>
                  <a:srgbClr val="1F29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которого продолжение наступления становится невыгодным</a:t>
            </a:r>
          </a:p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445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83" y="286603"/>
            <a:ext cx="11746523" cy="923219"/>
          </a:xfrm>
        </p:spPr>
        <p:txBody>
          <a:bodyPr/>
          <a:lstStyle/>
          <a:p>
            <a:r>
              <a:rPr lang="ru-RU" dirty="0"/>
              <a:t>Ключевые концепции в теории </a:t>
            </a:r>
            <a:r>
              <a:rPr lang="ru-RU" dirty="0" err="1"/>
              <a:t>Клаузевица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256" y="1877818"/>
            <a:ext cx="11752447" cy="4362561"/>
          </a:xfrm>
        </p:spPr>
        <p:txBody>
          <a:bodyPr numCol="2">
            <a:normAutofit fontScale="92500" lnSpcReduction="20000"/>
          </a:bodyPr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Трение в войне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Непредвиденные трудности, замедляющие или препятствующие выполнению планов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"Всё в войне просто, но самое простое в войне – трудно"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Включает физические и психологические факторы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Туман войны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Неопределенность в понимании ситуации из-за неполной или неточной информации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Влияет на принятие решений командованием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Подчеркивает важность разведки и гибкости планирования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Кульминационная точка победы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Момент, когда атакующая сторона достигает максимума своих возможностей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После этой точки продолжение наступления становится невыгодным или опасным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Важность своевременного перехода к обороне </a:t>
            </a:r>
            <a:r>
              <a:rPr lang="ru-RU" dirty="0" smtClean="0">
                <a:solidFill>
                  <a:srgbClr val="1F2937"/>
                </a:solidFill>
                <a:latin typeface="Source Sans Pro" panose="020B0503030403020204" pitchFamily="34" charset="0"/>
              </a:rPr>
              <a:t>или закреплению </a:t>
            </a: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достигнутых успехов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Взаимодействие моральных и физических факторов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Моральные факторы (мотивация, лидерство) так же важны, как и физические (численность, вооружение)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"Моральные силы составляют одну из важнейших тем военного искусства"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Гений полководца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Способность принимать правильные решения в условиях неопределенности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Сочетание интуиции, опыта и рационального мышления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Связь теории и практики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Теория должна служить руководством для практики, но не заменять её</a:t>
            </a:r>
            <a:b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</a:b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• Важность критического мышления и адаптации к конкретным обстоятельствам</a:t>
            </a:r>
            <a:endParaRPr lang="ru-RU" b="0" i="0" dirty="0">
              <a:solidFill>
                <a:srgbClr val="1F2937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7907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218" y="286603"/>
            <a:ext cx="11938782" cy="1450757"/>
          </a:xfrm>
        </p:spPr>
        <p:txBody>
          <a:bodyPr/>
          <a:lstStyle/>
          <a:p>
            <a:pPr algn="ctr"/>
            <a:r>
              <a:rPr lang="ru-RU" dirty="0"/>
              <a:t>Влияние идей </a:t>
            </a:r>
            <a:r>
              <a:rPr lang="ru-RU" dirty="0" err="1"/>
              <a:t>Клаузевица</a:t>
            </a:r>
            <a:r>
              <a:rPr lang="ru-RU" dirty="0"/>
              <a:t> на современную военную мысль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79" y="1737360"/>
            <a:ext cx="11271183" cy="3941544"/>
          </a:xfrm>
        </p:spPr>
        <p:txBody>
          <a:bodyPr numCol="2">
            <a:normAutofit fontScale="92500" lnSpcReduction="20000"/>
          </a:bodyPr>
          <a:lstStyle/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1F2937"/>
                </a:solidFill>
                <a:latin typeface="Source Sans Pro" panose="020B0503030403020204" pitchFamily="34" charset="0"/>
              </a:rPr>
              <a:t>Война как продолжение политики другими средствами: </a:t>
            </a:r>
            <a:r>
              <a:rPr lang="ru-RU" sz="1600" dirty="0" err="1">
                <a:solidFill>
                  <a:srgbClr val="1F2937"/>
                </a:solidFill>
                <a:latin typeface="Source Sans Pro" panose="020B0503030403020204" pitchFamily="34" charset="0"/>
              </a:rPr>
              <a:t>Клаузевиц</a:t>
            </a:r>
            <a:r>
              <a:rPr lang="ru-RU" sz="1600" dirty="0">
                <a:solidFill>
                  <a:srgbClr val="1F2937"/>
                </a:solidFill>
                <a:latin typeface="Source Sans Pro" panose="020B0503030403020204" pitchFamily="34" charset="0"/>
              </a:rPr>
              <a:t> считал, что война не является самоцелью, а инструментом достижения политических целей. Эта концепция остается основополагающей в современной военной стратегии, где военные действия рассматриваются как часть комплексного подхода к решению политических задач.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1F2937"/>
                </a:solidFill>
                <a:latin typeface="Source Sans Pro" panose="020B0503030403020204" pitchFamily="34" charset="0"/>
              </a:rPr>
              <a:t>Центральное значение стратегии: </a:t>
            </a:r>
            <a:r>
              <a:rPr lang="ru-RU" sz="1600" dirty="0" err="1">
                <a:solidFill>
                  <a:srgbClr val="1F2937"/>
                </a:solidFill>
                <a:latin typeface="Source Sans Pro" panose="020B0503030403020204" pitchFamily="34" charset="0"/>
              </a:rPr>
              <a:t>Клаузевиц</a:t>
            </a:r>
            <a:r>
              <a:rPr lang="ru-RU" sz="1600" dirty="0">
                <a:solidFill>
                  <a:srgbClr val="1F2937"/>
                </a:solidFill>
                <a:latin typeface="Source Sans Pro" panose="020B0503030403020204" pitchFamily="34" charset="0"/>
              </a:rPr>
              <a:t> подчеркивал важность стратегического планирования, которое должно учитывать не только военные, но и политические, экономические и социальные факторы. В современном мире, где войны часто ведут в условиях неопределенности и высокой информационной насыщенности, стратегическое мышление приобретает еще большее значение.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1F2937"/>
                </a:solidFill>
                <a:latin typeface="Source Sans Pro" panose="020B0503030403020204" pitchFamily="34" charset="0"/>
              </a:rPr>
              <a:t>Маневренность и гибкость: </a:t>
            </a:r>
            <a:r>
              <a:rPr lang="ru-RU" sz="1600" dirty="0" err="1">
                <a:solidFill>
                  <a:srgbClr val="1F2937"/>
                </a:solidFill>
                <a:latin typeface="Source Sans Pro" panose="020B0503030403020204" pitchFamily="34" charset="0"/>
              </a:rPr>
              <a:t>Клаузевиц</a:t>
            </a:r>
            <a:r>
              <a:rPr lang="ru-RU" sz="1600" dirty="0">
                <a:solidFill>
                  <a:srgbClr val="1F2937"/>
                </a:solidFill>
                <a:latin typeface="Source Sans Pro" panose="020B0503030403020204" pitchFamily="34" charset="0"/>
              </a:rPr>
              <a:t> считал, что успех в войне зависит от маневренности и гибкости войск. Он подчеркивал важность быстрого реагирования на изменения обстановки и умения адаптироваться к новым условиям. В современном мире, где технологии развиваются стремительно, эта идея приобретает особую актуальность</a:t>
            </a:r>
            <a:r>
              <a:rPr lang="ru-RU" sz="1600" dirty="0" smtClean="0">
                <a:solidFill>
                  <a:srgbClr val="1F2937"/>
                </a:solidFill>
                <a:latin typeface="Source Sans Pro" panose="020B0503030403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sz="1600" dirty="0">
              <a:solidFill>
                <a:srgbClr val="1F2937"/>
              </a:solidFill>
              <a:latin typeface="Source Sans Pro" panose="020B0503030403020204" pitchFamily="34" charset="0"/>
            </a:endParaRP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1F2937"/>
                </a:solidFill>
                <a:latin typeface="Source Sans Pro" panose="020B0503030403020204" pitchFamily="34" charset="0"/>
              </a:rPr>
              <a:t>Значение морального фактора: </a:t>
            </a:r>
            <a:r>
              <a:rPr lang="ru-RU" sz="1600" dirty="0" err="1">
                <a:solidFill>
                  <a:srgbClr val="1F2937"/>
                </a:solidFill>
                <a:latin typeface="Source Sans Pro" panose="020B0503030403020204" pitchFamily="34" charset="0"/>
              </a:rPr>
              <a:t>Клаузевиц</a:t>
            </a:r>
            <a:r>
              <a:rPr lang="ru-RU" sz="1600" dirty="0">
                <a:solidFill>
                  <a:srgbClr val="1F2937"/>
                </a:solidFill>
                <a:latin typeface="Source Sans Pro" panose="020B0503030403020204" pitchFamily="34" charset="0"/>
              </a:rPr>
              <a:t> признавал важность морального духа войск, подчеркивая, что победа часто зависит не только от материальных ресурсов, но и от решимости и боевого духа солдат. В современных конфликтах, где психологическое воздействие играет все большую роль, эта идея приобретает еще большее значение.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solidFill>
                  <a:srgbClr val="1F2937"/>
                </a:solidFill>
                <a:latin typeface="Source Sans Pro" panose="020B0503030403020204" pitchFamily="34" charset="0"/>
              </a:rPr>
              <a:t>Использование всех доступных ресурсов: </a:t>
            </a:r>
            <a:r>
              <a:rPr lang="ru-RU" sz="1600" dirty="0" err="1">
                <a:solidFill>
                  <a:srgbClr val="1F2937"/>
                </a:solidFill>
                <a:latin typeface="Source Sans Pro" panose="020B0503030403020204" pitchFamily="34" charset="0"/>
              </a:rPr>
              <a:t>Клаузевиц</a:t>
            </a:r>
            <a:r>
              <a:rPr lang="ru-RU" sz="1600" dirty="0">
                <a:solidFill>
                  <a:srgbClr val="1F2937"/>
                </a:solidFill>
                <a:latin typeface="Source Sans Pro" panose="020B0503030403020204" pitchFamily="34" charset="0"/>
              </a:rPr>
              <a:t> считал, что в войне необходимо использовать все доступные ресурсы, включая экономические, политические и информационные. В современном мире, где война часто ведется не только на физическом, но и на информационном поле, эта идея приобретает особую актуальность</a:t>
            </a:r>
            <a:r>
              <a:rPr lang="ru-RU" dirty="0">
                <a:solidFill>
                  <a:srgbClr val="1F2937"/>
                </a:solidFill>
                <a:latin typeface="Source Sans Pro" panose="020B0503030403020204" pitchFamily="34" charset="0"/>
              </a:rPr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2879" y="5290753"/>
            <a:ext cx="115984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0" i="0" dirty="0" smtClean="0"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	Идеи </a:t>
            </a:r>
            <a:r>
              <a:rPr lang="ru-RU" sz="1500" b="0" i="0" dirty="0" err="1" smtClean="0"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Клаузевица</a:t>
            </a:r>
            <a:r>
              <a:rPr lang="ru-RU" sz="1500" b="0" i="0" dirty="0" smtClean="0">
                <a:solidFill>
                  <a:srgbClr val="0070C0"/>
                </a:solidFill>
                <a:effectLst/>
                <a:latin typeface="Source Sans Pro" panose="020B0503030403020204" pitchFamily="34" charset="0"/>
              </a:rPr>
              <a:t> остаются актуальными и сегодня, оказывая влияние на военную мысль и стратегическое планирование. Его концепция войны как продолжения политики другими средствами, центральное значение стратегии, маневренность и гибкость, значение морального фактора и использование всех доступных ресурсов по-прежнему важны для понимания современных конфликтов.</a:t>
            </a:r>
            <a:endParaRPr lang="ru-RU" sz="1500" dirty="0">
              <a:solidFill>
                <a:srgbClr val="0070C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87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6098" y="286603"/>
            <a:ext cx="10719582" cy="1450757"/>
          </a:xfrm>
        </p:spPr>
        <p:txBody>
          <a:bodyPr/>
          <a:lstStyle/>
          <a:p>
            <a:r>
              <a:rPr lang="ru-RU" dirty="0"/>
              <a:t>Применение в современных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военных конфликтах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260" y="1893860"/>
            <a:ext cx="7808579" cy="402336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Информационные войны:</a:t>
            </a:r>
            <a:r>
              <a:rPr lang="ru-RU" dirty="0"/>
              <a:t> </a:t>
            </a:r>
            <a:r>
              <a:rPr lang="ru-RU" dirty="0" err="1"/>
              <a:t>Клаузевиц</a:t>
            </a:r>
            <a:r>
              <a:rPr lang="ru-RU" dirty="0"/>
              <a:t> подчеркивал важность морального фактора, что в информационную эпоху приобретает особое значение. Пропаганда, дезинформация, </a:t>
            </a:r>
            <a:r>
              <a:rPr lang="ru-RU" dirty="0" err="1"/>
              <a:t>кибератаки</a:t>
            </a:r>
            <a:r>
              <a:rPr lang="ru-RU" dirty="0"/>
              <a:t> - все это инструменты, которые могут быть использованы для деморализации противника и достижения политических целей.</a:t>
            </a:r>
          </a:p>
          <a:p>
            <a:r>
              <a:rPr lang="ru-RU" b="1" dirty="0"/>
              <a:t>Гибридные войны:</a:t>
            </a:r>
            <a:r>
              <a:rPr lang="ru-RU" dirty="0"/>
              <a:t> </a:t>
            </a:r>
            <a:r>
              <a:rPr lang="ru-RU" dirty="0" err="1"/>
              <a:t>Клаузевиц</a:t>
            </a:r>
            <a:r>
              <a:rPr lang="ru-RU" dirty="0"/>
              <a:t> считал, что война может вестись не только на физическом поле, но и с помощью других средств. Гибридные войны, сочетающие в себе военные, политические, экономические и информационные методы, являются ярким примером реализации этой идеи.</a:t>
            </a:r>
          </a:p>
          <a:p>
            <a:r>
              <a:rPr lang="ru-RU" b="1" dirty="0"/>
              <a:t>Борьба с терроризмом:</a:t>
            </a:r>
            <a:r>
              <a:rPr lang="ru-RU" dirty="0"/>
              <a:t> </a:t>
            </a:r>
            <a:r>
              <a:rPr lang="ru-RU" dirty="0" err="1"/>
              <a:t>Клаузевиц</a:t>
            </a:r>
            <a:r>
              <a:rPr lang="ru-RU" dirty="0"/>
              <a:t> акцентировал внимание на важности стратегического планирования и использования всех доступных ресурсов. В борьбе с терроризмом, где противник часто скрыт и действует нетрадиционными методами, эти принципы приобретают особую актуальность.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91818" y="-142424"/>
            <a:ext cx="3465741" cy="23088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48185" y="2088600"/>
            <a:ext cx="2809374" cy="21210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01398" y="4135704"/>
            <a:ext cx="4056161" cy="21327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5697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09151"/>
          </a:xfrm>
        </p:spPr>
        <p:txBody>
          <a:bodyPr/>
          <a:lstStyle/>
          <a:p>
            <a:pPr algn="ctr"/>
            <a:r>
              <a:rPr lang="ru-RU" b="1" dirty="0"/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218" y="1772529"/>
            <a:ext cx="11648050" cy="4096565"/>
          </a:xfrm>
        </p:spPr>
        <p:txBody>
          <a:bodyPr>
            <a:normAutofit/>
          </a:bodyPr>
          <a:lstStyle/>
          <a:p>
            <a:pPr marL="201168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	Карл </a:t>
            </a:r>
            <a:r>
              <a:rPr lang="ru-RU" sz="2400" dirty="0"/>
              <a:t>фон </a:t>
            </a:r>
            <a:r>
              <a:rPr lang="ru-RU" sz="2400" dirty="0" err="1"/>
              <a:t>Клаузевиц</a:t>
            </a:r>
            <a:r>
              <a:rPr lang="ru-RU" sz="2400" dirty="0"/>
              <a:t> оставил неизгладимый след в истории военной мысли. </a:t>
            </a:r>
            <a:endParaRPr lang="ru-RU" sz="2400" dirty="0" smtClean="0"/>
          </a:p>
          <a:p>
            <a:pPr marL="201168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Его </a:t>
            </a:r>
            <a:r>
              <a:rPr lang="ru-RU" sz="2400" dirty="0"/>
              <a:t>идеи, несмотря на критику и необходимость переосмысления в контексте новых типов войн, по-прежнему актуальны и служат основой </a:t>
            </a:r>
            <a:endParaRPr lang="ru-RU" sz="2400" dirty="0" smtClean="0"/>
          </a:p>
          <a:p>
            <a:pPr marL="201168" lvl="1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/>
              <a:t>для </a:t>
            </a:r>
            <a:r>
              <a:rPr lang="ru-RU" sz="2400" dirty="0"/>
              <a:t>понимания современных </a:t>
            </a:r>
            <a:r>
              <a:rPr lang="ru-RU" sz="2400" dirty="0" smtClean="0"/>
              <a:t>конфликтов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1928" y="3277664"/>
            <a:ext cx="5705375" cy="3209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F712E-7237-4298-BBB7-960C1E38ACC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450591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</TotalTime>
  <Words>298</Words>
  <Application>Microsoft Office PowerPoint</Application>
  <PresentationFormat>Произвольный</PresentationFormat>
  <Paragraphs>44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Ретро</vt:lpstr>
      <vt:lpstr>Влияние идей Клаузевица на современную военную мысль</vt:lpstr>
      <vt:lpstr>Биография</vt:lpstr>
      <vt:lpstr>Основные идеи Клаузевица о сущности войны</vt:lpstr>
      <vt:lpstr>Ключевые концепции в теории Клаузевица</vt:lpstr>
      <vt:lpstr>Влияние идей Клаузевица на современную военную мысль</vt:lpstr>
      <vt:lpstr>Применение в современных  военных конфликтах</vt:lpstr>
      <vt:lpstr>Заключение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Взгляды К. фон Клаузевица на сущность войны и современность</dc:title>
  <dc:creator>Admin</dc:creator>
  <cp:lastModifiedBy>User</cp:lastModifiedBy>
  <cp:revision>9</cp:revision>
  <dcterms:created xsi:type="dcterms:W3CDTF">2024-07-09T13:52:04Z</dcterms:created>
  <dcterms:modified xsi:type="dcterms:W3CDTF">2024-08-08T13:04:56Z</dcterms:modified>
</cp:coreProperties>
</file>