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70" r:id="rId7"/>
    <p:sldId id="271" r:id="rId8"/>
    <p:sldId id="272" r:id="rId9"/>
    <p:sldId id="273" r:id="rId10"/>
    <p:sldId id="260" r:id="rId11"/>
    <p:sldId id="263" r:id="rId12"/>
    <p:sldId id="266" r:id="rId13"/>
    <p:sldId id="265" r:id="rId14"/>
    <p:sldId id="269" r:id="rId15"/>
    <p:sldId id="264" r:id="rId16"/>
    <p:sldId id="268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1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34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8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5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8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1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6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0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3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6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820F-785E-48F1-8687-336853EAC851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47D086-AD4C-4203-9BF3-DB83633B7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C65B79-EE08-4EE6-BA40-C803849A9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452" y="211015"/>
            <a:ext cx="10480431" cy="590843"/>
          </a:xfrm>
        </p:spPr>
        <p:txBody>
          <a:bodyPr>
            <a:normAutofit/>
          </a:bodyPr>
          <a:lstStyle/>
          <a:p>
            <a:pPr algn="ctr"/>
            <a:r>
              <a:rPr lang="ru-RU" sz="1300" cap="all" spc="200" dirty="0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учреждение дошкольная образовательная организация запорожской области «детский сад №49 «рябинушка» </a:t>
            </a:r>
            <a:r>
              <a:rPr lang="ru-RU" sz="1300" cap="all" spc="200" dirty="0" err="1">
                <a:solidFill>
                  <a:srgbClr val="2626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г.мелитополь</a:t>
            </a:r>
            <a:endParaRPr kumimoji="0" lang="ru-RU" sz="13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300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300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300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300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300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1300" cap="all" spc="200" dirty="0">
              <a:solidFill>
                <a:srgbClr val="26262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направления и способы взаимодействия педагогов и семьи.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воспитатель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Добронецкая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22C249-B54F-4972-BC5B-7DFA2154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3854548"/>
            <a:ext cx="6972956" cy="26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225083"/>
            <a:ext cx="10208456" cy="519097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  <a:endParaRPr lang="ru-RU" sz="24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Традиционные: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-классные и общешкольные конференции;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индивидуальные консультации педагога;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-посещения на дому….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156B8B-73C2-43D8-9850-AAF78797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0" r="2409"/>
          <a:stretch/>
        </p:blipFill>
        <p:spPr>
          <a:xfrm>
            <a:off x="4678680" y="3235570"/>
            <a:ext cx="3804139" cy="31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Нетрадиционные: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тренинги;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дискуссии;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-психологические разминки;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круглые столы;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-устные журналы;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-практикумы;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вечера;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чтения;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ринги…..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623F7F-1B2A-48F0-9219-94ADF856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731" y="1800665"/>
            <a:ext cx="4709839" cy="33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формы работы с родителями: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Переписка с родителями: информационные, поздравительные письма и письма поддержки.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консультации разных специалистов: классных руководителей, воспитателей, социального педагога, педагога-психолога, врача и т. д.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Психотерапия.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Задушевные разговоры.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Консультации- размышления.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индивидуальных поручений.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поиск решения проблемы.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с рекомендациями, советами по преодолению сложных жизненных ситуаций.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по телефону.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на дому.</a:t>
            </a:r>
          </a:p>
        </p:txBody>
      </p:sp>
    </p:spTree>
    <p:extLst>
      <p:ext uri="{BB962C8B-B14F-4D97-AF65-F5344CB8AC3E}">
        <p14:creationId xmlns:p14="http://schemas.microsoft.com/office/powerpoint/2010/main" val="345258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 lnSpcReduction="10000"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взаимодействие, посредством которого оказывается помощь родителям в решении проблем, которые возникают в семье при воспитании ребенка. Консультирование позволяет родителям взглянуть на свои проблемы и жизненные сложности со стороны, продемонстрировать и обсудить те стороны взаимоотношений, которые, будучи источниками трудностей, обычно самим человеком не осознаются и не контролируются.</a:t>
            </a:r>
          </a:p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консультативной помощи: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-Информирование.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психологическое консультирование (психотерапия).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-Семейное консультирование (психотерапия).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семейное консультирование (психотерапия).</a:t>
            </a: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7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разновидность массовых, групповых игр, представляющая собой информационно-деятельностную модель проблемной ситуации, в процессе работы над которой участникам игры необходимо выявить противоречие и на основе принятия решений найти оптимальный выход из проблемной ситуации. Деловая игра применяется также для обучения командному взаимодействию, навыкам совместной продуктивной деятельности, работы над отдельными проектными заданиями и, в некоторых случаях, с целью оценки свойств и потенциала личностей участников, их профессиональных качеств.</a:t>
            </a:r>
          </a:p>
          <a:p>
            <a:pPr algn="l" fontAlgn="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5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 fontScale="92500" lnSpcReduction="20000"/>
          </a:bodyPr>
          <a:lstStyle/>
          <a:p>
            <a:pPr algn="just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классного руководителя на родительском собрании.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-Снять собственное напряжение перед встречей с родителями.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-Дать родителям почувствовать ваше уважение и внимание.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родителей в том, что у школы и семьи одни проблемы, одни задачи, одни дети.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-Постараться понять родителей, правильно определить наиболее волнующие проблемы.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-Словом и делом помочь родителям находить оптимальные пути и способы решения проблемных ситуаций, формировать у них уверенность в том, что в воспитании детей они всегда могут рассчитывать на вашу поддержку и помощь других учителей.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-Разговаривайте с родителями спокойно, доброжелательно, заинтересованно.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родители всех учеников (и благополучных и «сложных») ушли с собрания с верой в своего ребенка.</a:t>
            </a: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9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 fontScale="92500"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педагогической этики во взаимодействии с родителями учащихся.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-Учитывайте личные интересы родителей, их возможность посещения школы и родительских собраний.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беседуйте с родителями второпях, на бегу; если вы не располагаете временем, лучше договоритесь о встрече в другой раз.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к родителям по имени и отчеству.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Умейте расположить родителей к себе.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 вызывайте огонь на себя, станьте собеседником, умейте слышать и слушать.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 оскорбляйте родительские чувства и помыслы; в каждом ребенке найдите положительные черты и качества.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ребенка и родителей при всех, о проблемах говорите индивидуально.</a:t>
            </a: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2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-Обращение к родителям посредством дневника или письменного сообщения должно быть уважительным, лаконичным и конкретным.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Умейте терпеливо слушать родителей, давайте возможность высказаться по всем наболевшим проблемам.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Поведанная родителями информация не должна стать достоянием других родителей, учащихся и педагогов.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-Если есть профессиональная необходимость поделиться той информацией, которую сообщили родители, с кем-то – родителей необходимо поставить об этом в известность.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рекомендаций по вопросу, в котором некомпетентны. Это может только навредить ребенку!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-Посоветуйте обратиться за консультацией к специалистам.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-Каждая встреча с семьей должна заканчиваться конструктивными рекомендациями для родителей и самого ученика.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5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 fontScale="92500" lnSpcReduction="20000"/>
          </a:bodyPr>
          <a:lstStyle/>
          <a:p>
            <a:pPr algn="ctr" fontAlgn="t"/>
            <a:r>
              <a:rPr lang="ru-RU" sz="3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позволяет: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педагогическую культуру родителей как основы раскрытия творческого потенциала родителей;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возрождению лучших отечественных традиций семейного воспитания и восстановлению традиционного уклада жизни;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систему сотрудничества с семьей в интересах ребёнка;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-Сформировать общие подходы к воспитанию;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систему совместного изучения личности ребёнка, его психологических особенностей;</a:t>
            </a:r>
          </a:p>
          <a:p>
            <a:pPr marL="342900" indent="-342900" algn="just" fontAlgn="t">
              <a:buFontTx/>
              <a:buChar char="-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близкие по сути требований  к уровню воспитанности ребёнка; </a:t>
            </a:r>
          </a:p>
          <a:p>
            <a:pPr marL="342900" indent="-342900" algn="just" fontAlgn="t">
              <a:buFontTx/>
              <a:buChar char="-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-Организовать помощь в обучении, физическом и духовном развитии обучающегося; </a:t>
            </a:r>
          </a:p>
          <a:p>
            <a:pPr marL="342900" indent="-342900" algn="just" fontAlgn="t">
              <a:buFontTx/>
              <a:buChar char="-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благоприятный климат в семье, эмоциональный комфорт для ребёнка в школе и за её пределами.</a:t>
            </a: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0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/>
          </a:bodyPr>
          <a:lstStyle/>
          <a:p>
            <a:pPr algn="just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одна из основных ценностей, признаваемых обществом во все времена.</a:t>
            </a:r>
          </a:p>
          <a:p>
            <a:pPr algn="just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фундамент, на котором строится сам процесс развития ребенка, его вхождение в общество, принятие этого мира. Именно от семьи зависит, как ребенок будет воспринимать этот мир: принимать его или отвергать его, зависит и то, каким он будет гражданином, семьянином. Семья – это источник формирования нравственной культуры ребенка, его социальных установок.</a:t>
            </a:r>
          </a:p>
          <a:p>
            <a:pPr algn="just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школа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два социальных института, от согласованности действий которых зависит эффективность процесса воспитания ребенка.</a:t>
            </a: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2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есть процесс социальный в самом широком смысле. Воспитывает все: люди, вещи, явления, но прежде всего и больше всего – люди. Из них на первом месте – родители и педагоги».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А.С. Макаренко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мудрый человек сказал: «Не важно, что ты делаешь, а важно как ты делаешь».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0ED4BE-911D-4F4A-9798-0AF2E48C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97" y="2964765"/>
            <a:ext cx="49471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6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464235"/>
            <a:ext cx="10208456" cy="519097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педагогов и родителей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партнерская деятельность, направленная на гуманизацию воспитательной среды, выработку общей стратегии деятельности школы и семьи, определения программ совместной работы, совершенствования педагогического мастерства, культуры родителей и педагогов, в освоении новых принципов жизнедеятельности и развитии новых форм общественной жизни.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DC2CCB-69B5-47BF-894D-E8D84AD9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34" y="3337052"/>
            <a:ext cx="4668661" cy="35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64235"/>
            <a:ext cx="11718388" cy="6161648"/>
          </a:xfrm>
        </p:spPr>
        <p:txBody>
          <a:bodyPr>
            <a:normAutofit fontScale="77500" lnSpcReduction="20000"/>
          </a:bodyPr>
          <a:lstStyle/>
          <a:p>
            <a:pPr algn="ctr" fontAlgn="t"/>
            <a:r>
              <a:rPr lang="ru-RU" sz="3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взаимодействия семьи и школы:</a:t>
            </a: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семьи учащихся, ее воспитательных возможностей, атмосферы и характера семейного воспитания; </a:t>
            </a:r>
          </a:p>
          <a:p>
            <a:pPr algn="just" fontAlgn="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социального паспорта школы. </a:t>
            </a: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-Психолого-педагогическое просвещение родителей по вопросам воспитания детей.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-Вовлечение родителей в совместную деятельность с детьми для повышения воспитательного потенциала внеурочной работы, улучшения взаимодействия педагогов, родителей и детей. </a:t>
            </a: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-Индивидуальная работа с неблагополучными семьями. </a:t>
            </a:r>
          </a:p>
          <a:p>
            <a:pPr algn="just" fontAlgn="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о содержании учебно-воспитательного процесса, о ходе и результатах обучения, воспитания и развития учащихся. </a:t>
            </a:r>
          </a:p>
          <a:p>
            <a:pPr algn="just" fontAlgn="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воспитания в семьях отдельных учащихся: </a:t>
            </a: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родителям психолого-педагогической помощи в решении трудных вопросов воспитания,</a:t>
            </a: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социальная поддержка и профилактика безнадзорности, правонарушений и преступлений, </a:t>
            </a:r>
          </a:p>
          <a:p>
            <a:pPr algn="just" fontAlgn="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физического здоровья обучающихся.</a:t>
            </a:r>
          </a:p>
          <a:p>
            <a:pPr algn="ctr"/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64235"/>
            <a:ext cx="11718388" cy="6161648"/>
          </a:xfrm>
        </p:spPr>
        <p:txBody>
          <a:bodyPr>
            <a:normAutofit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педагогического взаимодействия с родителями школьника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-психолого-педагогическое просвещение родителей;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-вовлечение родителей в учебно-воспитательный процесс; 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семей учащихся в управлении учебно-воспитательным процессом в школе.</a:t>
            </a:r>
          </a:p>
          <a:p>
            <a:pPr algn="ctr" fontAlgn="t"/>
            <a:endParaRPr lang="ru-RU" sz="3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096769-9FD6-4887-94F9-EDCAA5E9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496" y="2973797"/>
            <a:ext cx="4113007" cy="3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64235"/>
            <a:ext cx="11718388" cy="6161648"/>
          </a:xfrm>
        </p:spPr>
        <p:txBody>
          <a:bodyPr>
            <a:normAutofit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 </a:t>
            </a:r>
          </a:p>
          <a:p>
            <a:pPr algn="just" fontAlgn="t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носить опережающий, предупредительный характер,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рассматриваться как обязательное и принимать форму всеобуча родителей,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сочетать теоретическую подготовку родителей с практической направленностью всех занятий.</a:t>
            </a:r>
          </a:p>
          <a:p>
            <a:pPr algn="just" fontAlgn="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 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университеты;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тематические консультации;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тренинги.</a:t>
            </a:r>
          </a:p>
          <a:p>
            <a:pPr algn="just" fontAlgn="t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3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8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64235"/>
            <a:ext cx="11718388" cy="6161648"/>
          </a:xfrm>
        </p:spPr>
        <p:txBody>
          <a:bodyPr>
            <a:normAutofit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учебно-воспитательный процесс 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-дни творчества детей и их родителей;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 и внеклассные мероприятия;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и проведении внеклассных дел и укрепление материально-технической базы школы и класса;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общественное патрулирование;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шефская помощь;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овместные праздники Проекты, связанные с изучением семьи, семейных традиций;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стория моей семьи;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грушки и игры наших дедушек и бабушек;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овогодние традиции;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овместные походы, поездки.</a:t>
            </a:r>
          </a:p>
          <a:p>
            <a:pPr algn="just" fontAlgn="t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3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ECD8-3649-4229-A8BB-9D4BDA483B23}"/>
              </a:ext>
            </a:extLst>
          </p:cNvPr>
          <p:cNvSpPr txBox="1"/>
          <p:nvPr/>
        </p:nvSpPr>
        <p:spPr>
          <a:xfrm>
            <a:off x="1167618" y="2602522"/>
            <a:ext cx="10480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         </a:t>
            </a:r>
          </a:p>
          <a:p>
            <a:r>
              <a:rPr lang="ru-RU" dirty="0"/>
              <a:t>                                                         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DE776FF-4249-4DE6-AF03-185025C5C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64235"/>
            <a:ext cx="11718388" cy="6161648"/>
          </a:xfrm>
        </p:spPr>
        <p:txBody>
          <a:bodyPr>
            <a:normAutofit/>
          </a:bodyPr>
          <a:lstStyle/>
          <a:p>
            <a:pPr algn="ctr" fontAlgn="t"/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управлении учебно-воспитательным процессом </a:t>
            </a:r>
          </a:p>
          <a:p>
            <a:pPr algn="just" fontAlgn="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родителей класса в работе совета школы;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класса в работе родительского комитета и комитета общественного контроля; </a:t>
            </a:r>
          </a:p>
          <a:p>
            <a:pPr algn="just" fontAlgn="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совета содействия семье и школе.</a:t>
            </a:r>
          </a:p>
          <a:p>
            <a:pPr algn="ctr" fontAlgn="t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3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87461D-E16E-418D-97F9-75C3D7AA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88" y="3208302"/>
            <a:ext cx="4653766" cy="30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45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1381</Words>
  <Application>Microsoft Office PowerPoint</Application>
  <PresentationFormat>Широкоэкранный</PresentationFormat>
  <Paragraphs>288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PC_new</dc:creator>
  <cp:lastModifiedBy>PC_new</cp:lastModifiedBy>
  <cp:revision>5</cp:revision>
  <dcterms:created xsi:type="dcterms:W3CDTF">2023-11-08T16:13:42Z</dcterms:created>
  <dcterms:modified xsi:type="dcterms:W3CDTF">2024-07-20T17:53:45Z</dcterms:modified>
</cp:coreProperties>
</file>