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82" r:id="rId4"/>
    <p:sldId id="283" r:id="rId5"/>
    <p:sldId id="284" r:id="rId6"/>
    <p:sldId id="285" r:id="rId7"/>
    <p:sldId id="286" r:id="rId8"/>
    <p:sldId id="275" r:id="rId9"/>
    <p:sldId id="276" r:id="rId10"/>
    <p:sldId id="262" r:id="rId11"/>
    <p:sldId id="263" r:id="rId12"/>
    <p:sldId id="265" r:id="rId13"/>
    <p:sldId id="266" r:id="rId14"/>
    <p:sldId id="267" r:id="rId15"/>
    <p:sldId id="271" r:id="rId16"/>
    <p:sldId id="278" r:id="rId17"/>
    <p:sldId id="281" r:id="rId18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701" autoAdjust="0"/>
  </p:normalViewPr>
  <p:slideViewPr>
    <p:cSldViewPr snapToGrid="0">
      <p:cViewPr>
        <p:scale>
          <a:sx n="51" d="100"/>
          <a:sy n="51" d="100"/>
        </p:scale>
        <p:origin x="-146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tags" Target="tags/tag1.xml" /><Relationship Id="rId2" Type="http://schemas.openxmlformats.org/officeDocument/2006/relationships/slide" Target="slides/slide1.xml" /><Relationship Id="rId20" Type="http://schemas.openxmlformats.org/officeDocument/2006/relationships/presProps" Target="presProps.xml" /><Relationship Id="rId21" Type="http://schemas.openxmlformats.org/officeDocument/2006/relationships/viewProps" Target="viewProps.xml" /><Relationship Id="rId22" Type="http://schemas.openxmlformats.org/officeDocument/2006/relationships/theme" Target="theme/theme1.xml" /><Relationship Id="rId23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/>
              <a:t>4/18/2024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iming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Tx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28.jpeg" /><Relationship Id="rId4" Type="http://schemas.openxmlformats.org/officeDocument/2006/relationships/image" Target="../media/image29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30.jpeg" /><Relationship Id="rId4" Type="http://schemas.openxmlformats.org/officeDocument/2006/relationships/image" Target="../media/image31.jpeg" /><Relationship Id="rId5" Type="http://schemas.openxmlformats.org/officeDocument/2006/relationships/image" Target="../media/image32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Relationship Id="rId3" Type="http://schemas.openxmlformats.org/officeDocument/2006/relationships/image" Target="../media/image33.jpeg" /><Relationship Id="rId4" Type="http://schemas.openxmlformats.org/officeDocument/2006/relationships/image" Target="../media/image34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35.jpeg" /><Relationship Id="rId4" Type="http://schemas.openxmlformats.org/officeDocument/2006/relationships/image" Target="../media/image36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37.jpeg" /><Relationship Id="rId4" Type="http://schemas.openxmlformats.org/officeDocument/2006/relationships/image" Target="../media/image38.jpeg" /><Relationship Id="rId5" Type="http://schemas.openxmlformats.org/officeDocument/2006/relationships/image" Target="../media/image39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40.jpeg" /><Relationship Id="rId4" Type="http://schemas.openxmlformats.org/officeDocument/2006/relationships/image" Target="../media/image41.jpeg" /><Relationship Id="rId5" Type="http://schemas.openxmlformats.org/officeDocument/2006/relationships/image" Target="../media/image42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43.jpeg" /><Relationship Id="rId4" Type="http://schemas.openxmlformats.org/officeDocument/2006/relationships/image" Target="../media/image44.jpeg" /><Relationship Id="rId5" Type="http://schemas.openxmlformats.org/officeDocument/2006/relationships/image" Target="../media/image45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Relationship Id="rId4" Type="http://schemas.openxmlformats.org/officeDocument/2006/relationships/image" Target="../media/image5.jpeg" /><Relationship Id="rId5" Type="http://schemas.openxmlformats.org/officeDocument/2006/relationships/image" Target="../media/image6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Relationship Id="rId5" Type="http://schemas.openxmlformats.org/officeDocument/2006/relationships/image" Target="../media/image13.jpeg" /><Relationship Id="rId6" Type="http://schemas.openxmlformats.org/officeDocument/2006/relationships/image" Target="../media/image14.jpeg" /><Relationship Id="rId7" Type="http://schemas.openxmlformats.org/officeDocument/2006/relationships/image" Target="../media/image15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Relationship Id="rId5" Type="http://schemas.openxmlformats.org/officeDocument/2006/relationships/image" Target="../media/image1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19.jpeg" /><Relationship Id="rId4" Type="http://schemas.openxmlformats.org/officeDocument/2006/relationships/image" Target="../media/image20.jpeg" /><Relationship Id="rId5" Type="http://schemas.openxmlformats.org/officeDocument/2006/relationships/image" Target="../media/image21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22.jpeg" /><Relationship Id="rId4" Type="http://schemas.openxmlformats.org/officeDocument/2006/relationships/image" Target="../media/image23.jpeg" /><Relationship Id="rId5" Type="http://schemas.openxmlformats.org/officeDocument/2006/relationships/image" Target="../media/image24.jpeg" /><Relationship Id="rId6" Type="http://schemas.openxmlformats.org/officeDocument/2006/relationships/image" Target="../media/image25.jpeg" /><Relationship Id="rId7" Type="http://schemas.openxmlformats.org/officeDocument/2006/relationships/image" Target="../media/image26.jpeg" /><Relationship Id="rId8" Type="http://schemas.openxmlformats.org/officeDocument/2006/relationships/image" Target="../media/image2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0"/>
          </a:xfrm>
          <a:ln>
            <a:solidFill>
              <a:schemeClr val="accent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29207" y="205273"/>
            <a:ext cx="12689633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Муниципальное </a:t>
            </a:r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дошкольное образовательное учреждение </a:t>
            </a:r>
          </a:p>
          <a:p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</a:t>
            </a:r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</a:t>
            </a:r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6» </a:t>
            </a:r>
          </a:p>
          <a:p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                                     </a:t>
            </a:r>
            <a:r>
              <a:rPr 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из опыта работы </a:t>
            </a:r>
            <a:endParaRPr lang="ru-RU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игры по </a:t>
            </a:r>
            <a:r>
              <a:rPr lang="ru-RU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познавательному</a:t>
            </a:r>
          </a:p>
          <a:p>
            <a:r>
              <a:rPr 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развитию </a:t>
            </a:r>
            <a:r>
              <a:rPr 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 </a:t>
            </a:r>
            <a:r>
              <a:rPr lang="ru-RU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</a:t>
            </a:r>
          </a:p>
          <a:p>
            <a:r>
              <a:rPr 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дошкольного </a:t>
            </a:r>
            <a:r>
              <a:rPr 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возраста»</a:t>
            </a:r>
          </a:p>
          <a:p>
            <a: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                                                             </a:t>
            </a:r>
          </a:p>
          <a:p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  <a:p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Мичкасова </a:t>
            </a:r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Т.С</a:t>
            </a:r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Гусев, 2024 г.</a:t>
            </a:r>
            <a:endParaRPr lang="ru-RU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893588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02774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82881" y="487680"/>
            <a:ext cx="4602479" cy="20005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«Волшебный комодик»</a:t>
            </a:r>
          </a:p>
          <a:p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2400"/>
              <a:t> </a:t>
            </a:r>
            <a:r>
              <a:rPr 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 развитие мелкой моторики, внимательности, усидчивости, изучение цветов и предметов. </a:t>
            </a:r>
            <a:endParaRPr lang="ru-RU" sz="24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1" y="2844884"/>
            <a:ext cx="4445598" cy="401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241" y="270816"/>
            <a:ext cx="7153047" cy="5702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066202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398" y="-119921"/>
            <a:ext cx="12617350" cy="6977921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06052" y="242617"/>
            <a:ext cx="9350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endParaRPr lang="ru-RU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11542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1" y="242616"/>
            <a:ext cx="7741921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Мозаика </a:t>
            </a:r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«Бабочки», «Машинки»</a:t>
            </a:r>
          </a:p>
          <a:p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способствовать </a:t>
            </a:r>
            <a:r>
              <a:rPr 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мелкой моторики, </a:t>
            </a:r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внимательности</a:t>
            </a:r>
            <a:r>
              <a:rPr 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творческого мышления, изучения </a:t>
            </a:r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</a:t>
            </a:r>
            <a:r>
              <a:rPr 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2174813"/>
            <a:ext cx="3082158" cy="4579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42" y="442672"/>
            <a:ext cx="4720590" cy="6294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464860"/>
            <a:ext cx="3698192" cy="5346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7633525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047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41" y="731520"/>
            <a:ext cx="6577434" cy="5532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2909279"/>
            <a:ext cx="4369961" cy="3354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48640" y="350520"/>
            <a:ext cx="502140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«Собери бусы»</a:t>
            </a:r>
          </a:p>
          <a:p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 закреплять </a:t>
            </a:r>
            <a:r>
              <a:rPr 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детей об основных цветах, </a:t>
            </a:r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</a:t>
            </a:r>
            <a:r>
              <a:rPr 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группировать предметы по цвету, </a:t>
            </a:r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</a:t>
            </a:r>
            <a:r>
              <a:rPr 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8776343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9576" cy="6858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608" y="311972"/>
            <a:ext cx="6034034" cy="5128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6" y="2235099"/>
            <a:ext cx="5525394" cy="4501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4813" y="174812"/>
            <a:ext cx="586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«Найди место для матрешки»</a:t>
            </a:r>
          </a:p>
          <a:p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учить ребенка соотносить предметы по величине, формировать умение не только подбирать части предметов, но и совмещать их в соответствии с рисунком.</a:t>
            </a:r>
            <a:endParaRPr lang="ru-RU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0168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608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15" y="1843477"/>
            <a:ext cx="3999748" cy="35888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546" y="1843477"/>
            <a:ext cx="3696718" cy="35048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27166" y="297874"/>
            <a:ext cx="3666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8588" y="3325775"/>
            <a:ext cx="6346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      </a:t>
            </a: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8268275" y="3571865"/>
            <a:ext cx="3135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/>
              <a:t> </a:t>
            </a:r>
            <a:endParaRPr lang="ru-RU" sz="200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3312" y="297874"/>
            <a:ext cx="10488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направленные на формирование представлений о животном мире, среде обитания, питании</a:t>
            </a:r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230" y="1270676"/>
            <a:ext cx="3900118" cy="363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91267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6128" cy="6858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84836" y="238924"/>
            <a:ext cx="10116456" cy="122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Стол планшет для рисования песком </a:t>
            </a:r>
          </a:p>
          <a:p>
            <a:pPr algn="ctr"/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универсальная развивающая  система, которая стимулирует               творческие и интеллектуальные способности детей.    </a:t>
            </a:r>
            <a:endParaRPr lang="ru-RU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9" y="1835357"/>
            <a:ext cx="3306476" cy="3353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146" y="1815287"/>
            <a:ext cx="4333071" cy="33932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6" r="-371" b="29556"/>
          <a:stretch>
            <a:fillRect/>
          </a:stretch>
        </p:blipFill>
        <p:spPr>
          <a:xfrm>
            <a:off x="8793479" y="1707205"/>
            <a:ext cx="3054297" cy="350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73312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" y="-30480"/>
            <a:ext cx="12192000" cy="6858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310640" y="304801"/>
            <a:ext cx="9981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Мозаика </a:t>
            </a:r>
          </a:p>
          <a:p>
            <a:r>
              <a:rPr lang="ru-RU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игры с </a:t>
            </a:r>
            <a:r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мозаикой: </a:t>
            </a:r>
            <a:r>
              <a:rPr lang="ru-RU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моторики, наглядно-образного мышления, творческих способностей, памяти, внимания, </a:t>
            </a:r>
            <a:r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сенсорных </a:t>
            </a:r>
            <a:r>
              <a:rPr lang="ru-RU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эталонов цвета, величины, формы, восприятия</a:t>
            </a:r>
            <a:r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ru-RU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099" y="2025077"/>
            <a:ext cx="4936242" cy="4791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3" y="2025077"/>
            <a:ext cx="4993029" cy="4714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74" y="2312328"/>
            <a:ext cx="3461657" cy="2901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2219736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5108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7320" y="658118"/>
            <a:ext cx="961644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познавательных способностей и познавательного интереса дошкольников - один из важнейших вопросов воспитания и развития ребенка дошкольного возраста.</a:t>
            </a:r>
          </a:p>
          <a:p>
            <a:r>
              <a:rPr lang="ru-RU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От того, насколько будут развиты у ребенка познавательные способности, зависит успех его обучения в школе и успех его  развития в целом.</a:t>
            </a:r>
          </a:p>
          <a:p>
            <a:endParaRPr lang="ru-RU" sz="28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07280" y="658118"/>
            <a:ext cx="3154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smtClean="0">
                <a:solidFill>
                  <a:srgbClr val="C00000"/>
                </a:solidFill>
              </a:rPr>
              <a:t> </a:t>
            </a:r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6763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39916" cy="6858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866274" y="270932"/>
            <a:ext cx="10507579" cy="614014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ru-RU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Основными </a:t>
            </a:r>
            <a: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целями познавательного развития</a:t>
            </a:r>
            <a:endParaRPr lang="ru-RU" sz="280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1000"/>
              </a:spcAft>
            </a:pPr>
            <a:r>
              <a:rPr lang="ru-RU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ребенка </a:t>
            </a:r>
            <a: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раннего дошкольного возраста являются:</a:t>
            </a:r>
            <a:endParaRPr lang="ru-RU" sz="280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4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разных видов восприятия  (зрительного, слухового, </a:t>
            </a:r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осязательного</a:t>
            </a:r>
            <a:r>
              <a:rPr lang="ru-RU" sz="24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вкусового, обонятельного);</a:t>
            </a:r>
          </a:p>
          <a:p>
            <a:pPr marL="342900" lvl="0" indent="-342900"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ru-RU" sz="24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наглядно-действенного мышления;</a:t>
            </a:r>
          </a:p>
          <a:p>
            <a:pPr marL="342900" lvl="0" indent="-342900"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ru-RU" sz="24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обследовательских действий: выделение цвета, формы, величины;</a:t>
            </a:r>
          </a:p>
          <a:p>
            <a:pPr marL="342900" lvl="0" indent="-342900"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ru-RU" sz="24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простейших представлений о геометрических фигурах, величине и количестве предметов;</a:t>
            </a:r>
          </a:p>
          <a:p>
            <a:pPr marL="342900" lvl="0" indent="-342900"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ru-RU" sz="24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первоначального представления о себе и близких людях, о деятельности взрослых;</a:t>
            </a:r>
          </a:p>
          <a:p>
            <a:pPr marL="342900" lvl="0" indent="-342900"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ru-RU" sz="24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 взаимодействия и знакомство  с животными и растениями ближайшего окружения;</a:t>
            </a:r>
          </a:p>
          <a:p>
            <a:pPr marL="342900" lvl="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4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способности наблюдать за явлениями природы, воспитание бережного  отношения к животным и растениям;</a:t>
            </a:r>
            <a:endParaRPr lang="ru-RU" sz="2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052272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021976" y="289679"/>
            <a:ext cx="9843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</a:t>
            </a:r>
            <a:r>
              <a:rPr lang="ru-RU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</a:t>
            </a:r>
          </a:p>
          <a:p>
            <a: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52683" y="938347"/>
            <a:ext cx="3360644" cy="287856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развитие</a:t>
            </a:r>
            <a:endParaRPr lang="ru-RU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919470" y="891852"/>
            <a:ext cx="3914499" cy="287856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элементарных математических представлений</a:t>
            </a:r>
            <a:endParaRPr lang="ru-RU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552845" y="3066367"/>
            <a:ext cx="4120965" cy="344955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целостной картины мира, расширение кругозора детей</a:t>
            </a:r>
            <a:endParaRPr lang="ru-RU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673810" y="3153284"/>
            <a:ext cx="4099676" cy="337145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познавательно-исследовательской деятельности</a:t>
            </a:r>
            <a:endParaRPr lang="ru-RU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452431">
            <a:off x="4337394" y="1277262"/>
            <a:ext cx="484632" cy="185836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2145885">
            <a:off x="3251694" y="748058"/>
            <a:ext cx="471482" cy="73421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8876938">
            <a:off x="7481601" y="786510"/>
            <a:ext cx="484094" cy="104098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20546936">
            <a:off x="6209345" y="1420374"/>
            <a:ext cx="563370" cy="191451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282814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655320" y="298224"/>
            <a:ext cx="11262360" cy="163121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Сенсорное развитие</a:t>
            </a:r>
          </a:p>
          <a:p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 процесс формирования восприятия и представлений ребенка об окружающем мире и свойствах предметов. </a:t>
            </a:r>
            <a:endParaRPr lang="ru-RU" sz="24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08" y="1739659"/>
            <a:ext cx="4062416" cy="4482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презент 1\20240418_0814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6427" y="1526054"/>
            <a:ext cx="3701253" cy="493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презент 1\20240418_0817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154" y="1526054"/>
            <a:ext cx="3682554" cy="491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417014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0" y="196513"/>
            <a:ext cx="12481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solidFill>
                  <a:srgbClr val="111111"/>
                </a:solidFill>
                <a:latin typeface="Arial" panose="020b0604020202020204" pitchFamily="34" charset="0"/>
              </a:rPr>
              <a:t> </a:t>
            </a:r>
            <a:endParaRPr lang="ru-RU" b="0" i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1040" y="196513"/>
            <a:ext cx="102717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4133" y="196513"/>
            <a:ext cx="11443547" cy="280076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целостной картины мира, </a:t>
            </a:r>
            <a:r>
              <a:rPr lang="ru-RU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кругозора детей:</a:t>
            </a:r>
          </a:p>
          <a:p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представлений </a:t>
            </a:r>
            <a:r>
              <a:rPr 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об окружающем </a:t>
            </a:r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мире; знакомство с </a:t>
            </a:r>
            <a:r>
              <a:rPr 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явлениями общественной </a:t>
            </a:r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жизни; </a:t>
            </a:r>
            <a:r>
              <a:rPr 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деятельностью </a:t>
            </a:r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взрослых; развитие представлений </a:t>
            </a:r>
            <a:r>
              <a:rPr 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себе; </a:t>
            </a:r>
            <a:r>
              <a:rPr 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внешнем облике </a:t>
            </a:r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человека; о </a:t>
            </a:r>
            <a:r>
              <a:rPr 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физических и эмоциональных </a:t>
            </a:r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состояниях; о </a:t>
            </a:r>
            <a:r>
              <a:rPr 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близких ребенку </a:t>
            </a:r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 ;  </a:t>
            </a:r>
            <a:r>
              <a:rPr 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предметах, действиях с ними и их </a:t>
            </a:r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назначении;  </a:t>
            </a:r>
            <a:r>
              <a:rPr 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домашнего </a:t>
            </a:r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обихода; игрушки, орудия труда.</a:t>
            </a:r>
            <a:endParaRPr lang="ru-RU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1040" y="196513"/>
            <a:ext cx="10271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61" y="3462948"/>
            <a:ext cx="4101823" cy="3395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264" y="3429001"/>
            <a:ext cx="4526736" cy="3395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31" y="2997280"/>
            <a:ext cx="4343400" cy="325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658628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24"/>
            <a:ext cx="12192000" cy="6858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25" y="3825519"/>
            <a:ext cx="4158615" cy="3026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476" y="3906795"/>
            <a:ext cx="3934940" cy="2951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260" y="1681406"/>
            <a:ext cx="4038599" cy="3028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71" y="1681406"/>
            <a:ext cx="3733799" cy="2800350"/>
          </a:xfrm>
          <a:prstGeom prst="rect">
            <a:avLst/>
          </a:prstGeom>
          <a:ln>
            <a:solidFill>
              <a:schemeClr val="accent2"/>
            </a:solidFill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43840" y="396240"/>
            <a:ext cx="115214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познавательно-исследовательской </a:t>
            </a:r>
            <a:r>
              <a:rPr lang="ru-RU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о физических свойствах окружающего </a:t>
            </a:r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  <a:r>
              <a:rPr 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развитие представлений об основных физических явлениях; </a:t>
            </a:r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детей  о некоторых факторах среды; </a:t>
            </a:r>
            <a:endParaRPr lang="ru-RU" sz="240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9" y="1949464"/>
            <a:ext cx="3681187" cy="2760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6560241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91999" cy="6858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5240" y="132758"/>
            <a:ext cx="11990162" cy="267765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элементарных математических </a:t>
            </a:r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</a:t>
            </a:r>
          </a:p>
          <a:p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элементарных математических представлений у дошкольников </a:t>
            </a:r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подразумевает </a:t>
            </a:r>
            <a:r>
              <a:rPr 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 детей различных видов деятельности: внимания, восприятия, памяти, мышления, воображения, а также способностей к умственной деятельности, умение элементарно сравнивать, анализировать, обобщать, устанавливать простейшие причинно – следственные </a:t>
            </a:r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связи.</a:t>
            </a:r>
            <a:endParaRPr lang="ru-RU" sz="24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34" y="1943335"/>
            <a:ext cx="4814511" cy="361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43" y="2346960"/>
            <a:ext cx="3913736" cy="3985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2810414"/>
            <a:ext cx="4186733" cy="3925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753217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13360" y="176463"/>
            <a:ext cx="6659880" cy="31085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 </a:t>
            </a:r>
            <a: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игру</a:t>
            </a:r>
          </a:p>
          <a:p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Малыши </a:t>
            </a:r>
            <a:r>
              <a:rPr 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мыслят своей жизни без игры. Нормально развивающийся ребенок постоянно манипулирует с предметами</a:t>
            </a:r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в игре </a:t>
            </a:r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растёт </a:t>
            </a:r>
            <a:r>
              <a:rPr 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развивается как личность, приобретает навыки общения и поведения в обществе. </a:t>
            </a:r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строится работа воспитателей по познавательной деятельности</a:t>
            </a:r>
            <a:r>
              <a:rPr lang="ru-RU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i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08" y="3200400"/>
            <a:ext cx="27432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240" y="106679"/>
            <a:ext cx="4983480" cy="6644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3" y="3461469"/>
            <a:ext cx="2527394" cy="3369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5697428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234441" y="0"/>
            <a:ext cx="94480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 обеспечивает максимальную реализацию образовательных программ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7" y="1106497"/>
            <a:ext cx="3646500" cy="2801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319" y="3860437"/>
            <a:ext cx="3863661" cy="3082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63" y="3907601"/>
            <a:ext cx="3663430" cy="298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24055" y="782687"/>
            <a:ext cx="2783124" cy="3430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26" y="3887070"/>
            <a:ext cx="4051560" cy="3028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20" y="1289709"/>
            <a:ext cx="3485309" cy="261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161832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Интеграл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Arial"/>
        <a:cs typeface="Arial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Arial"/>
        <a:cs typeface="Arial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Integral</Template>
  <Company>diakov.net</Company>
  <PresentationFormat>Произвольный</PresentationFormat>
  <Paragraphs>60</Paragraphs>
  <Slides>17</Slides>
  <Notes>0</Notes>
  <TotalTime>8242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25">
      <vt:lpstr>Arial</vt:lpstr>
      <vt:lpstr>Tw Cen MT Condensed</vt:lpstr>
      <vt:lpstr>Tw Cen MT</vt:lpstr>
      <vt:lpstr>Wingdings 3</vt:lpstr>
      <vt:lpstr>Times New Roman</vt:lpstr>
      <vt:lpstr>Calibri</vt:lpstr>
      <vt:lpstr>Symbol</vt:lpstr>
      <vt:lpstr>Интеграл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D!akov RePack</dc:creator>
  <cp:lastModifiedBy>D!akov RePack</cp:lastModifiedBy>
  <cp:revision>177</cp:revision>
  <dcterms:created xsi:type="dcterms:W3CDTF">2024-02-13T12:28:47Z</dcterms:created>
  <dcterms:modified xsi:type="dcterms:W3CDTF">2024-07-19T14:20:44Z</dcterms:modified>
</cp:coreProperties>
</file>