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4"/>
  </p:notesMasterIdLst>
  <p:sldIdLst>
    <p:sldId id="256" r:id="rId2"/>
    <p:sldId id="276" r:id="rId3"/>
    <p:sldId id="277" r:id="rId4"/>
    <p:sldId id="278" r:id="rId5"/>
    <p:sldId id="290" r:id="rId6"/>
    <p:sldId id="280" r:id="rId7"/>
    <p:sldId id="288" r:id="rId8"/>
    <p:sldId id="281" r:id="rId9"/>
    <p:sldId id="282" r:id="rId10"/>
    <p:sldId id="286" r:id="rId11"/>
    <p:sldId id="283" r:id="rId12"/>
    <p:sldId id="279" r:id="rId13"/>
    <p:sldId id="275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1" r:id="rId23"/>
    <p:sldId id="308" r:id="rId24"/>
    <p:sldId id="302" r:id="rId25"/>
    <p:sldId id="303" r:id="rId26"/>
    <p:sldId id="304" r:id="rId27"/>
    <p:sldId id="305" r:id="rId28"/>
    <p:sldId id="306" r:id="rId29"/>
    <p:sldId id="309" r:id="rId30"/>
    <p:sldId id="318" r:id="rId31"/>
    <p:sldId id="312" r:id="rId32"/>
    <p:sldId id="31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EB671D5-2741-45F4-9C82-B05B1C4D32DF}">
          <p14:sldIdLst>
            <p14:sldId id="256"/>
            <p14:sldId id="276"/>
            <p14:sldId id="277"/>
            <p14:sldId id="278"/>
            <p14:sldId id="290"/>
            <p14:sldId id="280"/>
            <p14:sldId id="288"/>
            <p14:sldId id="281"/>
            <p14:sldId id="282"/>
            <p14:sldId id="286"/>
            <p14:sldId id="283"/>
            <p14:sldId id="279"/>
            <p14:sldId id="275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1"/>
            <p14:sldId id="308"/>
            <p14:sldId id="302"/>
            <p14:sldId id="303"/>
            <p14:sldId id="304"/>
            <p14:sldId id="305"/>
            <p14:sldId id="306"/>
            <p14:sldId id="309"/>
            <p14:sldId id="318"/>
            <p14:sldId id="312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5AF0E-FD48-41D8-A8C6-3292AABE406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208BF-F5E3-4369-9FDA-D03F2E52D99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876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361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535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2990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186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2541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388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556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204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489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36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6204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0629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029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570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313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011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45872-EBE4-43AD-AFF4-0FFE3DB17CC8}" type="datetimeFigureOut">
              <a:rPr lang="ru-RU" smtClean="0"/>
              <a:pPr/>
              <a:t>14.07.2024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10A638-B0E3-4570-84CD-A7776F444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38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332658"/>
            <a:ext cx="73448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Georgia" panose="02040502050405020303" pitchFamily="18" charset="0"/>
              </a:rPr>
              <a:t>Развивающая </a:t>
            </a:r>
          </a:p>
          <a:p>
            <a:pPr algn="ctr"/>
            <a:r>
              <a:rPr lang="ru-RU" sz="4000" b="1" dirty="0">
                <a:latin typeface="Georgia" panose="02040502050405020303" pitchFamily="18" charset="0"/>
              </a:rPr>
              <a:t>предметно – пространственная среда как условие реализации ФОП ДО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3968" y="3909241"/>
            <a:ext cx="468052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latin typeface="Georgia" pitchFamily="18" charset="0"/>
            </a:endParaRPr>
          </a:p>
          <a:p>
            <a:pPr algn="ctr"/>
            <a:r>
              <a:rPr lang="ru-RU" sz="2000" b="1" dirty="0">
                <a:latin typeface="Georgia" pitchFamily="18" charset="0"/>
              </a:rPr>
              <a:t>МДОУ «Детский сад «Березка» </a:t>
            </a:r>
            <a:r>
              <a:rPr lang="ru-RU" sz="2000" b="1" dirty="0" err="1">
                <a:latin typeface="Georgia" pitchFamily="18" charset="0"/>
              </a:rPr>
              <a:t>р.п</a:t>
            </a:r>
            <a:r>
              <a:rPr lang="ru-RU" sz="2000" b="1" dirty="0">
                <a:latin typeface="Georgia" pitchFamily="18" charset="0"/>
              </a:rPr>
              <a:t>. Новые Бурасы </a:t>
            </a:r>
            <a:r>
              <a:rPr lang="ru-RU" sz="2000" b="1" dirty="0" err="1">
                <a:latin typeface="Georgia" pitchFamily="18" charset="0"/>
              </a:rPr>
              <a:t>Новобурасского</a:t>
            </a:r>
            <a:r>
              <a:rPr lang="ru-RU" sz="2000" b="1" dirty="0">
                <a:latin typeface="Georgia" pitchFamily="18" charset="0"/>
              </a:rPr>
              <a:t> района Саратовской области»</a:t>
            </a:r>
          </a:p>
          <a:p>
            <a:pPr algn="ctr"/>
            <a:r>
              <a:rPr lang="ru-RU" sz="2000" b="1" dirty="0">
                <a:latin typeface="Georgia" pitchFamily="18" charset="0"/>
              </a:rPr>
              <a:t>Воспитатель: Обухова О.В.</a:t>
            </a:r>
          </a:p>
          <a:p>
            <a:pPr algn="ctr"/>
            <a:endParaRPr lang="ru-RU" sz="2000" b="1" dirty="0">
              <a:latin typeface="Georgia" pitchFamily="18" charset="0"/>
            </a:endParaRPr>
          </a:p>
          <a:p>
            <a:pPr algn="ctr"/>
            <a:r>
              <a:rPr lang="ru-RU" sz="2000" b="1" dirty="0">
                <a:latin typeface="Georgia" pitchFamily="18" charset="0"/>
              </a:rPr>
              <a:t>2024 г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31ABA3-C0F9-4680-80BF-435B80A3C0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5901"/>
          <a:stretch/>
        </p:blipFill>
        <p:spPr>
          <a:xfrm>
            <a:off x="0" y="18306"/>
            <a:ext cx="2884655" cy="4778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8242B0-54E3-4821-AFD9-779E555D73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00" b="19550"/>
          <a:stretch/>
        </p:blipFill>
        <p:spPr>
          <a:xfrm>
            <a:off x="3086100" y="18306"/>
            <a:ext cx="2653866" cy="4778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2398B1-789A-415B-99D2-85D93CF69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21650"/>
          <a:stretch/>
        </p:blipFill>
        <p:spPr>
          <a:xfrm>
            <a:off x="5929064" y="18331"/>
            <a:ext cx="2884640" cy="4778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A040C5-C61A-4574-B00A-09DF3937DE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6612" r="16138"/>
          <a:stretch/>
        </p:blipFill>
        <p:spPr>
          <a:xfrm>
            <a:off x="2195737" y="4797152"/>
            <a:ext cx="4464496" cy="2042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3264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312568-7E32-F077-8635-319A43026C34}"/>
              </a:ext>
            </a:extLst>
          </p:cNvPr>
          <p:cNvSpPr txBox="1"/>
          <p:nvPr/>
        </p:nvSpPr>
        <p:spPr>
          <a:xfrm>
            <a:off x="323528" y="260648"/>
            <a:ext cx="86409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2. ОБРАЗОВАТЕЛЬНАЯ ОБЛАСТЬ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«Познавательное развитие»</a:t>
            </a:r>
            <a:endParaRPr lang="ru-RU" sz="28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56D5D3-A0C2-41EB-AF4E-CE48A22C6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412776"/>
            <a:ext cx="6408712" cy="51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27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7F803D-3490-4686-A6C4-FF8DA3D999C1}"/>
              </a:ext>
            </a:extLst>
          </p:cNvPr>
          <p:cNvSpPr/>
          <p:nvPr/>
        </p:nvSpPr>
        <p:spPr>
          <a:xfrm>
            <a:off x="107504" y="0"/>
            <a:ext cx="903649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orbelLight"/>
              </a:rPr>
              <a:t>Центр экспериментирования</a:t>
            </a:r>
          </a:p>
          <a:p>
            <a:r>
              <a:rPr lang="ru-RU" sz="2800" dirty="0">
                <a:solidFill>
                  <a:srgbClr val="0070C0"/>
                </a:solidFill>
                <a:latin typeface="CorbelLight"/>
              </a:rPr>
              <a:t>Цель: создание благоприятных условий для практических исследований</a:t>
            </a:r>
          </a:p>
          <a:p>
            <a:r>
              <a:rPr lang="ru-RU" sz="2800" dirty="0">
                <a:solidFill>
                  <a:srgbClr val="0070C0"/>
                </a:solidFill>
                <a:latin typeface="CorbelLight"/>
              </a:rPr>
              <a:t>дошкольников и их заинтересованности в самостоятельном поиске</a:t>
            </a:r>
          </a:p>
          <a:p>
            <a:r>
              <a:rPr lang="ru-RU" sz="2800" dirty="0">
                <a:solidFill>
                  <a:srgbClr val="0070C0"/>
                </a:solidFill>
                <a:latin typeface="CorbelLight"/>
              </a:rPr>
              <a:t>информации.</a:t>
            </a:r>
          </a:p>
          <a:p>
            <a:r>
              <a:rPr lang="ru-RU" sz="2800" dirty="0">
                <a:solidFill>
                  <a:srgbClr val="0070C0"/>
                </a:solidFill>
                <a:latin typeface="CorbelLight"/>
              </a:rPr>
              <a:t>Задачи:</a:t>
            </a:r>
          </a:p>
          <a:p>
            <a:r>
              <a:rPr lang="ru-RU" sz="2800" dirty="0">
                <a:solidFill>
                  <a:srgbClr val="0070C0"/>
                </a:solidFill>
                <a:latin typeface="CorbelLight"/>
              </a:rPr>
              <a:t>*расширение представлений об окружающем мире,</a:t>
            </a:r>
          </a:p>
          <a:p>
            <a:r>
              <a:rPr lang="ru-RU" sz="2800" dirty="0">
                <a:solidFill>
                  <a:srgbClr val="0070C0"/>
                </a:solidFill>
                <a:latin typeface="CorbelLight"/>
              </a:rPr>
              <a:t>*совершенствование способности самостоятельного планирования</a:t>
            </a:r>
          </a:p>
          <a:p>
            <a:r>
              <a:rPr lang="ru-RU" sz="2800" dirty="0">
                <a:solidFill>
                  <a:srgbClr val="0070C0"/>
                </a:solidFill>
                <a:latin typeface="CorbelLight"/>
              </a:rPr>
              <a:t>эксперимента и прогнозирования его результатов;</a:t>
            </a:r>
          </a:p>
          <a:p>
            <a:r>
              <a:rPr lang="ru-RU" sz="2800" dirty="0">
                <a:solidFill>
                  <a:srgbClr val="0070C0"/>
                </a:solidFill>
                <a:latin typeface="CorbelLight"/>
              </a:rPr>
              <a:t>*развитие аналитического и логического типов мышления;</a:t>
            </a:r>
          </a:p>
          <a:p>
            <a:r>
              <a:rPr lang="ru-RU" sz="2800" dirty="0">
                <a:solidFill>
                  <a:srgbClr val="0070C0"/>
                </a:solidFill>
                <a:latin typeface="CorbelLight"/>
              </a:rPr>
              <a:t>*включение в активный словарный запас дошкольников научных терминов;</a:t>
            </a:r>
          </a:p>
          <a:p>
            <a:r>
              <a:rPr lang="ru-RU" sz="2800" dirty="0">
                <a:solidFill>
                  <a:srgbClr val="0070C0"/>
                </a:solidFill>
                <a:latin typeface="CorbelLight"/>
              </a:rPr>
              <a:t>*совершенствование умения проводить исследования.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9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974E5C-0982-40A4-9FAF-C2DAC11A3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0" y="0"/>
            <a:ext cx="9159230" cy="4114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934347-DC9C-4D52-A67F-9CBED97CB6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0"/>
          <a:stretch/>
        </p:blipFill>
        <p:spPr>
          <a:xfrm>
            <a:off x="-15230" y="3970784"/>
            <a:ext cx="9159230" cy="28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76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9CE173-3C0F-41B4-AB9E-512E38107D78}"/>
              </a:ext>
            </a:extLst>
          </p:cNvPr>
          <p:cNvSpPr/>
          <p:nvPr/>
        </p:nvSpPr>
        <p:spPr>
          <a:xfrm>
            <a:off x="0" y="0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Calibri-Light"/>
              </a:rPr>
              <a:t>Центр «Веселая математика»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Среди задач по формированию элементарных математических знаний детей следует выделить главные, а именно: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*приобретение знаний о множестве, числе, величине, форме,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пространстве и времени как основах математического развития;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*формирование широкой начальной ориентации в количественных,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пространственных и временных отношениях окружающей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действительности;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*формирование навыков и умений в счете, вычислениях, измерении, моделировании, обще учебных умений;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*овладение математической терминологией;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*развитие познавательных интересов и способностей, логического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мышления;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*общее интеллектуальное развитие ребенка.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27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CCD4F3-5A9F-49FC-AAF2-0FD90DA18E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19550"/>
          <a:stretch/>
        </p:blipFill>
        <p:spPr>
          <a:xfrm>
            <a:off x="0" y="1961456"/>
            <a:ext cx="2967208" cy="4707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D758AA-8A45-4134-96C1-118740FDCA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21650"/>
          <a:stretch/>
        </p:blipFill>
        <p:spPr>
          <a:xfrm>
            <a:off x="3028950" y="116632"/>
            <a:ext cx="2967208" cy="4707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531E2C-F566-4954-8005-E245B5119C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8001"/>
          <a:stretch/>
        </p:blipFill>
        <p:spPr>
          <a:xfrm>
            <a:off x="6057900" y="1961456"/>
            <a:ext cx="3086100" cy="489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0403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79407A-3CB9-487E-B2C1-1F7BA8246DD1}"/>
              </a:ext>
            </a:extLst>
          </p:cNvPr>
          <p:cNvSpPr/>
          <p:nvPr/>
        </p:nvSpPr>
        <p:spPr>
          <a:xfrm>
            <a:off x="0" y="0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Calibri" panose="020F0502020204030204" pitchFamily="34" charset="0"/>
              </a:rPr>
              <a:t>Центр конструктивной деятельности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Цель: развитие познавательных и творческих способностей у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детей дошкольного возраста в процессе конструктивной деятельности.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Задачи: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1.Способствовать развитию у детей интереса к конструктивной деятельности;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2.Сформировать у дошкольников познавательную и исследовательскую активность, стремление к умственной деятельности;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3.Приобщить детей к миру технического и художественного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изобретательства;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4. Развивать эстетический вкус.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В центре конструирования разнообразные виды конструктора, мелкие игрушки для обыгрывания построек, образцы построек, природный и разнообразный полифункциональный материал.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22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63823D-C896-4ACE-BA6D-E36325CB50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0" r="1963"/>
          <a:stretch/>
        </p:blipFill>
        <p:spPr>
          <a:xfrm>
            <a:off x="3203848" y="260648"/>
            <a:ext cx="5940152" cy="2203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14DA62-D5ED-43FD-AC60-F2E00C3DC4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12200"/>
          <a:stretch/>
        </p:blipFill>
        <p:spPr>
          <a:xfrm>
            <a:off x="3203848" y="2636912"/>
            <a:ext cx="5832648" cy="411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525992-0EC6-498F-A243-1B40FC2FA9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 b="25850"/>
          <a:stretch/>
        </p:blipFill>
        <p:spPr>
          <a:xfrm>
            <a:off x="117748" y="1880828"/>
            <a:ext cx="3086100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21173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90BA0D-A800-43D3-8B7F-D9FBB9E117B6}"/>
              </a:ext>
            </a:extLst>
          </p:cNvPr>
          <p:cNvSpPr/>
          <p:nvPr/>
        </p:nvSpPr>
        <p:spPr>
          <a:xfrm>
            <a:off x="251520" y="74235"/>
            <a:ext cx="8892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Calibri-Light"/>
              </a:rPr>
              <a:t>Центр природы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Основная задача ознакомления с природой в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подготовительной группе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*формирование элементарных знаний о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существенных зависимостях в мире природы: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*зависимости растений от комплекса условий (влаги,</a:t>
            </a:r>
          </a:p>
          <a:p>
            <a:r>
              <a:rPr lang="ru-RU" sz="2400" dirty="0">
                <a:solidFill>
                  <a:srgbClr val="0070C0"/>
                </a:solidFill>
                <a:latin typeface="Calibri-Light"/>
              </a:rPr>
              <a:t>тепла, света, зависимости внешнего строения).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AA938A-D177-42D1-8088-B0AA264390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3250" r="14563"/>
          <a:stretch/>
        </p:blipFill>
        <p:spPr>
          <a:xfrm>
            <a:off x="971600" y="3224119"/>
            <a:ext cx="7056784" cy="356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00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4E1AA0-A6D3-4F45-B4B8-E8087AE241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6251" r="16926"/>
          <a:stretch/>
        </p:blipFill>
        <p:spPr>
          <a:xfrm>
            <a:off x="2999278" y="105916"/>
            <a:ext cx="6144722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A8AE1D-C78F-43E6-9F68-25409E3066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/>
        </p:blipFill>
        <p:spPr>
          <a:xfrm>
            <a:off x="0" y="404664"/>
            <a:ext cx="3086100" cy="6165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47A7C3-FCF5-4F3A-90E5-3D50C8F23D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8000" r="10626"/>
          <a:stretch/>
        </p:blipFill>
        <p:spPr>
          <a:xfrm>
            <a:off x="3203848" y="3789040"/>
            <a:ext cx="5900837" cy="2982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5981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B69FB3-F879-47EA-B638-D649C642B124}"/>
              </a:ext>
            </a:extLst>
          </p:cNvPr>
          <p:cNvSpPr/>
          <p:nvPr/>
        </p:nvSpPr>
        <p:spPr>
          <a:xfrm>
            <a:off x="251520" y="751344"/>
            <a:ext cx="81369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70C1"/>
                </a:solidFill>
                <a:latin typeface="+mj-lt"/>
              </a:rPr>
              <a:t>Развивающая предметно-пространственная</a:t>
            </a:r>
          </a:p>
          <a:p>
            <a:pPr algn="ctr"/>
            <a:r>
              <a:rPr lang="ru-RU" sz="3200" dirty="0">
                <a:solidFill>
                  <a:srgbClr val="0070C1"/>
                </a:solidFill>
                <a:latin typeface="+mj-lt"/>
              </a:rPr>
              <a:t>среда (РППС)-</a:t>
            </a: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+mj-lt"/>
              </a:rPr>
              <a:t>это часть </a:t>
            </a:r>
            <a:r>
              <a:rPr lang="ru-RU" sz="2400" b="1" dirty="0">
                <a:solidFill>
                  <a:srgbClr val="0070C0"/>
                </a:solidFill>
                <a:latin typeface="+mj-lt"/>
              </a:rPr>
              <a:t>образовательной </a:t>
            </a:r>
            <a:r>
              <a:rPr lang="ru-RU" sz="2400" dirty="0">
                <a:solidFill>
                  <a:srgbClr val="0070C0"/>
                </a:solidFill>
                <a:latin typeface="+mj-lt"/>
              </a:rPr>
              <a:t>среды, представленная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+mj-lt"/>
              </a:rPr>
              <a:t>специально организованным пространством</a:t>
            </a: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+mj-lt"/>
              </a:rPr>
              <a:t>(помещениями, участком и т. п.), </a:t>
            </a:r>
            <a:r>
              <a:rPr lang="ru-RU" sz="2400" b="1" dirty="0">
                <a:solidFill>
                  <a:srgbClr val="0070C0"/>
                </a:solidFill>
                <a:latin typeface="+mj-lt"/>
              </a:rPr>
              <a:t>материалами,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+mj-lt"/>
              </a:rPr>
              <a:t>оборудованием и инвентарем</a:t>
            </a:r>
            <a:r>
              <a:rPr lang="ru-RU" sz="2400" dirty="0">
                <a:solidFill>
                  <a:srgbClr val="0070C0"/>
                </a:solidFill>
                <a:latin typeface="+mj-lt"/>
              </a:rPr>
              <a:t>, для развития</a:t>
            </a: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+mj-lt"/>
              </a:rPr>
              <a:t>детей </a:t>
            </a:r>
            <a:r>
              <a:rPr lang="ru-RU" sz="2400" b="1" dirty="0">
                <a:solidFill>
                  <a:srgbClr val="0070C0"/>
                </a:solidFill>
                <a:latin typeface="+mj-lt"/>
              </a:rPr>
              <a:t>дошкольного </a:t>
            </a:r>
            <a:r>
              <a:rPr lang="ru-RU" sz="2400" dirty="0">
                <a:solidFill>
                  <a:srgbClr val="0070C0"/>
                </a:solidFill>
                <a:latin typeface="+mj-lt"/>
              </a:rPr>
              <a:t>возраста в соответствии с</a:t>
            </a: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+mj-lt"/>
              </a:rPr>
              <a:t>особенностями каждого возрастного этапа, охраны и</a:t>
            </a: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+mj-lt"/>
              </a:rPr>
              <a:t>укрепления их здоровья, учёта особенностей и коррекции</a:t>
            </a: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+mj-lt"/>
              </a:rPr>
              <a:t>недостатков их развития».</a:t>
            </a:r>
          </a:p>
        </p:txBody>
      </p:sp>
    </p:spTree>
    <p:extLst>
      <p:ext uri="{BB962C8B-B14F-4D97-AF65-F5344CB8AC3E}">
        <p14:creationId xmlns:p14="http://schemas.microsoft.com/office/powerpoint/2010/main" val="2913177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C8D95D-E765-4C7F-9AF0-4EF369E7A8DE}"/>
              </a:ext>
            </a:extLst>
          </p:cNvPr>
          <p:cNvSpPr/>
          <p:nvPr/>
        </p:nvSpPr>
        <p:spPr>
          <a:xfrm>
            <a:off x="0" y="-5417"/>
            <a:ext cx="9144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  <a:latin typeface="Calibri-Light"/>
              </a:rPr>
              <a:t>Мини-музей «Русская изба»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Цель: создание условий для становления основ патриотического сознания детей, возможности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позитивной социализации ребенка, его всестороннего личностного, морально - нравственного и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познавательного развития, развития инициативы и творческих способностей на основе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соответствующих дошкольному возрасту видов деятельности.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Задачи: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- формировать у детей чувство привязанности к своей семье, дому, детскому саду, селу, стране;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- формировать представление о России как о родной стране, о Москве - как о столице России;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-ознакомить детей с символами родного поселка, государства;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- развитие интереса к русской и другим народным традициям , культуре, национальным костюмам и промыслам;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- воспитывать гражданско-патриотические чувства через изучение государственной символики России;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- воспитывать бережное отношение к природе, ко всему живому;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- воспитывать уважение и интерес к культурному прошлому России;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-развитие чувства ответственности и гордости за достижения страны;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-продолжать знакомить детей с достопримечательностями родного края, расширять знания об его истории;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-воспитывать чувства гражданственности, гордости за свою малую Родину.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13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0E2C99-3640-4305-A00A-224A1F57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5"/>
          <a:stretch/>
        </p:blipFill>
        <p:spPr>
          <a:xfrm>
            <a:off x="0" y="0"/>
            <a:ext cx="27718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30415E-D7FC-4362-A5B3-A6249CE082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r="-1" b="19551"/>
          <a:stretch/>
        </p:blipFill>
        <p:spPr>
          <a:xfrm>
            <a:off x="2770659" y="-6077"/>
            <a:ext cx="3441028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2FFD2B-0FC4-49BC-BCD5-4EE9A261CC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/>
          <a:stretch/>
        </p:blipFill>
        <p:spPr>
          <a:xfrm>
            <a:off x="6211686" y="0"/>
            <a:ext cx="2951735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0943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EE1352-6E6D-4A79-9E73-49D6A4C53A2C}"/>
              </a:ext>
            </a:extLst>
          </p:cNvPr>
          <p:cNvSpPr/>
          <p:nvPr/>
        </p:nvSpPr>
        <p:spPr>
          <a:xfrm>
            <a:off x="2411760" y="116632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Calibri-Bold"/>
              </a:rPr>
              <a:t>3. ПОЗНАВАТЕЛЬНАЯ ОБЛАСТЬ</a:t>
            </a:r>
          </a:p>
          <a:p>
            <a:pPr algn="ctr"/>
            <a:r>
              <a:rPr lang="ru-RU" sz="4000" b="1" dirty="0">
                <a:solidFill>
                  <a:srgbClr val="0070C0"/>
                </a:solidFill>
                <a:latin typeface="Calibri-Bold"/>
              </a:rPr>
              <a:t>Речевое развитие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A18658-E0DB-4584-BE2D-A22EBE673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75" y="1460190"/>
            <a:ext cx="6966450" cy="536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41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AC1C7F-045F-46B3-9D4B-C97846846A88}"/>
              </a:ext>
            </a:extLst>
          </p:cNvPr>
          <p:cNvSpPr/>
          <p:nvPr/>
        </p:nvSpPr>
        <p:spPr>
          <a:xfrm>
            <a:off x="0" y="0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Calibri-Light"/>
              </a:rPr>
              <a:t>Центр речевого развития</a:t>
            </a:r>
          </a:p>
          <a:p>
            <a:r>
              <a:rPr lang="ru-RU" sz="2200" dirty="0">
                <a:solidFill>
                  <a:srgbClr val="0070C0"/>
                </a:solidFill>
                <a:latin typeface="Calibri-Light"/>
              </a:rPr>
              <a:t>Цель: совершенствовать грамматический строй речи.</a:t>
            </a:r>
          </a:p>
          <a:p>
            <a:r>
              <a:rPr lang="ru-RU" sz="2200" dirty="0">
                <a:solidFill>
                  <a:srgbClr val="0070C0"/>
                </a:solidFill>
                <a:latin typeface="Calibri-Light"/>
              </a:rPr>
              <a:t>Образовательные задачи:</a:t>
            </a:r>
          </a:p>
          <a:p>
            <a:r>
              <a:rPr lang="ru-RU" sz="2200" dirty="0">
                <a:solidFill>
                  <a:srgbClr val="0070C0"/>
                </a:solidFill>
                <a:latin typeface="Calibri-Light"/>
              </a:rPr>
              <a:t>*Обобщить и систематизировать знания детей по теме недели;</a:t>
            </a:r>
          </a:p>
          <a:p>
            <a:r>
              <a:rPr lang="ru-RU" sz="2200" dirty="0">
                <a:solidFill>
                  <a:srgbClr val="0070C0"/>
                </a:solidFill>
                <a:latin typeface="Calibri-Light"/>
              </a:rPr>
              <a:t>*упражнять в образовании качественных прилагательных;</a:t>
            </a:r>
          </a:p>
          <a:p>
            <a:r>
              <a:rPr lang="ru-RU" sz="2200" dirty="0">
                <a:solidFill>
                  <a:srgbClr val="0070C0"/>
                </a:solidFill>
                <a:latin typeface="Calibri-Light"/>
              </a:rPr>
              <a:t>*закреплять умение подбирать прилагательные, существительные, </a:t>
            </a:r>
            <a:r>
              <a:rPr lang="ru-RU" sz="2200" dirty="0" err="1">
                <a:solidFill>
                  <a:srgbClr val="0070C0"/>
                </a:solidFill>
                <a:latin typeface="Calibri-Light"/>
              </a:rPr>
              <a:t>согласуя</a:t>
            </a:r>
            <a:r>
              <a:rPr lang="ru-RU" sz="2200" dirty="0">
                <a:solidFill>
                  <a:srgbClr val="0070C0"/>
                </a:solidFill>
                <a:latin typeface="Calibri-Light"/>
              </a:rPr>
              <a:t> их в роде, числе, падеже; </a:t>
            </a:r>
          </a:p>
          <a:p>
            <a:r>
              <a:rPr lang="ru-RU" sz="2200" dirty="0">
                <a:solidFill>
                  <a:srgbClr val="0070C0"/>
                </a:solidFill>
                <a:latin typeface="Calibri-Light"/>
              </a:rPr>
              <a:t>*продолжать формировать умения составлять предложения по СК;</a:t>
            </a:r>
          </a:p>
          <a:p>
            <a:r>
              <a:rPr lang="ru-RU" sz="2200" dirty="0">
                <a:solidFill>
                  <a:srgbClr val="0070C0"/>
                </a:solidFill>
                <a:latin typeface="Calibri-Light"/>
              </a:rPr>
              <a:t>-активизировать словарь по теме недели.</a:t>
            </a:r>
          </a:p>
          <a:p>
            <a:r>
              <a:rPr lang="ru-RU" sz="2200" dirty="0">
                <a:solidFill>
                  <a:srgbClr val="0070C0"/>
                </a:solidFill>
                <a:latin typeface="Calibri-Light"/>
              </a:rPr>
              <a:t>Развивающие задачи:</a:t>
            </a:r>
          </a:p>
          <a:p>
            <a:r>
              <a:rPr lang="ru-RU" sz="2200" dirty="0">
                <a:solidFill>
                  <a:srgbClr val="0070C0"/>
                </a:solidFill>
                <a:latin typeface="Calibri-Light"/>
              </a:rPr>
              <a:t>*развивать слуховую память, зрительное восприятие, логическое мышление,</a:t>
            </a:r>
          </a:p>
          <a:p>
            <a:r>
              <a:rPr lang="ru-RU" sz="2200" dirty="0">
                <a:solidFill>
                  <a:srgbClr val="0070C0"/>
                </a:solidFill>
                <a:latin typeface="Calibri-Light"/>
              </a:rPr>
              <a:t>произвольное внимание, мелкую моторику.</a:t>
            </a:r>
          </a:p>
          <a:p>
            <a:r>
              <a:rPr lang="ru-RU" sz="2200" dirty="0">
                <a:solidFill>
                  <a:srgbClr val="0070C0"/>
                </a:solidFill>
                <a:latin typeface="Calibri-Light"/>
              </a:rPr>
              <a:t>Воспитательные задачи:</a:t>
            </a:r>
          </a:p>
          <a:p>
            <a:r>
              <a:rPr lang="ru-RU" sz="2200" dirty="0">
                <a:solidFill>
                  <a:srgbClr val="0070C0"/>
                </a:solidFill>
                <a:latin typeface="Calibri-Light"/>
              </a:rPr>
              <a:t>*воспитывать умение слушать, не перебивая и справедливо оценивать других детей; -работать и играть в коллективе.</a:t>
            </a:r>
          </a:p>
          <a:p>
            <a:r>
              <a:rPr lang="ru-RU" sz="2200" dirty="0">
                <a:solidFill>
                  <a:srgbClr val="0070C0"/>
                </a:solidFill>
                <a:latin typeface="Calibri-Light"/>
              </a:rPr>
              <a:t>Словарная работа</a:t>
            </a:r>
          </a:p>
          <a:p>
            <a:r>
              <a:rPr lang="ru-RU" sz="2200" dirty="0">
                <a:solidFill>
                  <a:srgbClr val="0070C0"/>
                </a:solidFill>
                <a:latin typeface="Calibri-Light"/>
              </a:rPr>
              <a:t>Существительные , прилагательные, глаголы по лексической теме недели.</a:t>
            </a:r>
            <a:endParaRPr lang="ru-RU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2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4863F-B7E5-4869-B22A-CF618892BD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46850"/>
          <a:stretch/>
        </p:blipFill>
        <p:spPr>
          <a:xfrm>
            <a:off x="-1" y="0"/>
            <a:ext cx="3760813" cy="3861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7D3FA5-B552-43ED-9429-E2A655B8BA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0" b="9051"/>
          <a:stretch/>
        </p:blipFill>
        <p:spPr>
          <a:xfrm>
            <a:off x="1043608" y="3876464"/>
            <a:ext cx="6883872" cy="2981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A46F87-DF30-4D62-B003-6061B54DA0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36350" r="21650"/>
          <a:stretch/>
        </p:blipFill>
        <p:spPr>
          <a:xfrm>
            <a:off x="3757135" y="-11807"/>
            <a:ext cx="5413901" cy="3861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86347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BDF9E2-0FA9-4883-BBB9-2E54B54FE51E}"/>
              </a:ext>
            </a:extLst>
          </p:cNvPr>
          <p:cNvSpPr/>
          <p:nvPr/>
        </p:nvSpPr>
        <p:spPr>
          <a:xfrm>
            <a:off x="2987824" y="0"/>
            <a:ext cx="22397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Центр книги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C5336B-4E6A-4B45-B566-FDC9AD437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b="3800"/>
          <a:stretch/>
        </p:blipFill>
        <p:spPr>
          <a:xfrm>
            <a:off x="32370" y="229290"/>
            <a:ext cx="2839194" cy="65973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5442C4-2B4E-4B78-8B34-317991A151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 r="2750" b="8000"/>
          <a:stretch/>
        </p:blipFill>
        <p:spPr>
          <a:xfrm>
            <a:off x="2895608" y="4149080"/>
            <a:ext cx="6248392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419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9BCECB4-58DE-492C-A6CE-5EA86CADE5B0}"/>
              </a:ext>
            </a:extLst>
          </p:cNvPr>
          <p:cNvSpPr/>
          <p:nvPr/>
        </p:nvSpPr>
        <p:spPr>
          <a:xfrm>
            <a:off x="107504" y="188640"/>
            <a:ext cx="87129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Calibri-Bold"/>
              </a:rPr>
              <a:t>4.ОБРАЗОВАТЕЛЬНАЯ ОБЛАСТЬ</a:t>
            </a:r>
          </a:p>
          <a:p>
            <a:pPr algn="ctr"/>
            <a:r>
              <a:rPr lang="ru-RU" sz="4000" b="1" dirty="0">
                <a:solidFill>
                  <a:srgbClr val="0070C0"/>
                </a:solidFill>
                <a:latin typeface="Calibri-Bold"/>
              </a:rPr>
              <a:t>«Художественно – эстетическое развитие»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E5B5E2-A428-4A06-A981-A5EE452FD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18376"/>
            <a:ext cx="4125042" cy="363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86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9928EB-5685-4234-9E50-5F57F878E522}"/>
              </a:ext>
            </a:extLst>
          </p:cNvPr>
          <p:cNvSpPr/>
          <p:nvPr/>
        </p:nvSpPr>
        <p:spPr>
          <a:xfrm>
            <a:off x="107504" y="0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Calibri" panose="020F0502020204030204" pitchFamily="34" charset="0"/>
              </a:rPr>
              <a:t>Центр театра и музыки: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В музыкально - театральном центре размещены атрибуты для театра: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пальчикового, настольного, кукольного, теневого. Имеются маски, шапочки, ширма.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90395E-E680-4394-A9F7-FDFCDB5DB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" b="13250"/>
          <a:stretch/>
        </p:blipFill>
        <p:spPr>
          <a:xfrm>
            <a:off x="143347" y="980728"/>
            <a:ext cx="3086100" cy="5877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DD3F8D-DF1A-496D-8B37-9566F2ECE6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r="6688" b="8000"/>
          <a:stretch/>
        </p:blipFill>
        <p:spPr>
          <a:xfrm>
            <a:off x="3253765" y="980728"/>
            <a:ext cx="5875223" cy="3431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37A291-71C9-43B3-AD6B-6F47BF926A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 r="5113"/>
          <a:stretch/>
        </p:blipFill>
        <p:spPr>
          <a:xfrm>
            <a:off x="3229447" y="4482430"/>
            <a:ext cx="5944357" cy="234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81681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57754C-81BB-4D98-98E4-35FC713B4093}"/>
              </a:ext>
            </a:extLst>
          </p:cNvPr>
          <p:cNvSpPr/>
          <p:nvPr/>
        </p:nvSpPr>
        <p:spPr>
          <a:xfrm>
            <a:off x="0" y="1166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alibri" panose="020F0502020204030204" pitchFamily="34" charset="0"/>
              </a:rPr>
              <a:t>Центр ИЗО: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В центре творческой деятельности имеется разнообразный демонстрационный материал.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Различные материалы для рисования: краски, кисточки разной величины, карандаши, мелки, трафареты, фломастеры, раскраски, бумага разной фактуры, и др.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389A20-BFE4-4ECC-8CAB-CEBE2F9135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8500" r="15351"/>
          <a:stretch/>
        </p:blipFill>
        <p:spPr>
          <a:xfrm>
            <a:off x="395536" y="1752228"/>
            <a:ext cx="8377184" cy="3981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40000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63F7C4-78A7-44B6-BDFC-D93EAB214FB7}"/>
              </a:ext>
            </a:extLst>
          </p:cNvPr>
          <p:cNvSpPr/>
          <p:nvPr/>
        </p:nvSpPr>
        <p:spPr>
          <a:xfrm>
            <a:off x="1376772" y="332656"/>
            <a:ext cx="639045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Calibri-Bold"/>
              </a:rPr>
              <a:t>5. ПОЗНАВАТЕЛЬНАЯ ОБЛАСТЬ</a:t>
            </a:r>
          </a:p>
          <a:p>
            <a:pPr algn="ctr"/>
            <a:r>
              <a:rPr lang="ru-RU" sz="4000" b="1" dirty="0">
                <a:solidFill>
                  <a:srgbClr val="0070C0"/>
                </a:solidFill>
                <a:latin typeface="Calibri-Bold"/>
              </a:rPr>
              <a:t>«Физическое развитие»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AD36BD-E4BE-4778-A807-6E03DC247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33239"/>
            <a:ext cx="6223792" cy="422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6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D67E4F-7509-060D-2439-23E3677E563A}"/>
              </a:ext>
            </a:extLst>
          </p:cNvPr>
          <p:cNvSpPr txBox="1"/>
          <p:nvPr/>
        </p:nvSpPr>
        <p:spPr>
          <a:xfrm>
            <a:off x="755576" y="620688"/>
            <a:ext cx="79208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Федеральная программа </a:t>
            </a:r>
            <a:r>
              <a:rPr lang="ru-RU" sz="2400" dirty="0">
                <a:solidFill>
                  <a:srgbClr val="0070C0"/>
                </a:solidFill>
                <a:latin typeface="Georgia" panose="02040502050405020303" pitchFamily="18" charset="0"/>
              </a:rPr>
              <a:t>не выдвигает жестких требований к организации РППС и оставляет за ДОО право самостоятельного проектирования РППС. </a:t>
            </a:r>
          </a:p>
          <a:p>
            <a:pPr algn="just"/>
            <a:endParaRPr lang="ru-RU" sz="2400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2400" dirty="0">
                <a:solidFill>
                  <a:srgbClr val="0070C0"/>
                </a:solidFill>
                <a:latin typeface="Georgia" panose="02040502050405020303" pitchFamily="18" charset="0"/>
              </a:rPr>
              <a:t>Возможны разные варианты создания РППС при условии учета целей и принципов Федеральной программы, возрастной и гендерной специфики для реализации образовательной программы.</a:t>
            </a:r>
          </a:p>
          <a:p>
            <a:pPr algn="just"/>
            <a:endParaRPr lang="ru-RU" sz="2400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2400" dirty="0">
                <a:solidFill>
                  <a:srgbClr val="0070C0"/>
                </a:solidFill>
                <a:latin typeface="Georgia" panose="02040502050405020303" pitchFamily="18" charset="0"/>
              </a:rPr>
              <a:t>РППС в группе создается как единое пространство, все компоненты которого, как в помещении, так и вне его, согласуются между собой по содержанию, масштабу, художественному решению. </a:t>
            </a:r>
          </a:p>
        </p:txBody>
      </p:sp>
    </p:spTree>
    <p:extLst>
      <p:ext uri="{BB962C8B-B14F-4D97-AF65-F5344CB8AC3E}">
        <p14:creationId xmlns:p14="http://schemas.microsoft.com/office/powerpoint/2010/main" val="2769688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59DA35-EC90-4AEB-B039-CF70B32EB10F}"/>
              </a:ext>
            </a:extLst>
          </p:cNvPr>
          <p:cNvSpPr/>
          <p:nvPr/>
        </p:nvSpPr>
        <p:spPr>
          <a:xfrm>
            <a:off x="107504" y="0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alibri" panose="020F0502020204030204" pitchFamily="34" charset="0"/>
              </a:rPr>
              <a:t>Центр физического развития:</a:t>
            </a:r>
          </a:p>
          <a:p>
            <a:r>
              <a:rPr lang="ru-RU" dirty="0">
                <a:solidFill>
                  <a:srgbClr val="0070C0"/>
                </a:solidFill>
                <a:latin typeface="Calibri-Light"/>
              </a:rPr>
              <a:t>Центр физического развития обеспечивает двигательную активность и инициативность детей. Имеются мячи, кегли, дорожки здоровья, </a:t>
            </a:r>
            <a:r>
              <a:rPr lang="ru-RU" dirty="0" err="1">
                <a:solidFill>
                  <a:srgbClr val="0070C0"/>
                </a:solidFill>
                <a:latin typeface="Calibri-Light"/>
              </a:rPr>
              <a:t>кольцеброс</a:t>
            </a:r>
            <a:r>
              <a:rPr lang="ru-RU" dirty="0">
                <a:solidFill>
                  <a:srgbClr val="0070C0"/>
                </a:solidFill>
                <a:latin typeface="Calibri-Light"/>
              </a:rPr>
              <a:t>, прыгалки, картотеки различных видов гимнастик и подвижных игр, атрибуты для подвижных игр.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2C56D1-37F2-4039-ACBC-AA701381AC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23750"/>
          <a:stretch/>
        </p:blipFill>
        <p:spPr>
          <a:xfrm>
            <a:off x="118914" y="1628799"/>
            <a:ext cx="8557542" cy="4465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6144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3D2971-7238-4D79-B489-7BE42B6065CD}"/>
              </a:ext>
            </a:extLst>
          </p:cNvPr>
          <p:cNvSpPr/>
          <p:nvPr/>
        </p:nvSpPr>
        <p:spPr>
          <a:xfrm>
            <a:off x="0" y="474345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Calibri-Light"/>
              </a:rPr>
              <a:t>Предметный мир детства </a:t>
            </a:r>
            <a:r>
              <a:rPr lang="ru-RU" sz="2400" dirty="0">
                <a:solidFill>
                  <a:srgbClr val="0070C0"/>
                </a:solidFill>
                <a:latin typeface="Calibri-Light"/>
              </a:rPr>
              <a:t>— это не только игровая среда, но и среда развития всех специфических детских видов деятельности, ни одна из которых не может полноценно развиваться вне предметной организации.</a:t>
            </a:r>
          </a:p>
          <a:p>
            <a:endParaRPr lang="ru-RU" sz="2400" dirty="0">
              <a:solidFill>
                <a:srgbClr val="0070C0"/>
              </a:solidFill>
              <a:latin typeface="Calibri-Light"/>
            </a:endParaRPr>
          </a:p>
          <a:p>
            <a:r>
              <a:rPr lang="ru-RU" sz="2400" dirty="0">
                <a:solidFill>
                  <a:srgbClr val="002060"/>
                </a:solidFill>
                <a:latin typeface="Calibri-Light"/>
              </a:rPr>
              <a:t>Современный детский сад </a:t>
            </a:r>
            <a:r>
              <a:rPr lang="ru-RU" sz="2400" dirty="0">
                <a:solidFill>
                  <a:srgbClr val="0070C0"/>
                </a:solidFill>
                <a:latin typeface="Calibri-Light"/>
              </a:rPr>
              <a:t>— это место, где ребенок получает опыт широкого эмоционально-практического взаимодействия со взрослыми и сверстниками в наиболее значимых для его развития сферах жизни.</a:t>
            </a:r>
          </a:p>
          <a:p>
            <a:endParaRPr lang="ru-RU" sz="2400" dirty="0">
              <a:solidFill>
                <a:srgbClr val="0070C0"/>
              </a:solidFill>
              <a:latin typeface="Calibri-Light"/>
            </a:endParaRPr>
          </a:p>
          <a:p>
            <a:r>
              <a:rPr lang="ru-RU" sz="2400" dirty="0">
                <a:solidFill>
                  <a:srgbClr val="002060"/>
                </a:solidFill>
                <a:latin typeface="Calibri-Light"/>
              </a:rPr>
              <a:t>Развивающая среда </a:t>
            </a:r>
            <a:r>
              <a:rPr lang="ru-RU" sz="2400" dirty="0">
                <a:solidFill>
                  <a:srgbClr val="0070C0"/>
                </a:solidFill>
                <a:latin typeface="Calibri-Light"/>
              </a:rPr>
              <a:t>способствует установлению, утверждению чувства уверенности в себе, дает возможность дошкольнику испытывать и использовать свои способности, стимулировать проявление им самостоятельности, инициативности, творчества.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00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2874E-9673-4867-BFFD-01611F292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8534401" cy="1320800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СПАСИБО </a:t>
            </a:r>
            <a:b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</a:br>
            <a: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39350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D6AE93-5168-4A03-81EB-2A0AD73AE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-28575"/>
            <a:ext cx="5796135" cy="688657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A12035B-F0C0-412A-A9FA-113D9484BF8E}"/>
              </a:ext>
            </a:extLst>
          </p:cNvPr>
          <p:cNvSpPr/>
          <p:nvPr/>
        </p:nvSpPr>
        <p:spPr>
          <a:xfrm>
            <a:off x="107504" y="1412776"/>
            <a:ext cx="32403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-Bold"/>
              </a:rPr>
              <a:t>Развивающая</a:t>
            </a:r>
          </a:p>
          <a:p>
            <a:r>
              <a:rPr lang="ru-RU" sz="3600" b="1" dirty="0">
                <a:solidFill>
                  <a:srgbClr val="0070C0"/>
                </a:solidFill>
                <a:latin typeface="Calibri-Bold"/>
              </a:rPr>
              <a:t>предметно –</a:t>
            </a:r>
          </a:p>
          <a:p>
            <a:r>
              <a:rPr lang="ru-RU" sz="3600" b="1" dirty="0">
                <a:solidFill>
                  <a:srgbClr val="0070C0"/>
                </a:solidFill>
                <a:latin typeface="Calibri-Bold"/>
              </a:rPr>
              <a:t>пространственная среда должна</a:t>
            </a:r>
          </a:p>
          <a:p>
            <a:r>
              <a:rPr lang="ru-RU" sz="3600" b="1" dirty="0">
                <a:solidFill>
                  <a:srgbClr val="0070C0"/>
                </a:solidFill>
                <a:latin typeface="Calibri-Bold"/>
              </a:rPr>
              <a:t>быть: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45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69A797-E244-499C-ACC0-3DA9D3AB690B}"/>
              </a:ext>
            </a:extLst>
          </p:cNvPr>
          <p:cNvSpPr/>
          <p:nvPr/>
        </p:nvSpPr>
        <p:spPr>
          <a:xfrm>
            <a:off x="323528" y="332656"/>
            <a:ext cx="86409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Calibri-Bold"/>
              </a:rPr>
              <a:t>Центры в группе по образовательным областям,</a:t>
            </a:r>
          </a:p>
          <a:p>
            <a:pPr algn="ctr"/>
            <a:r>
              <a:rPr lang="ru-RU" sz="4400" b="1" dirty="0">
                <a:solidFill>
                  <a:srgbClr val="0070C0"/>
                </a:solidFill>
                <a:latin typeface="Calibri-Bold"/>
              </a:rPr>
              <a:t>в соответствии с ФГОС ДОО (ФОП)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A85103-C106-4FD3-AB8E-AF093F43A4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6688"/>
          <a:stretch/>
        </p:blipFill>
        <p:spPr>
          <a:xfrm>
            <a:off x="755576" y="2456314"/>
            <a:ext cx="7632848" cy="411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2786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1BF319-3EF3-3542-FD17-517A6697DA11}"/>
              </a:ext>
            </a:extLst>
          </p:cNvPr>
          <p:cNvSpPr txBox="1"/>
          <p:nvPr/>
        </p:nvSpPr>
        <p:spPr>
          <a:xfrm>
            <a:off x="323528" y="243512"/>
            <a:ext cx="86409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1. ОБРАЗОВАТЕЛЬНАЯ ОБЛАСТЬ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«Социально – коммуникативное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развитие»</a:t>
            </a:r>
            <a:endParaRPr lang="ru-RU" sz="36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DC1748-EEFD-45EF-A4D8-38DCD4F50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54712"/>
            <a:ext cx="7424100" cy="48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67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5185E8-77B5-4B40-88BA-5C0868EC29A0}"/>
              </a:ext>
            </a:extLst>
          </p:cNvPr>
          <p:cNvSpPr/>
          <p:nvPr/>
        </p:nvSpPr>
        <p:spPr>
          <a:xfrm>
            <a:off x="0" y="-79653"/>
            <a:ext cx="91440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0070C0"/>
                </a:solidFill>
                <a:latin typeface="Calibri-Light"/>
              </a:rPr>
              <a:t>Центр безопасности</a:t>
            </a:r>
          </a:p>
          <a:p>
            <a:r>
              <a:rPr lang="ru-RU" sz="2400" dirty="0">
                <a:solidFill>
                  <a:srgbClr val="0070C0"/>
                </a:solidFill>
                <a:latin typeface="CorbelLight"/>
              </a:rPr>
              <a:t>Цель: формирование основ безопасности собственной</a:t>
            </a:r>
          </a:p>
          <a:p>
            <a:r>
              <a:rPr lang="ru-RU" sz="2400" dirty="0">
                <a:solidFill>
                  <a:srgbClr val="0070C0"/>
                </a:solidFill>
                <a:latin typeface="CorbelLight"/>
              </a:rPr>
              <a:t>жизнедеятельности и формирование предпосылок экологического</a:t>
            </a:r>
          </a:p>
          <a:p>
            <a:r>
              <a:rPr lang="ru-RU" sz="2400" dirty="0">
                <a:solidFill>
                  <a:srgbClr val="0070C0"/>
                </a:solidFill>
                <a:latin typeface="CorbelLight"/>
              </a:rPr>
              <a:t>сознания (безопасности окружающего мира) через решение</a:t>
            </a:r>
          </a:p>
          <a:p>
            <a:r>
              <a:rPr lang="ru-RU" sz="2400" dirty="0">
                <a:solidFill>
                  <a:srgbClr val="0070C0"/>
                </a:solidFill>
                <a:latin typeface="CorbelLight"/>
              </a:rPr>
              <a:t>следующих задач:</a:t>
            </a:r>
          </a:p>
          <a:p>
            <a:r>
              <a:rPr lang="ru-RU" sz="2400" dirty="0">
                <a:solidFill>
                  <a:srgbClr val="0070C0"/>
                </a:solidFill>
                <a:latin typeface="CorbelLight"/>
              </a:rPr>
              <a:t>*формирование представлений об опасных для человека и</a:t>
            </a:r>
          </a:p>
          <a:p>
            <a:r>
              <a:rPr lang="ru-RU" sz="2400" dirty="0">
                <a:solidFill>
                  <a:srgbClr val="0070C0"/>
                </a:solidFill>
                <a:latin typeface="CorbelLight"/>
              </a:rPr>
              <a:t>окружающего мира природы ситуациях и способах поведения в них;</a:t>
            </a:r>
          </a:p>
          <a:p>
            <a:r>
              <a:rPr lang="ru-RU" sz="2400" dirty="0">
                <a:solidFill>
                  <a:srgbClr val="0070C0"/>
                </a:solidFill>
                <a:latin typeface="CorbelLight"/>
              </a:rPr>
              <a:t>*приобщение к правилам безопасного для человека и окружающего</a:t>
            </a:r>
          </a:p>
          <a:p>
            <a:r>
              <a:rPr lang="ru-RU" sz="2400" dirty="0">
                <a:solidFill>
                  <a:srgbClr val="0070C0"/>
                </a:solidFill>
                <a:latin typeface="CorbelLight"/>
              </a:rPr>
              <a:t>мира природы поведения;</a:t>
            </a:r>
          </a:p>
          <a:p>
            <a:r>
              <a:rPr lang="ru-RU" sz="2400" dirty="0">
                <a:solidFill>
                  <a:srgbClr val="0070C0"/>
                </a:solidFill>
                <a:latin typeface="CorbelLight"/>
              </a:rPr>
              <a:t>*передачу детям знаний о правилах безопасности дорожного движения</a:t>
            </a:r>
          </a:p>
          <a:p>
            <a:r>
              <a:rPr lang="ru-RU" sz="2400" dirty="0">
                <a:solidFill>
                  <a:srgbClr val="0070C0"/>
                </a:solidFill>
                <a:latin typeface="CorbelLight"/>
              </a:rPr>
              <a:t>в качестве пешехода и пассажира транспортного средства;</a:t>
            </a:r>
          </a:p>
          <a:p>
            <a:r>
              <a:rPr lang="ru-RU" sz="2400" dirty="0">
                <a:solidFill>
                  <a:srgbClr val="0070C0"/>
                </a:solidFill>
                <a:latin typeface="CorbelLight"/>
              </a:rPr>
              <a:t>*формирование осторожного и осмотрительного отношения к</a:t>
            </a:r>
          </a:p>
          <a:p>
            <a:r>
              <a:rPr lang="ru-RU" sz="2400" dirty="0">
                <a:solidFill>
                  <a:srgbClr val="0070C0"/>
                </a:solidFill>
                <a:latin typeface="CorbelLight"/>
              </a:rPr>
              <a:t>потенциально опасным для человека и окружающего мира природы</a:t>
            </a:r>
          </a:p>
          <a:p>
            <a:r>
              <a:rPr lang="ru-RU" sz="2400" dirty="0">
                <a:solidFill>
                  <a:srgbClr val="0070C0"/>
                </a:solidFill>
                <a:latin typeface="CorbelLight"/>
              </a:rPr>
              <a:t>ситуациям.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97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1DF50E-3DD7-42EC-A923-6DCAFDA60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4" y="0"/>
            <a:ext cx="353958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5663ED-EB31-4B42-BD55-344C3C3CA5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t="9973" r="16925"/>
          <a:stretch/>
        </p:blipFill>
        <p:spPr>
          <a:xfrm>
            <a:off x="3527376" y="4217"/>
            <a:ext cx="5616624" cy="37044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4A0BFF-0E41-4D02-9D8D-7A5A0C9E9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3759" r="34250" b="8743"/>
          <a:stretch/>
        </p:blipFill>
        <p:spPr>
          <a:xfrm>
            <a:off x="3527376" y="3256062"/>
            <a:ext cx="561662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4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6AF549-9CBF-19B5-9568-1CF8F9860A7C}"/>
              </a:ext>
            </a:extLst>
          </p:cNvPr>
          <p:cNvSpPr txBox="1"/>
          <p:nvPr/>
        </p:nvSpPr>
        <p:spPr>
          <a:xfrm>
            <a:off x="467544" y="404664"/>
            <a:ext cx="8496944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dirty="0">
                <a:solidFill>
                  <a:srgbClr val="0070C0"/>
                </a:solidFill>
              </a:rPr>
              <a:t>Центр игры</a:t>
            </a:r>
          </a:p>
          <a:p>
            <a:pPr algn="ctr"/>
            <a:r>
              <a:rPr lang="ru-RU" sz="2800" dirty="0">
                <a:solidFill>
                  <a:srgbClr val="0070C0"/>
                </a:solidFill>
              </a:rPr>
              <a:t>Задачи: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</a:rPr>
              <a:t>*развивать умение самостоятельно выбирать тему для игры; развивать сюжет на основе знаний, полученных при восприятии окружающего, из литературных произведений, во время просмотра телевизионных передач;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</a:rPr>
              <a:t>*учить согласовывать тему для начала игры, распределять роли, подготавливать необходимые условия;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</a:rPr>
              <a:t>*учить коллективно возводить постройки, необходимые для игры, совместно планировать предстоящую работу, сообща выполнять задуманное;</a:t>
            </a:r>
          </a:p>
          <a:p>
            <a:pPr algn="just"/>
            <a:r>
              <a:rPr lang="ru-RU" sz="2400" dirty="0">
                <a:solidFill>
                  <a:srgbClr val="0070C0"/>
                </a:solidFill>
              </a:rPr>
              <a:t>*развивать умение использовать предметы-заместители.</a:t>
            </a:r>
            <a:endParaRPr lang="ru-RU" sz="20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4196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1087</TotalTime>
  <Words>1177</Words>
  <Application>Microsoft Office PowerPoint</Application>
  <PresentationFormat>Экран (4:3)</PresentationFormat>
  <Paragraphs>145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Calibri-Bold</vt:lpstr>
      <vt:lpstr>Calibri-Light</vt:lpstr>
      <vt:lpstr>CorbelLight</vt:lpstr>
      <vt:lpstr>Georgia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Викторовна</dc:creator>
  <cp:lastModifiedBy>2023</cp:lastModifiedBy>
  <cp:revision>72</cp:revision>
  <dcterms:created xsi:type="dcterms:W3CDTF">2024-01-16T13:14:15Z</dcterms:created>
  <dcterms:modified xsi:type="dcterms:W3CDTF">2024-07-14T19:18:44Z</dcterms:modified>
</cp:coreProperties>
</file>