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5"/>
  </p:notesMasterIdLst>
  <p:sldIdLst>
    <p:sldId id="286" r:id="rId2"/>
    <p:sldId id="287" r:id="rId3"/>
    <p:sldId id="290" r:id="rId4"/>
    <p:sldId id="301" r:id="rId5"/>
    <p:sldId id="304" r:id="rId6"/>
    <p:sldId id="257" r:id="rId7"/>
    <p:sldId id="289" r:id="rId8"/>
    <p:sldId id="288" r:id="rId9"/>
    <p:sldId id="294" r:id="rId10"/>
    <p:sldId id="278" r:id="rId11"/>
    <p:sldId id="256" r:id="rId12"/>
    <p:sldId id="291" r:id="rId13"/>
    <p:sldId id="295" r:id="rId14"/>
    <p:sldId id="292" r:id="rId15"/>
    <p:sldId id="279" r:id="rId16"/>
    <p:sldId id="298" r:id="rId17"/>
    <p:sldId id="258" r:id="rId18"/>
    <p:sldId id="297" r:id="rId19"/>
    <p:sldId id="305" r:id="rId20"/>
    <p:sldId id="296" r:id="rId21"/>
    <p:sldId id="307" r:id="rId22"/>
    <p:sldId id="303" r:id="rId23"/>
    <p:sldId id="306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22727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401242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3640059"/>
            <a:ext cx="8458200" cy="916781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2914650"/>
            <a:ext cx="8458200" cy="6858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6/6/2024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6/6/2024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11957"/>
            <a:ext cx="1828800" cy="4388644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248400" cy="4388644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6/6/2024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6/6/2024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258367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6/6/2024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210314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6/6/2024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4057650"/>
            <a:ext cx="8610600" cy="661988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500062"/>
            <a:ext cx="4290556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500062"/>
            <a:ext cx="4292241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987028"/>
            <a:ext cx="429055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6/6/2024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4857750"/>
            <a:ext cx="762000" cy="185166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6/6/2024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6/6/2024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438683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458200" cy="390525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457200"/>
            <a:ext cx="3008313" cy="360045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6/6/2024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6/6/2024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4149913"/>
            <a:ext cx="5867400" cy="576263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165622"/>
            <a:ext cx="86868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6/6/2024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57150"/>
            <a:ext cx="3352800" cy="216694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4857751"/>
            <a:ext cx="762000" cy="183356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79349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B752A9-661F-4B5A-AD1D-855CB0CC9650}"/>
              </a:ext>
            </a:extLst>
          </p:cNvPr>
          <p:cNvSpPr txBox="1"/>
          <p:nvPr/>
        </p:nvSpPr>
        <p:spPr>
          <a:xfrm>
            <a:off x="1331640" y="294088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Какое слово зашифровано? </a:t>
            </a:r>
          </a:p>
          <a:p>
            <a:pPr algn="ctr"/>
            <a:r>
              <a:rPr lang="ru-RU" sz="3200" dirty="0">
                <a:solidFill>
                  <a:srgbClr val="0070C0"/>
                </a:solidFill>
              </a:rPr>
              <a:t>Что оно означает?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6739EB-B850-4B84-9089-38F095ADB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704142"/>
            <a:ext cx="5981998" cy="27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82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21866" r="12975" b="11439"/>
          <a:stretch/>
        </p:blipFill>
        <p:spPr>
          <a:xfrm>
            <a:off x="1835696" y="1221601"/>
            <a:ext cx="6048672" cy="374441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FBD133-D610-4D2A-9138-85E4D2C029F7}"/>
              </a:ext>
            </a:extLst>
          </p:cNvPr>
          <p:cNvSpPr txBox="1"/>
          <p:nvPr/>
        </p:nvSpPr>
        <p:spPr>
          <a:xfrm>
            <a:off x="413792" y="177483"/>
            <a:ext cx="8316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Рассмотрите гистограмму </a:t>
            </a:r>
            <a:r>
              <a:rPr lang="ru-RU" sz="2800" b="1" dirty="0"/>
              <a:t>«Активный лексикон школьников ». </a:t>
            </a:r>
            <a:r>
              <a:rPr lang="ru-RU" sz="2800" dirty="0"/>
              <a:t>Оцените речевую ситуацию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A28907-1934-4A1D-9692-FCA2B3F1EEC9}"/>
              </a:ext>
            </a:extLst>
          </p:cNvPr>
          <p:cNvSpPr txBox="1"/>
          <p:nvPr/>
        </p:nvSpPr>
        <p:spPr>
          <a:xfrm>
            <a:off x="8041925" y="2379921"/>
            <a:ext cx="9156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Юноши</a:t>
            </a:r>
          </a:p>
          <a:p>
            <a:endParaRPr lang="ru-RU" dirty="0"/>
          </a:p>
          <a:p>
            <a:r>
              <a:rPr lang="ru-RU" dirty="0"/>
              <a:t>Девушки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77359-4939-47ED-8176-C355CD29EF22}"/>
              </a:ext>
            </a:extLst>
          </p:cNvPr>
          <p:cNvSpPr txBox="1"/>
          <p:nvPr/>
        </p:nvSpPr>
        <p:spPr>
          <a:xfrm>
            <a:off x="635502" y="1410425"/>
            <a:ext cx="9200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</a:t>
            </a:r>
          </a:p>
          <a:p>
            <a:r>
              <a:rPr lang="ru-RU" dirty="0"/>
              <a:t>о</a:t>
            </a:r>
          </a:p>
          <a:p>
            <a:r>
              <a:rPr lang="ru-RU" dirty="0"/>
              <a:t>л</a:t>
            </a:r>
          </a:p>
          <a:p>
            <a:r>
              <a:rPr lang="ru-RU" dirty="0"/>
              <a:t>и</a:t>
            </a:r>
          </a:p>
          <a:p>
            <a:r>
              <a:rPr lang="ru-RU" dirty="0"/>
              <a:t>ч</a:t>
            </a:r>
          </a:p>
          <a:p>
            <a:r>
              <a:rPr lang="ru-RU" dirty="0"/>
              <a:t>е</a:t>
            </a:r>
          </a:p>
          <a:p>
            <a:r>
              <a:rPr lang="ru-RU" dirty="0"/>
              <a:t>с</a:t>
            </a:r>
          </a:p>
          <a:p>
            <a:r>
              <a:rPr lang="ru-RU" dirty="0"/>
              <a:t>т</a:t>
            </a:r>
          </a:p>
          <a:p>
            <a:r>
              <a:rPr lang="ru-RU" dirty="0"/>
              <a:t>в</a:t>
            </a:r>
          </a:p>
          <a:p>
            <a:r>
              <a:rPr lang="ru-RU" dirty="0"/>
              <a:t>о</a:t>
            </a:r>
          </a:p>
          <a:p>
            <a:endParaRPr lang="ru-RU" dirty="0"/>
          </a:p>
          <a:p>
            <a:r>
              <a:rPr lang="ru-RU" dirty="0"/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910718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467544" y="195486"/>
            <a:ext cx="8375400" cy="108012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Экология речи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AE9C7-F876-4FB9-B0AA-C6DCD2BCDF54}"/>
              </a:ext>
            </a:extLst>
          </p:cNvPr>
          <p:cNvSpPr txBox="1"/>
          <p:nvPr/>
        </p:nvSpPr>
        <p:spPr>
          <a:xfrm>
            <a:off x="838820" y="1563638"/>
            <a:ext cx="76328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Какие проблемы </a:t>
            </a:r>
          </a:p>
          <a:p>
            <a:pPr algn="ctr"/>
            <a:r>
              <a:rPr lang="ru-RU" sz="3200" dirty="0"/>
              <a:t>современной речи стоят особенно остро?</a:t>
            </a:r>
          </a:p>
          <a:p>
            <a:pPr algn="ctr"/>
            <a:endParaRPr lang="ru-RU" sz="3200" dirty="0"/>
          </a:p>
          <a:p>
            <a:pPr algn="ctr"/>
            <a:r>
              <a:rPr lang="ru-RU" sz="3200" dirty="0"/>
              <a:t>К чему они могут привести?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7C6484-2206-45B5-959F-62DED81AF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29" y="0"/>
            <a:ext cx="68669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5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F8F471-49D4-410C-AB10-26D30F8083C0}"/>
              </a:ext>
            </a:extLst>
          </p:cNvPr>
          <p:cNvSpPr txBox="1"/>
          <p:nvPr/>
        </p:nvSpPr>
        <p:spPr>
          <a:xfrm>
            <a:off x="611560" y="1740753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Каковы цели нашего урока? </a:t>
            </a:r>
          </a:p>
        </p:txBody>
      </p:sp>
    </p:spTree>
    <p:extLst>
      <p:ext uri="{BB962C8B-B14F-4D97-AF65-F5344CB8AC3E}">
        <p14:creationId xmlns:p14="http://schemas.microsoft.com/office/powerpoint/2010/main" val="132463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C9E67D-438D-49CF-ACCD-63616F15A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320" y="135386"/>
            <a:ext cx="6669360" cy="50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10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9298A4-690D-4588-83F9-E33DD8183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669" y="428624"/>
            <a:ext cx="5833831" cy="437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42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5EF511-90AB-4AEE-BDFC-29A0E07F718F}"/>
              </a:ext>
            </a:extLst>
          </p:cNvPr>
          <p:cNvSpPr txBox="1"/>
          <p:nvPr/>
        </p:nvSpPr>
        <p:spPr>
          <a:xfrm>
            <a:off x="971600" y="22253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Важно всегда</a:t>
            </a:r>
            <a:r>
              <a:rPr lang="ru-RU" sz="3200" dirty="0"/>
              <a:t> + </a:t>
            </a:r>
            <a:r>
              <a:rPr lang="ru-RU" sz="3200" dirty="0">
                <a:solidFill>
                  <a:srgbClr val="0070C0"/>
                </a:solidFill>
              </a:rPr>
              <a:t>полезно для…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1DF868-4342-41F7-A689-F543ED5EF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347614"/>
            <a:ext cx="4176464" cy="27843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EE962D-FBA1-44D3-A39D-227406BD9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" y="1245358"/>
            <a:ext cx="4714662" cy="265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9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1707CA-9058-4758-8B37-51FD571C482F}"/>
              </a:ext>
            </a:extLst>
          </p:cNvPr>
          <p:cNvSpPr txBox="1"/>
          <p:nvPr/>
        </p:nvSpPr>
        <p:spPr>
          <a:xfrm>
            <a:off x="2051720" y="123478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ПРАКТИКУМ</a:t>
            </a:r>
          </a:p>
          <a:p>
            <a:pPr marL="742950" indent="-742950" algn="ctr">
              <a:buAutoNum type="arabicPeriod"/>
            </a:pPr>
            <a:r>
              <a:rPr lang="ru-RU" sz="3600" dirty="0"/>
              <a:t>Речевые ошибки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49282-28B8-462E-954F-620A7A63D211}"/>
              </a:ext>
            </a:extLst>
          </p:cNvPr>
          <p:cNvSpPr txBox="1"/>
          <p:nvPr/>
        </p:nvSpPr>
        <p:spPr>
          <a:xfrm>
            <a:off x="332480" y="1323807"/>
            <a:ext cx="856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/>
              <a:t>Непонимание лексического значения слова</a:t>
            </a:r>
          </a:p>
          <a:p>
            <a:pPr marL="342900" indent="-342900">
              <a:buAutoNum type="arabicPeriod"/>
            </a:pPr>
            <a:r>
              <a:rPr lang="ru-RU" sz="2000" dirty="0"/>
              <a:t>Неуместное использование слова (заимствованного, просторечного, жаргонного, не соответствующего контексту по стилю) </a:t>
            </a:r>
          </a:p>
          <a:p>
            <a:r>
              <a:rPr lang="ru-RU" sz="2000" dirty="0"/>
              <a:t>3. Нарушение лексической сочетаемости</a:t>
            </a:r>
          </a:p>
          <a:p>
            <a:r>
              <a:rPr lang="ru-RU" sz="2000" dirty="0"/>
              <a:t>4. Нарушение структуры фразеологизма</a:t>
            </a:r>
          </a:p>
          <a:p>
            <a:r>
              <a:rPr lang="ru-RU" sz="2000" dirty="0"/>
              <a:t>5. Неразличение синонимов</a:t>
            </a:r>
          </a:p>
          <a:p>
            <a:r>
              <a:rPr lang="ru-RU" sz="2000" dirty="0"/>
              <a:t>6. Тавтология</a:t>
            </a:r>
          </a:p>
          <a:p>
            <a:r>
              <a:rPr lang="ru-RU" sz="2000" dirty="0"/>
              <a:t>7. Плеоназм</a:t>
            </a:r>
          </a:p>
          <a:p>
            <a:r>
              <a:rPr lang="ru-RU" sz="2000" dirty="0"/>
              <a:t>8. Речевая избыточность (лишнее слово)</a:t>
            </a:r>
          </a:p>
          <a:p>
            <a:r>
              <a:rPr lang="ru-RU" sz="2000" dirty="0"/>
              <a:t>9. Речевая недостаточность (пропуск важного для понимания высказывания слова)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0E97066-EA0A-4A9E-B786-69E526B99CD3}"/>
              </a:ext>
            </a:extLst>
          </p:cNvPr>
          <p:cNvSpPr/>
          <p:nvPr/>
        </p:nvSpPr>
        <p:spPr>
          <a:xfrm>
            <a:off x="1475656" y="627534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>
                <a:solidFill>
                  <a:srgbClr val="0070C0"/>
                </a:solidFill>
              </a:rPr>
              <a:t>ПРАКТИКУМ</a:t>
            </a:r>
          </a:p>
          <a:p>
            <a:pPr lvl="0"/>
            <a:r>
              <a:rPr lang="ru-RU" sz="3600" dirty="0"/>
              <a:t>2. Орфоэпические ошибки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45CB8-B353-45A3-80D3-B02788446BC8}"/>
              </a:ext>
            </a:extLst>
          </p:cNvPr>
          <p:cNvSpPr txBox="1"/>
          <p:nvPr/>
        </p:nvSpPr>
        <p:spPr>
          <a:xfrm>
            <a:off x="1259632" y="2571750"/>
            <a:ext cx="6912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/>
              <a:t>Неправильное произношение звуков</a:t>
            </a:r>
          </a:p>
          <a:p>
            <a:pPr marL="342900" indent="-342900">
              <a:buAutoNum type="arabicPeriod"/>
            </a:pPr>
            <a:r>
              <a:rPr lang="ru-RU" sz="2800" dirty="0"/>
              <a:t>Неправильно поставленное ударение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1810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BD28928-5D35-4C37-94E3-ABC68FC68C15}"/>
              </a:ext>
            </a:extLst>
          </p:cNvPr>
          <p:cNvSpPr/>
          <p:nvPr/>
        </p:nvSpPr>
        <p:spPr>
          <a:xfrm>
            <a:off x="395536" y="987574"/>
            <a:ext cx="8352928" cy="4964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000"/>
              </a:spcAft>
              <a:buClr>
                <a:srgbClr val="000000"/>
              </a:buClr>
              <a:buSzPts val="1150"/>
              <a:buFont typeface="Arial" panose="020B0604020202020204" pitchFamily="34" charset="0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Верн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зн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чимый, крас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вее, крас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вейший, к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хонный, ловк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моза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чный, опт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вый, прозорл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вый, сл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вовый.</a:t>
            </a:r>
          </a:p>
          <a:p>
            <a:pPr marL="342900" lvl="0" indent="-342900" algn="just">
              <a:spcAft>
                <a:spcPts val="1000"/>
              </a:spcAft>
              <a:buClr>
                <a:srgbClr val="000000"/>
              </a:buClr>
              <a:buSzPts val="1150"/>
              <a:buFont typeface="Arial" panose="020B0604020202020204" pitchFamily="34" charset="0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Аэроп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рты, б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нты, гражд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нство, диспанс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р, докум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нт, деф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с, л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ктя, кр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ны,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ксы, нам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рение, нефтепров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д, н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гтя, приз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ы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в, т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рты, стол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р, т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фля, цем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нт, цеп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чка, эксп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рт.</a:t>
            </a:r>
          </a:p>
          <a:p>
            <a:pPr marL="342900" indent="-342900" algn="just">
              <a:spcAft>
                <a:spcPts val="1000"/>
              </a:spcAft>
              <a:buClr>
                <a:srgbClr val="000000"/>
              </a:buClr>
              <a:buSzPts val="1150"/>
              <a:buFont typeface="Arial" panose="020B0604020202020204" pitchFamily="34" charset="0"/>
              <a:buAutoNum type="arabicPeriod"/>
            </a:pPr>
            <a:r>
              <a:rPr lang="ru-RU" sz="2000" dirty="0"/>
              <a:t>Брал</a:t>
            </a:r>
            <a:r>
              <a:rPr lang="ru-RU" sz="2000" b="1" dirty="0">
                <a:solidFill>
                  <a:srgbClr val="FF0000"/>
                </a:solidFill>
              </a:rPr>
              <a:t>а</a:t>
            </a:r>
            <a:r>
              <a:rPr lang="ru-RU" sz="2000" dirty="0"/>
              <a:t>, влил</a:t>
            </a:r>
            <a:r>
              <a:rPr lang="ru-RU" sz="2000" b="1" dirty="0">
                <a:solidFill>
                  <a:srgbClr val="FF0000"/>
                </a:solidFill>
              </a:rPr>
              <a:t>а</a:t>
            </a:r>
            <a:r>
              <a:rPr lang="ru-RU" sz="2000" dirty="0"/>
              <a:t>сь, воссоздал</a:t>
            </a:r>
            <a:r>
              <a:rPr lang="ru-RU" sz="2000" b="1" dirty="0">
                <a:solidFill>
                  <a:srgbClr val="FF0000"/>
                </a:solidFill>
              </a:rPr>
              <a:t>а</a:t>
            </a:r>
            <a:r>
              <a:rPr lang="ru-RU" sz="2000" dirty="0"/>
              <a:t>, вруч</a:t>
            </a:r>
            <a:r>
              <a:rPr lang="ru-RU" sz="2000" b="1" dirty="0">
                <a:solidFill>
                  <a:srgbClr val="FF0000"/>
                </a:solidFill>
              </a:rPr>
              <a:t>и</a:t>
            </a:r>
            <a:r>
              <a:rPr lang="ru-RU" sz="2000" dirty="0"/>
              <a:t>т, ждал</a:t>
            </a:r>
            <a:r>
              <a:rPr lang="ru-RU" sz="2000" b="1" dirty="0">
                <a:solidFill>
                  <a:srgbClr val="FF0000"/>
                </a:solidFill>
              </a:rPr>
              <a:t>а</a:t>
            </a:r>
            <a:r>
              <a:rPr lang="ru-RU" sz="2000" dirty="0"/>
              <a:t>, зак</a:t>
            </a:r>
            <a:r>
              <a:rPr lang="ru-RU" sz="2000" b="1" dirty="0">
                <a:solidFill>
                  <a:srgbClr val="FF0000"/>
                </a:solidFill>
              </a:rPr>
              <a:t>у</a:t>
            </a:r>
            <a:r>
              <a:rPr lang="ru-RU" sz="2000" dirty="0"/>
              <a:t>порить, запломбиров</a:t>
            </a:r>
            <a:r>
              <a:rPr lang="ru-RU" sz="2000" b="1" dirty="0">
                <a:solidFill>
                  <a:srgbClr val="FF0000"/>
                </a:solidFill>
              </a:rPr>
              <a:t>а</a:t>
            </a:r>
            <a:r>
              <a:rPr lang="ru-RU" sz="2000" dirty="0"/>
              <a:t>ть, звон</a:t>
            </a:r>
            <a:r>
              <a:rPr lang="ru-RU" sz="2000" b="1" dirty="0">
                <a:solidFill>
                  <a:srgbClr val="FF0000"/>
                </a:solidFill>
              </a:rPr>
              <a:t>и</a:t>
            </a:r>
            <a:r>
              <a:rPr lang="ru-RU" sz="2000" dirty="0"/>
              <a:t>т, к</a:t>
            </a:r>
            <a:r>
              <a:rPr lang="ru-RU" sz="2000" b="1" dirty="0">
                <a:solidFill>
                  <a:srgbClr val="FF0000"/>
                </a:solidFill>
              </a:rPr>
              <a:t>а</a:t>
            </a:r>
            <a:r>
              <a:rPr lang="ru-RU" sz="2000" dirty="0"/>
              <a:t>шлянуть, кл</a:t>
            </a:r>
            <a:r>
              <a:rPr lang="ru-RU" sz="2000" b="1" dirty="0">
                <a:solidFill>
                  <a:srgbClr val="FF0000"/>
                </a:solidFill>
              </a:rPr>
              <a:t>а</a:t>
            </a:r>
            <a:r>
              <a:rPr lang="ru-RU" sz="2000" dirty="0"/>
              <a:t>ла, озл</a:t>
            </a:r>
            <a:r>
              <a:rPr lang="ru-RU" sz="2000" b="1" dirty="0">
                <a:solidFill>
                  <a:srgbClr val="FF0000"/>
                </a:solidFill>
              </a:rPr>
              <a:t>о</a:t>
            </a:r>
            <a:r>
              <a:rPr lang="ru-RU" sz="2000" dirty="0"/>
              <a:t>бить, оп</a:t>
            </a:r>
            <a:r>
              <a:rPr lang="ru-RU" sz="2000" b="1" dirty="0">
                <a:solidFill>
                  <a:srgbClr val="FF0000"/>
                </a:solidFill>
              </a:rPr>
              <a:t>о</a:t>
            </a:r>
            <a:r>
              <a:rPr lang="ru-RU" sz="2000" dirty="0"/>
              <a:t>шлить, повтор</a:t>
            </a:r>
            <a:r>
              <a:rPr lang="ru-RU" sz="2000" b="1" dirty="0">
                <a:solidFill>
                  <a:srgbClr val="FF0000"/>
                </a:solidFill>
              </a:rPr>
              <a:t>и</a:t>
            </a:r>
            <a:r>
              <a:rPr lang="ru-RU" sz="2000" dirty="0"/>
              <a:t>т, полож</a:t>
            </a:r>
            <a:r>
              <a:rPr lang="ru-RU" sz="2000" b="1" dirty="0">
                <a:solidFill>
                  <a:srgbClr val="FF0000"/>
                </a:solidFill>
              </a:rPr>
              <a:t>и</a:t>
            </a:r>
            <a:r>
              <a:rPr lang="ru-RU" sz="2000" dirty="0"/>
              <a:t>л, понял</a:t>
            </a:r>
            <a:r>
              <a:rPr lang="ru-RU" sz="2000" b="1" dirty="0">
                <a:solidFill>
                  <a:srgbClr val="FF0000"/>
                </a:solidFill>
              </a:rPr>
              <a:t>а</a:t>
            </a:r>
            <a:r>
              <a:rPr lang="ru-RU" sz="2000" dirty="0"/>
              <a:t>, сверл</a:t>
            </a:r>
            <a:r>
              <a:rPr lang="ru-RU" sz="2000" b="1" dirty="0">
                <a:solidFill>
                  <a:srgbClr val="FF0000"/>
                </a:solidFill>
              </a:rPr>
              <a:t>и</a:t>
            </a:r>
            <a:r>
              <a:rPr lang="ru-RU" sz="2000" dirty="0"/>
              <a:t>т, соврал</a:t>
            </a:r>
            <a:r>
              <a:rPr lang="ru-RU" sz="2000" b="1" dirty="0">
                <a:solidFill>
                  <a:srgbClr val="FF0000"/>
                </a:solidFill>
              </a:rPr>
              <a:t>а</a:t>
            </a:r>
            <a:r>
              <a:rPr lang="ru-RU" sz="2000" dirty="0"/>
              <a:t>, сор</a:t>
            </a:r>
            <a:r>
              <a:rPr lang="ru-RU" sz="2000" b="1" dirty="0">
                <a:solidFill>
                  <a:srgbClr val="FF0000"/>
                </a:solidFill>
              </a:rPr>
              <a:t>и</a:t>
            </a:r>
            <a:r>
              <a:rPr lang="ru-RU" sz="2000" dirty="0"/>
              <a:t>т, углуб</a:t>
            </a:r>
            <a:r>
              <a:rPr lang="ru-RU" sz="2000" b="1" dirty="0">
                <a:solidFill>
                  <a:srgbClr val="FF0000"/>
                </a:solidFill>
              </a:rPr>
              <a:t>и</a:t>
            </a:r>
            <a:r>
              <a:rPr lang="ru-RU" sz="2000" dirty="0"/>
              <a:t>ть, ч</a:t>
            </a:r>
            <a:r>
              <a:rPr lang="ru-RU" sz="2000" b="1" dirty="0">
                <a:solidFill>
                  <a:srgbClr val="FF0000"/>
                </a:solidFill>
              </a:rPr>
              <a:t>е</a:t>
            </a:r>
            <a:r>
              <a:rPr lang="ru-RU" sz="2000" dirty="0"/>
              <a:t>рпать.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Clr>
                <a:srgbClr val="000000"/>
              </a:buClr>
              <a:buSzPts val="1150"/>
              <a:buFont typeface="Arial" panose="020B0604020202020204" pitchFamily="34" charset="0"/>
              <a:buAutoNum type="arabicPeriod"/>
            </a:pP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Clr>
                <a:srgbClr val="000000"/>
              </a:buClr>
              <a:buSzPts val="1150"/>
              <a:buFont typeface="Arial" panose="020B0604020202020204" pitchFamily="34" charset="0"/>
              <a:buAutoNum type="arabicPeriod"/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7631FE-A8CE-4CA8-BA1C-CF2B1871C4B6}"/>
              </a:ext>
            </a:extLst>
          </p:cNvPr>
          <p:cNvSpPr txBox="1"/>
          <p:nvPr/>
        </p:nvSpPr>
        <p:spPr>
          <a:xfrm>
            <a:off x="899592" y="33950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Задание 2. </a:t>
            </a:r>
            <a:r>
              <a:rPr lang="ru-RU" sz="2800" dirty="0"/>
              <a:t>КЛЮЧИ ДЛЯ САМОКОНТРОЛЯ</a:t>
            </a:r>
          </a:p>
        </p:txBody>
      </p:sp>
    </p:spTree>
    <p:extLst>
      <p:ext uri="{BB962C8B-B14F-4D97-AF65-F5344CB8AC3E}">
        <p14:creationId xmlns:p14="http://schemas.microsoft.com/office/powerpoint/2010/main" val="21485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CB8DC3C-8435-47C2-B0AF-2499FC9B2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02" y="958294"/>
            <a:ext cx="8686800" cy="378239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ru-RU" sz="2000" b="1" dirty="0">
                <a:solidFill>
                  <a:schemeClr val="tx1"/>
                </a:solidFill>
              </a:rPr>
              <a:t>от греч. </a:t>
            </a:r>
            <a:r>
              <a:rPr lang="ru-RU" sz="2000" b="1" dirty="0" err="1">
                <a:solidFill>
                  <a:schemeClr val="tx1"/>
                </a:solidFill>
              </a:rPr>
              <a:t>oikos</a:t>
            </a:r>
            <a:r>
              <a:rPr lang="ru-RU" sz="2000" b="1" dirty="0">
                <a:solidFill>
                  <a:schemeClr val="tx1"/>
                </a:solidFill>
              </a:rPr>
              <a:t> - дом - жилище, местопребывание и</a:t>
            </a:r>
            <a:r>
              <a:rPr lang="en-US" b="1" dirty="0">
                <a:solidFill>
                  <a:schemeClr val="tx1"/>
                </a:solidFill>
              </a:rPr>
              <a:t>  </a:t>
            </a:r>
            <a:r>
              <a:rPr lang="en-US" sz="2200" b="1" dirty="0">
                <a:solidFill>
                  <a:schemeClr val="tx1"/>
                </a:solidFill>
              </a:rPr>
              <a:t>logos</a:t>
            </a:r>
            <a:r>
              <a:rPr lang="ru-RU" sz="2200" b="1" dirty="0">
                <a:solidFill>
                  <a:schemeClr val="tx1"/>
                </a:solidFill>
              </a:rPr>
              <a:t> –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ru-RU" sz="2200" b="1" dirty="0">
                <a:solidFill>
                  <a:schemeClr val="tx1"/>
                </a:solidFill>
              </a:rPr>
              <a:t>учение)</a:t>
            </a:r>
            <a:r>
              <a:rPr lang="ru-RU" sz="2200" dirty="0">
                <a:solidFill>
                  <a:schemeClr val="tx1"/>
                </a:solidFill>
              </a:rPr>
              <a:t>, </a:t>
            </a:r>
            <a:r>
              <a:rPr lang="ru-RU" sz="2000" dirty="0">
                <a:solidFill>
                  <a:schemeClr val="tx1"/>
                </a:solidFill>
              </a:rPr>
              <a:t>наука об отношениях живых организмов и образуемых ими сообществ между собой и с окружающей средой.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</a:rPr>
              <a:t>Термин "экология" предложен в 1866 Э. Геккелем.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</a:rPr>
              <a:t>С сер. 20 в. в связи с усилившимся воздействием человека на природу экология приобрела особое значение как научная основа рационального природопользования и охраны живых организмов, а сам термин "экология" - более широкий смысл. С 70-х гг. 20 в. складывается экология человека, или социальная экология, изучающая закономерности взаимодействия общества и окружающей среды, а также практические проблемы ее охраны (…) </a:t>
            </a:r>
          </a:p>
          <a:p>
            <a:pPr marL="0" indent="0" algn="r">
              <a:buNone/>
            </a:pPr>
            <a:r>
              <a:rPr lang="ru-RU" sz="2000" b="1" dirty="0">
                <a:solidFill>
                  <a:srgbClr val="0070C0"/>
                </a:solidFill>
              </a:rPr>
              <a:t>Большой энциклопедический словарь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8C9CC-7A7E-48DC-9C25-AE327193010F}"/>
              </a:ext>
            </a:extLst>
          </p:cNvPr>
          <p:cNvSpPr txBox="1"/>
          <p:nvPr/>
        </p:nvSpPr>
        <p:spPr>
          <a:xfrm>
            <a:off x="390364" y="339502"/>
            <a:ext cx="8515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ЭКОЛОГИЯ 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6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FEFC80-C162-442A-AECE-B95CDE5110C3}"/>
              </a:ext>
            </a:extLst>
          </p:cNvPr>
          <p:cNvSpPr txBox="1"/>
          <p:nvPr/>
        </p:nvSpPr>
        <p:spPr>
          <a:xfrm>
            <a:off x="1511660" y="123478"/>
            <a:ext cx="612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ПРАКТИКУМ</a:t>
            </a:r>
          </a:p>
          <a:p>
            <a:r>
              <a:rPr lang="ru-RU" sz="2800" dirty="0"/>
              <a:t>3. Грамматические ошибки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50F150-360B-41FB-B06D-8ED8A6C8C430}"/>
              </a:ext>
            </a:extLst>
          </p:cNvPr>
          <p:cNvSpPr txBox="1"/>
          <p:nvPr/>
        </p:nvSpPr>
        <p:spPr>
          <a:xfrm>
            <a:off x="683568" y="1275606"/>
            <a:ext cx="806489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800" dirty="0"/>
              <a:t>Нарушение падежного управления</a:t>
            </a:r>
          </a:p>
          <a:p>
            <a:pPr marL="342900" indent="-342900">
              <a:buAutoNum type="arabicPeriod"/>
            </a:pPr>
            <a:r>
              <a:rPr lang="ru-RU" sz="1800" dirty="0"/>
              <a:t>Нарушение в образовании формы числительного</a:t>
            </a:r>
          </a:p>
          <a:p>
            <a:pPr marL="342900" indent="-342900">
              <a:buAutoNum type="arabicPeriod"/>
            </a:pPr>
            <a:r>
              <a:rPr lang="ru-RU" sz="1800" dirty="0"/>
              <a:t>Нарушение согласования подлежащего и сказуемого</a:t>
            </a:r>
          </a:p>
          <a:p>
            <a:pPr marL="342900" indent="-342900">
              <a:buAutoNum type="arabicPeriod"/>
            </a:pPr>
            <a:r>
              <a:rPr lang="ru-RU" sz="1800" dirty="0"/>
              <a:t>Нарушение в построении предложения с однородными членами</a:t>
            </a:r>
          </a:p>
          <a:p>
            <a:pPr marL="342900" indent="-342900">
              <a:buAutoNum type="arabicPeriod"/>
            </a:pPr>
            <a:r>
              <a:rPr lang="ru-RU" sz="1800" dirty="0"/>
              <a:t>Нарушение в построении предложения с причастным оборотом</a:t>
            </a:r>
          </a:p>
          <a:p>
            <a:pPr marL="342900" indent="-342900">
              <a:buAutoNum type="arabicPeriod"/>
            </a:pPr>
            <a:r>
              <a:rPr lang="ru-RU" sz="1800" dirty="0"/>
              <a:t>Нарушение в построении предложения с деепричастным оборотом</a:t>
            </a:r>
          </a:p>
          <a:p>
            <a:pPr marL="342900" indent="-342900">
              <a:buAutoNum type="arabicPeriod"/>
            </a:pPr>
            <a:r>
              <a:rPr lang="ru-RU" sz="1800" dirty="0"/>
              <a:t>Нарушение в построении сложного предложения</a:t>
            </a:r>
          </a:p>
          <a:p>
            <a:pPr marL="342900" indent="-342900">
              <a:buAutoNum type="arabicPeriod"/>
            </a:pPr>
            <a:r>
              <a:rPr lang="ru-RU" sz="1800" dirty="0"/>
              <a:t>Нарушение построения предложения с косвенной речью</a:t>
            </a:r>
          </a:p>
          <a:p>
            <a:pPr marL="342900" indent="-342900">
              <a:buAutoNum type="arabicPeriod"/>
            </a:pPr>
            <a:r>
              <a:rPr lang="ru-RU" sz="1800" dirty="0"/>
              <a:t>Нарушение в построении предложения с несогласованным приложением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0890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38AAE-3BBD-4096-BBF6-6D2D3C950880}"/>
              </a:ext>
            </a:extLst>
          </p:cNvPr>
          <p:cNvSpPr txBox="1"/>
          <p:nvPr/>
        </p:nvSpPr>
        <p:spPr>
          <a:xfrm>
            <a:off x="-72517" y="397862"/>
            <a:ext cx="9289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Задание 3</a:t>
            </a:r>
          </a:p>
          <a:p>
            <a:pPr algn="ctr"/>
            <a:r>
              <a:rPr lang="ru-RU" sz="4000" b="1" dirty="0">
                <a:latin typeface="Calibri" panose="020F0502020204030204" pitchFamily="34" charset="0"/>
                <a:cs typeface="Calibri" panose="020F0502020204030204" pitchFamily="34" charset="0"/>
              </a:rPr>
              <a:t>КЛЮЧ ДЛЯ САМОКОНТРОЛЯ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2A21D15-80E4-4609-875D-8227920EC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328423"/>
              </p:ext>
            </p:extLst>
          </p:nvPr>
        </p:nvGraphicFramePr>
        <p:xfrm>
          <a:off x="2267743" y="2067694"/>
          <a:ext cx="4608513" cy="2016224"/>
        </p:xfrm>
        <a:graphic>
          <a:graphicData uri="http://schemas.openxmlformats.org/drawingml/2006/table">
            <a:tbl>
              <a:tblPr firstRow="1" firstCol="1" bandRow="1"/>
              <a:tblGrid>
                <a:gridCol w="917797">
                  <a:extLst>
                    <a:ext uri="{9D8B030D-6E8A-4147-A177-3AD203B41FA5}">
                      <a16:colId xmlns:a16="http://schemas.microsoft.com/office/drawing/2014/main" val="2671688788"/>
                    </a:ext>
                  </a:extLst>
                </a:gridCol>
                <a:gridCol w="922136">
                  <a:extLst>
                    <a:ext uri="{9D8B030D-6E8A-4147-A177-3AD203B41FA5}">
                      <a16:colId xmlns:a16="http://schemas.microsoft.com/office/drawing/2014/main" val="106217690"/>
                    </a:ext>
                  </a:extLst>
                </a:gridCol>
                <a:gridCol w="923222">
                  <a:extLst>
                    <a:ext uri="{9D8B030D-6E8A-4147-A177-3AD203B41FA5}">
                      <a16:colId xmlns:a16="http://schemas.microsoft.com/office/drawing/2014/main" val="1695276942"/>
                    </a:ext>
                  </a:extLst>
                </a:gridCol>
                <a:gridCol w="922136">
                  <a:extLst>
                    <a:ext uri="{9D8B030D-6E8A-4147-A177-3AD203B41FA5}">
                      <a16:colId xmlns:a16="http://schemas.microsoft.com/office/drawing/2014/main" val="2317080877"/>
                    </a:ext>
                  </a:extLst>
                </a:gridCol>
                <a:gridCol w="923222">
                  <a:extLst>
                    <a:ext uri="{9D8B030D-6E8A-4147-A177-3AD203B41FA5}">
                      <a16:colId xmlns:a16="http://schemas.microsoft.com/office/drawing/2014/main" val="645080608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425885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</a:t>
                      </a:r>
                      <a:endParaRPr lang="ru-RU" sz="3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3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3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3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3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15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4428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E655F1-522A-4576-AA38-9A1CAE8D7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699542"/>
            <a:ext cx="3507854" cy="35078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3A463-F7A8-44B7-B610-416FA29DAE28}"/>
              </a:ext>
            </a:extLst>
          </p:cNvPr>
          <p:cNvSpPr txBox="1"/>
          <p:nvPr/>
        </p:nvSpPr>
        <p:spPr>
          <a:xfrm>
            <a:off x="632098" y="710388"/>
            <a:ext cx="437195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Подведем итоги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Чем был полезен урок для меня?</a:t>
            </a:r>
          </a:p>
          <a:p>
            <a:pPr marL="457200" indent="-457200">
              <a:buFont typeface="+mj-lt"/>
              <a:buAutoNum type="arabicPeriod"/>
            </a:pPr>
            <a:endParaRPr lang="ru-RU" sz="2000" b="1" dirty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Что вызвало трудности?</a:t>
            </a:r>
          </a:p>
          <a:p>
            <a:pPr marL="457200" indent="-457200">
              <a:buFont typeface="+mj-lt"/>
              <a:buAutoNum type="arabicPeriod"/>
            </a:pPr>
            <a:endParaRPr lang="ru-RU" sz="2000" b="1" dirty="0"/>
          </a:p>
          <a:p>
            <a:pPr marL="457200" indent="-457200">
              <a:buFont typeface="+mj-lt"/>
              <a:buAutoNum type="arabicPeriod"/>
            </a:pPr>
            <a:endParaRPr lang="ru-RU" sz="2000" b="1" dirty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Как я планирую их преодолевать?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117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CA81E4-396C-4580-AE92-BE569F10CF8A}"/>
              </a:ext>
            </a:extLst>
          </p:cNvPr>
          <p:cNvSpPr txBox="1"/>
          <p:nvPr/>
        </p:nvSpPr>
        <p:spPr>
          <a:xfrm>
            <a:off x="1331640" y="699542"/>
            <a:ext cx="64087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Домашнее задание</a:t>
            </a:r>
          </a:p>
          <a:p>
            <a:endParaRPr lang="ru-RU" dirty="0"/>
          </a:p>
          <a:p>
            <a:pPr algn="ctr"/>
            <a:r>
              <a:rPr lang="ru-RU" sz="2000" dirty="0"/>
              <a:t>2 варианта на выбор:</a:t>
            </a:r>
          </a:p>
          <a:p>
            <a:pPr marL="342900" indent="-342900">
              <a:buAutoNum type="arabicPeriod"/>
            </a:pPr>
            <a:r>
              <a:rPr lang="ru-RU" sz="2000" dirty="0"/>
              <a:t>Исправить на листе речевые ошибки (с. 3 в материалах урока)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ИЛИ</a:t>
            </a:r>
          </a:p>
          <a:p>
            <a:pPr marL="342900" indent="-342900">
              <a:buAutoNum type="arabicPeriod"/>
            </a:pPr>
            <a:r>
              <a:rPr lang="ru-RU" sz="2000" dirty="0"/>
              <a:t>Найти и записать 8-10 предложений с различными речевыми, орфоэпическими, грамматическими ошибками в СМИ (радио, телевидение) и /или в Интернете. Объяснить и исправить ошибки. </a:t>
            </a:r>
          </a:p>
        </p:txBody>
      </p:sp>
    </p:spTree>
    <p:extLst>
      <p:ext uri="{BB962C8B-B14F-4D97-AF65-F5344CB8AC3E}">
        <p14:creationId xmlns:p14="http://schemas.microsoft.com/office/powerpoint/2010/main" val="963166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6B09792-6D0F-45DC-98DD-CE7421E8489E}"/>
              </a:ext>
            </a:extLst>
          </p:cNvPr>
          <p:cNvSpPr/>
          <p:nvPr/>
        </p:nvSpPr>
        <p:spPr>
          <a:xfrm>
            <a:off x="2123728" y="555526"/>
            <a:ext cx="5112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7200" kern="120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Э</a:t>
            </a:r>
            <a:r>
              <a:rPr lang="ru" sz="4800" kern="120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кология речи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4B63C-7287-4303-A955-D2BA005C80D4}"/>
              </a:ext>
            </a:extLst>
          </p:cNvPr>
          <p:cNvSpPr txBox="1"/>
          <p:nvPr/>
        </p:nvSpPr>
        <p:spPr>
          <a:xfrm>
            <a:off x="829244" y="2143624"/>
            <a:ext cx="7485511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/>
              <a:t>Что это такое?</a:t>
            </a:r>
          </a:p>
          <a:p>
            <a:pPr algn="ctr"/>
            <a:r>
              <a:rPr lang="ru-RU" sz="3600" dirty="0"/>
              <a:t>Какое отношение понятие </a:t>
            </a:r>
          </a:p>
          <a:p>
            <a:pPr algn="ctr"/>
            <a:r>
              <a:rPr lang="ru-RU" sz="3600" dirty="0"/>
              <a:t>имеет к уроку русского языка?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7411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64310D-BE51-4E27-8FA8-12B8436324A1}"/>
              </a:ext>
            </a:extLst>
          </p:cNvPr>
          <p:cNvSpPr txBox="1"/>
          <p:nvPr/>
        </p:nvSpPr>
        <p:spPr>
          <a:xfrm>
            <a:off x="917594" y="1232922"/>
            <a:ext cx="73088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FF0000"/>
                </a:solidFill>
              </a:rPr>
              <a:t>Экология языка </a:t>
            </a:r>
            <a:r>
              <a:rPr lang="ru-RU" sz="2400" dirty="0"/>
              <a:t>– учение о сохранении красоты и выразительности родного языка, его богатства и самобытности.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i="1" dirty="0">
                <a:solidFill>
                  <a:srgbClr val="7030A0"/>
                </a:solidFill>
              </a:rPr>
              <a:t>«Самая большая ценность народа – его язык, на котором он пишет, говорит, думает…» </a:t>
            </a:r>
            <a:r>
              <a:rPr lang="ru-RU" sz="2400" dirty="0"/>
              <a:t>(академик Д.С. Лихачев)</a:t>
            </a:r>
          </a:p>
        </p:txBody>
      </p:sp>
    </p:spTree>
    <p:extLst>
      <p:ext uri="{BB962C8B-B14F-4D97-AF65-F5344CB8AC3E}">
        <p14:creationId xmlns:p14="http://schemas.microsoft.com/office/powerpoint/2010/main" val="421051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EBF130-5C83-438C-B73B-CC72CF462A51}"/>
              </a:ext>
            </a:extLst>
          </p:cNvPr>
          <p:cNvSpPr/>
          <p:nvPr/>
        </p:nvSpPr>
        <p:spPr>
          <a:xfrm>
            <a:off x="967874" y="894367"/>
            <a:ext cx="3096345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"Не умея владеть топором, и дерева не срубишь, а ведь язык тоже инструмент, и надобно учиться легко и красиво владеть им»</a:t>
            </a:r>
          </a:p>
          <a:p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B24E57-0859-42C4-943E-26E06A5A0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522" y="808400"/>
            <a:ext cx="29146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7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F59008-5CC2-45EF-9ED1-C571970C2D77}"/>
              </a:ext>
            </a:extLst>
          </p:cNvPr>
          <p:cNvSpPr txBox="1"/>
          <p:nvPr/>
        </p:nvSpPr>
        <p:spPr>
          <a:xfrm>
            <a:off x="629562" y="195486"/>
            <a:ext cx="78848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«Заговори, чтоб я тебя увидел!»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Как вы понимаете фразу древнегреческого философа Сократа?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528B82-BF73-4BEB-8E22-22DA015C2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635646"/>
            <a:ext cx="5328592" cy="32471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E317CFB-94B3-4A38-AA5D-63F687686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2640" y="267494"/>
            <a:ext cx="5998800" cy="6051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Языковая личность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E60037-AF81-40A1-A6B9-0B2CAB145FB0}"/>
              </a:ext>
            </a:extLst>
          </p:cNvPr>
          <p:cNvSpPr txBox="1"/>
          <p:nvPr/>
        </p:nvSpPr>
        <p:spPr>
          <a:xfrm>
            <a:off x="611560" y="1131590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    Известный лингвист Ю.Н. Караулов (1935 -2016):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/>
              <a:t> языковая личность - </a:t>
            </a:r>
            <a:r>
              <a:rPr lang="ru-RU" sz="2400" dirty="0">
                <a:solidFill>
                  <a:srgbClr val="0070C0"/>
                </a:solidFill>
              </a:rPr>
              <a:t>«совокупность способностей и характеристик человека, обуславливающих создание и восприятие им речевых произведений, которые различаются степенью структурно-языковой сложности, глубиной и точностью отражения действительности, определенной целевой направленностью».</a:t>
            </a:r>
          </a:p>
        </p:txBody>
      </p:sp>
    </p:spTree>
    <p:extLst>
      <p:ext uri="{BB962C8B-B14F-4D97-AF65-F5344CB8AC3E}">
        <p14:creationId xmlns:p14="http://schemas.microsoft.com/office/powerpoint/2010/main" val="402178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1349F4-A89A-4136-A71B-2030F146BDBC}"/>
              </a:ext>
            </a:extLst>
          </p:cNvPr>
          <p:cNvSpPr txBox="1"/>
          <p:nvPr/>
        </p:nvSpPr>
        <p:spPr>
          <a:xfrm>
            <a:off x="488056" y="1079033"/>
            <a:ext cx="365189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Посмотрите видеофрагмент оцените качество устной речи героини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Видео Экол языка Чтительность">
            <a:hlinkClick r:id="" action="ppaction://media"/>
            <a:extLst>
              <a:ext uri="{FF2B5EF4-FFF2-40B4-BE49-F238E27FC236}">
                <a16:creationId xmlns:a16="http://schemas.microsoft.com/office/drawing/2014/main" id="{BD8AB5A5-48A6-4CF6-9C26-4A8ED5C1B3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968" y="627534"/>
            <a:ext cx="4059323" cy="405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1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8C1019-C72A-45F4-8950-4687B83792B1}"/>
              </a:ext>
            </a:extLst>
          </p:cNvPr>
          <p:cNvSpPr txBox="1"/>
          <p:nvPr/>
        </p:nvSpPr>
        <p:spPr>
          <a:xfrm>
            <a:off x="935596" y="267494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Прочитайте фрагмент переписки в мессенджере</a:t>
            </a:r>
          </a:p>
          <a:p>
            <a:r>
              <a:rPr lang="ru-RU" sz="2400" dirty="0"/>
              <a:t>Оцените качество речи в сообщениях: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DD813F-D54E-4D43-9947-B3DD30A86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75606"/>
            <a:ext cx="833267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209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559</Words>
  <Application>Microsoft Office PowerPoint</Application>
  <PresentationFormat>Экран (16:9)</PresentationFormat>
  <Paragraphs>102</Paragraphs>
  <Slides>23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Franklin Gothic Book</vt:lpstr>
      <vt:lpstr>Franklin Gothic Medium</vt:lpstr>
      <vt:lpstr>Times New Roman</vt:lpstr>
      <vt:lpstr>Wingdings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Экология речи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Экология Русского Языка</dc:title>
  <cp:lastModifiedBy>Ирина Дзенс</cp:lastModifiedBy>
  <cp:revision>60</cp:revision>
  <dcterms:modified xsi:type="dcterms:W3CDTF">2024-06-06T17:59:02Z</dcterms:modified>
</cp:coreProperties>
</file>