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1" r:id="rId3"/>
    <p:sldId id="262" r:id="rId4"/>
    <p:sldId id="260" r:id="rId5"/>
    <p:sldId id="288" r:id="rId6"/>
    <p:sldId id="289" r:id="rId7"/>
    <p:sldId id="290" r:id="rId8"/>
    <p:sldId id="269" r:id="rId9"/>
    <p:sldId id="292" r:id="rId10"/>
    <p:sldId id="263" r:id="rId11"/>
    <p:sldId id="276" r:id="rId12"/>
    <p:sldId id="287" r:id="rId13"/>
    <p:sldId id="274" r:id="rId14"/>
    <p:sldId id="293" r:id="rId15"/>
    <p:sldId id="294" r:id="rId16"/>
    <p:sldId id="272" r:id="rId17"/>
    <p:sldId id="295" r:id="rId18"/>
    <p:sldId id="296" r:id="rId19"/>
    <p:sldId id="291" r:id="rId20"/>
    <p:sldId id="298" r:id="rId21"/>
    <p:sldId id="268" r:id="rId22"/>
    <p:sldId id="265" r:id="rId23"/>
    <p:sldId id="297" r:id="rId24"/>
    <p:sldId id="266" r:id="rId25"/>
    <p:sldId id="267" r:id="rId26"/>
    <p:sldId id="299" r:id="rId27"/>
    <p:sldId id="30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BDA3B-4589-40DE-B1AE-D6572739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31E95-E63B-42A1-A4EB-727E2DEDD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CC68C-0EDA-481E-82D9-AA806486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77963-0FBC-4A8B-9B22-B33F043C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62E4D-DF3D-4906-AE31-176CA296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5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29690-435B-4638-9248-E7840095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854933-1A09-4FF1-98F7-E1599C92C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CDF6E-332B-4D8C-A327-166DBB30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1B320-2FBF-4E48-9CAA-97AAC2E2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4A7FE-5C56-4EE1-AA5D-AC2C01CA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1593D1-E368-457C-BDF3-729AB270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3A9CE-6714-4D65-80A1-3B07745F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CF0DF-D523-44D3-9459-0B8A70BE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0AC96-2C26-4722-838A-E2351D54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488BB-DD5F-40BB-B161-84DA3743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28C33-A5B9-457D-AE8E-15F075A5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22887-C530-473F-8F0B-A35898F3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FE7F-DF43-4F6A-A5A4-B53DFA5C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F7FE6-82AE-454A-BD94-3A44C019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6CA1-26C5-4770-8914-CA5B9A1A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1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92A12-06F7-4274-891B-622428C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40BBE-C938-4879-9CD9-3A7B3632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B4276-E291-4205-8C23-137A0117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6CAA1-7CBD-472D-AE53-B61AB453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43724-B54D-4258-B473-279C1B92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88CA-C14C-4A3C-BA3B-10B92C98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92B46-BCF0-49D4-BA53-C92D6743B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FE3BF-9887-4A1E-B92D-ECC6A2467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0CEB3-ABA5-472C-B4EB-84496975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51759-B216-46A9-8D2B-58FC84DF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BDD14-E303-4A06-BFA6-B0814F19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3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FA416-EFBD-458C-800B-F159FDE2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C21A1-7163-4922-9D2C-1AC084AB2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8A796B-7B0A-49DA-942F-E512E505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A81AF2-C8EC-40D3-9DC0-EFD7A7F15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B0FB88-8C3D-4984-9E11-B7A11806A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2C1C56-5EB5-4CEE-BD7C-EF044EC3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B67BFF-DC67-42CF-B87C-4884FF8A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08C6A-9974-416F-9EE8-8214091B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9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D153-0E28-4E9B-8810-9BBD9E16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FA8C39-CC92-45B5-A9EC-378EA041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1FA7BC-B4F0-4721-A849-015D175F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1935AE-6398-4FC5-8D86-D6583A4E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0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7F7BA1-42B0-4AED-A06B-34CC568A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7148F2-E792-4D77-B31B-725AE6B2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063C2-057D-45C1-8229-884A6AFA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4AD82-1589-4BCF-9B30-FCD9170C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CEC1D-F8A5-4DF5-AF18-2A3878E3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633AB4-BEC2-47DB-8655-864E9D79F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E4A603-C9A3-4FED-99AD-697B5765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447710-7DF6-4971-A931-247D0158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CA036F-CF43-4A79-97E7-6273944B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0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5452-0138-4A82-B5E6-522B191C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CB092-C5B2-4B93-836E-9FE573105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3B04B-DF39-4362-AF55-E2849A346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6B4D52-5FE8-4FBC-A1ED-A312FF20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650C0-7DEA-4F78-9927-A5688561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A8E0F-E290-4C02-9099-D4922B88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6F8A0-3281-4C6A-8385-B1CA63A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35ED1-A104-4735-A54E-5848CED4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B3838-3159-43CF-BA22-401D028BB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201B-7398-4050-A069-77BB8473736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9E3B-4FD2-4C79-BBF3-FB27D57A7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3A31F-977E-42BE-B8FF-632E85373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438D-019B-4FCA-84BB-2311B914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8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841A2-B2FF-4C0B-9EB2-10D54635A6A4}"/>
              </a:ext>
            </a:extLst>
          </p:cNvPr>
          <p:cNvSpPr txBox="1"/>
          <p:nvPr/>
        </p:nvSpPr>
        <p:spPr>
          <a:xfrm>
            <a:off x="885371" y="527189"/>
            <a:ext cx="104212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60"/>
              </a:lnSpc>
            </a:pPr>
            <a:r>
              <a:rPr lang="ru-RU" sz="7200" dirty="0"/>
              <a:t>Три тайны</a:t>
            </a:r>
          </a:p>
          <a:p>
            <a:pPr algn="ctr">
              <a:lnSpc>
                <a:spcPts val="9560"/>
              </a:lnSpc>
            </a:pPr>
            <a:r>
              <a:rPr lang="ru-RU" sz="7200" dirty="0"/>
              <a:t>старинного текста</a:t>
            </a:r>
          </a:p>
          <a:p>
            <a:pPr algn="ctr">
              <a:lnSpc>
                <a:spcPts val="6560"/>
              </a:lnSpc>
            </a:pPr>
            <a:r>
              <a:rPr lang="ru-RU" sz="6000" b="1" dirty="0" err="1">
                <a:solidFill>
                  <a:srgbClr val="C00000"/>
                </a:solidFill>
              </a:rPr>
              <a:t>Вольга</a:t>
            </a:r>
            <a:r>
              <a:rPr lang="ru-RU" sz="6000" b="1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ts val="6560"/>
              </a:lnSpc>
            </a:pPr>
            <a:r>
              <a:rPr lang="ru-RU" sz="6000" b="1" dirty="0">
                <a:solidFill>
                  <a:srgbClr val="C00000"/>
                </a:solidFill>
              </a:rPr>
              <a:t>и </a:t>
            </a:r>
          </a:p>
          <a:p>
            <a:pPr algn="ctr">
              <a:lnSpc>
                <a:spcPts val="6560"/>
              </a:lnSpc>
            </a:pPr>
            <a:r>
              <a:rPr lang="ru-RU" sz="6000" b="1" dirty="0">
                <a:solidFill>
                  <a:srgbClr val="C00000"/>
                </a:solidFill>
              </a:rPr>
              <a:t>Микула </a:t>
            </a:r>
            <a:r>
              <a:rPr lang="ru-RU" sz="6000" b="1" dirty="0" err="1">
                <a:solidFill>
                  <a:srgbClr val="C00000"/>
                </a:solidFill>
              </a:rPr>
              <a:t>Селянинович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0C45E-49CC-41AB-85E7-F8A63D67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02426"/>
            <a:ext cx="3340898" cy="2780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679C43-9C17-4BE0-8615-2C7A9678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84820" y="3709441"/>
            <a:ext cx="3340898" cy="2780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E07089-F365-464F-BB9B-027CC874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" y="226741"/>
            <a:ext cx="3340898" cy="2780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406784-6173-4D24-AA6D-DF77CC747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776967" y="287926"/>
            <a:ext cx="334089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36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426FA-D16B-48BC-AB8C-C21D88150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" l="246"/>
          <a:stretch/>
        </p:blipFill>
        <p:spPr>
          <a:xfrm>
            <a:off x="825869" y="395801"/>
            <a:ext cx="3959839" cy="609941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D4221F-B46C-482B-9954-E597B92876F6}"/>
              </a:ext>
            </a:extLst>
          </p:cNvPr>
          <p:cNvSpPr/>
          <p:nvPr/>
        </p:nvSpPr>
        <p:spPr>
          <a:xfrm>
            <a:off x="5382501" y="1367850"/>
            <a:ext cx="6124307" cy="52525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</a:pPr>
            <a:r>
              <a:rPr dirty="0" lang="ru-RU" sz="2800"/>
              <a:t> </a:t>
            </a:r>
          </a:p>
          <a:p>
            <a:pPr>
              <a:lnSpc>
                <a:spcPts val="2040"/>
              </a:lnSpc>
            </a:pPr>
            <a:r>
              <a:rPr dirty="0" lang="ru-RU" sz="2800"/>
              <a:t>А у оратая кудри качаются,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Что не скачен ли жемчуг рассыпаются;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У оратая глаза да ясна сокола,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А брови у него да черна соболя;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У оратая сапожки зелен сафьян: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Вот шилом пяты, носы востры,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Вот под пяту воробей пролетит,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Около носа хоть яйцо прокати,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У оратая шляпа пуховая,</a:t>
            </a:r>
          </a:p>
          <a:p>
            <a:pPr>
              <a:lnSpc>
                <a:spcPts val="2040"/>
              </a:lnSpc>
            </a:pPr>
            <a:endParaRPr dirty="0" lang="ru-RU" sz="2800"/>
          </a:p>
          <a:p>
            <a:pPr>
              <a:lnSpc>
                <a:spcPts val="2040"/>
              </a:lnSpc>
            </a:pPr>
            <a:r>
              <a:rPr dirty="0" lang="ru-RU" sz="2800"/>
              <a:t> А кафтанчик у него черна бархата.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3C770-3FE9-44BE-B942-97A316CBF8C9}"/>
              </a:ext>
            </a:extLst>
          </p:cNvPr>
          <p:cNvSpPr txBox="1"/>
          <p:nvPr/>
        </p:nvSpPr>
        <p:spPr>
          <a:xfrm>
            <a:off x="4583725" y="44411"/>
            <a:ext cx="7066843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4800">
                <a:solidFill>
                  <a:srgbClr val="7030A0"/>
                </a:solidFill>
              </a:rPr>
              <a:t>Тайна портрета </a:t>
            </a:r>
          </a:p>
          <a:p>
            <a:pPr algn="ctr"/>
            <a:r>
              <a:rPr b="1" dirty="0" lang="ru-RU" sz="3200">
                <a:solidFill>
                  <a:srgbClr val="7030A0"/>
                </a:solidFill>
              </a:rPr>
              <a:t>Очень странный вид!</a:t>
            </a:r>
          </a:p>
        </p:txBody>
      </p:sp>
    </p:spTree>
    <p:extLst>
      <p:ext uri="{BB962C8B-B14F-4D97-AF65-F5344CB8AC3E}">
        <p14:creationId xmlns:p14="http://schemas.microsoft.com/office/powerpoint/2010/main" val="3318169422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202C9-1717-4210-BE42-CC0B6E37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4" y="1076592"/>
            <a:ext cx="5562600" cy="1325563"/>
          </a:xfrm>
        </p:spPr>
        <p:txBody>
          <a:bodyPr>
            <a:normAutofit/>
          </a:bodyPr>
          <a:lstStyle/>
          <a:p>
            <a:pPr algn="ctr"/>
            <a:r>
              <a:rPr b="1" dirty="0" lang="ru-RU" sz="3600"/>
              <a:t>Скатный жемчуг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CD1E8-D480-49B6-94BB-BEB097C96C1C}"/>
              </a:ext>
            </a:extLst>
          </p:cNvPr>
          <p:cNvSpPr txBox="1"/>
          <p:nvPr/>
        </p:nvSpPr>
        <p:spPr>
          <a:xfrm>
            <a:off x="8621486" y="1480457"/>
            <a:ext cx="306251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ч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6737459-51B5-4528-AF17-A72E1C8A11B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8" y="2233343"/>
            <a:ext cx="4775148" cy="26347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A21953-C02B-42A3-ABFD-51F0513A31A0}"/>
              </a:ext>
            </a:extLst>
          </p:cNvPr>
          <p:cNvSpPr/>
          <p:nvPr/>
        </p:nvSpPr>
        <p:spPr>
          <a:xfrm>
            <a:off x="614882" y="4774584"/>
            <a:ext cx="49580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z="2000"/>
          </a:p>
          <a:p>
            <a:r>
              <a:rPr b="1" dirty="0" lang="ru-RU" sz="2400"/>
              <a:t>Скатный</a:t>
            </a:r>
          </a:p>
          <a:p>
            <a:r>
              <a:rPr dirty="0" lang="ru-RU" sz="2400"/>
              <a:t>прил. устар. Круглый, крупный, ровный (о жемчуге, бисере).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DCBF18-A0B0-47CB-A73F-D419C2994771}"/>
              </a:ext>
            </a:extLst>
          </p:cNvPr>
          <p:cNvSpPr/>
          <p:nvPr/>
        </p:nvSpPr>
        <p:spPr>
          <a:xfrm>
            <a:off x="5900246" y="148559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lang="ru-RU" sz="2800"/>
              <a:t>У оратая кудри качаются,</a:t>
            </a:r>
          </a:p>
          <a:p>
            <a:r>
              <a:rPr dirty="0" lang="ru-RU" sz="2800"/>
              <a:t>Что не </a:t>
            </a:r>
            <a:r>
              <a:rPr b="1" dirty="0" lang="ru-RU" sz="2800">
                <a:solidFill>
                  <a:srgbClr val="7030A0"/>
                </a:solidFill>
              </a:rPr>
              <a:t>ска</a:t>
            </a:r>
            <a:r>
              <a:rPr b="1" dirty="0" lang="ru-RU" sz="2800"/>
              <a:t>ч</a:t>
            </a:r>
            <a:r>
              <a:rPr b="1" dirty="0" lang="ru-RU" sz="2800">
                <a:solidFill>
                  <a:srgbClr val="7030A0"/>
                </a:solidFill>
              </a:rPr>
              <a:t>ен</a:t>
            </a:r>
            <a:r>
              <a:rPr b="1" dirty="0" lang="ru-RU" sz="2800"/>
              <a:t> </a:t>
            </a:r>
            <a:r>
              <a:rPr dirty="0" lang="ru-RU" sz="2800"/>
              <a:t>ли </a:t>
            </a:r>
            <a:r>
              <a:rPr b="1" dirty="0" lang="ru-RU" sz="2800">
                <a:solidFill>
                  <a:srgbClr val="7030A0"/>
                </a:solidFill>
              </a:rPr>
              <a:t>жемчуг</a:t>
            </a:r>
            <a:r>
              <a:rPr dirty="0" lang="ru-RU" sz="2800"/>
              <a:t> рассыпаются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4595EC-399C-45EC-B243-62F4CBD3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28" y="-17970"/>
            <a:ext cx="5236918" cy="14509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268A3D-951E-480A-B96E-AF50B283B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" l="-1583" r="71" t="-7048"/>
          <a:stretch/>
        </p:blipFill>
        <p:spPr>
          <a:xfrm>
            <a:off x="6212114" y="2764766"/>
            <a:ext cx="5413065" cy="31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212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76658-9545-4225-A840-900E29F0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801" y="212883"/>
            <a:ext cx="4957689" cy="1325563"/>
          </a:xfrm>
        </p:spPr>
        <p:txBody>
          <a:bodyPr>
            <a:normAutofit fontScale="90000"/>
          </a:bodyPr>
          <a:lstStyle/>
          <a:p>
            <a:r>
              <a:rPr b="1" dirty="0" lang="ru-RU" sz="6000">
                <a:solidFill>
                  <a:srgbClr val="7030A0"/>
                </a:solidFill>
              </a:rPr>
              <a:t>Тайна портрета</a:t>
            </a:r>
            <a:br>
              <a:rPr dirty="0" lang="ru-RU"/>
            </a:br>
            <a:endParaRPr dirty="0"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9C93B-308E-4611-B27C-E0E8B1A9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" y="2052768"/>
            <a:ext cx="5349093" cy="3566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1E0D1-6016-47CE-9BF7-27C0610C1B85}"/>
              </a:ext>
            </a:extLst>
          </p:cNvPr>
          <p:cNvSpPr txBox="1"/>
          <p:nvPr/>
        </p:nvSpPr>
        <p:spPr>
          <a:xfrm>
            <a:off x="1327566" y="769005"/>
            <a:ext cx="1613711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4400"/>
              <a:t>Сокол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A61849-BC18-4091-BBB5-C374F90522B2}"/>
              </a:ext>
            </a:extLst>
          </p:cNvPr>
          <p:cNvSpPr/>
          <p:nvPr/>
        </p:nvSpPr>
        <p:spPr>
          <a:xfrm>
            <a:off x="360808" y="1467993"/>
            <a:ext cx="534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z="3200"/>
              <a:t>У оратая глаза да ясна </a:t>
            </a:r>
            <a:r>
              <a:rPr b="1" dirty="0" lang="ru-RU" sz="3200"/>
              <a:t>сокола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0AFA77-750C-46CE-B171-8339CB2ABD23}"/>
              </a:ext>
            </a:extLst>
          </p:cNvPr>
          <p:cNvSpPr/>
          <p:nvPr/>
        </p:nvSpPr>
        <p:spPr>
          <a:xfrm>
            <a:off x="7542156" y="769005"/>
            <a:ext cx="3917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 sz="4400">
                <a:solidFill>
                  <a:prstClr val="black"/>
                </a:solidFill>
              </a:rPr>
              <a:t>Черный соболь</a:t>
            </a:r>
            <a:r>
              <a:rPr dirty="0" 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F0757F-7D9C-48DB-84F7-A8608A6D7AAE}"/>
              </a:ext>
            </a:extLst>
          </p:cNvPr>
          <p:cNvSpPr/>
          <p:nvPr/>
        </p:nvSpPr>
        <p:spPr>
          <a:xfrm>
            <a:off x="6482100" y="1538446"/>
            <a:ext cx="5408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 sz="3200">
                <a:solidFill>
                  <a:prstClr val="black"/>
                </a:solidFill>
              </a:rPr>
              <a:t>брови у него да </a:t>
            </a:r>
            <a:r>
              <a:rPr b="1" dirty="0" lang="ru-RU" sz="3200"/>
              <a:t>черна соболя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F2298A-34DA-4A3A-931F-54D35EAEA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" r="49"/>
          <a:stretch/>
        </p:blipFill>
        <p:spPr>
          <a:xfrm>
            <a:off x="6614037" y="2168936"/>
            <a:ext cx="5144593" cy="34498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A090EA-E018-44D0-A199-D2F7DDCCC3E2}"/>
              </a:ext>
            </a:extLst>
          </p:cNvPr>
          <p:cNvSpPr/>
          <p:nvPr/>
        </p:nvSpPr>
        <p:spPr>
          <a:xfrm>
            <a:off x="129970" y="5773574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b="1" dirty="0" lang="ru-RU" sz="2000">
                <a:solidFill>
                  <a:srgbClr val="111111"/>
                </a:solidFill>
                <a:latin typeface="Montserrat"/>
              </a:rPr>
              <a:t>В славянских легендах соколы ассоциировались </a:t>
            </a:r>
          </a:p>
          <a:p>
            <a:pPr algn="ctr"/>
            <a:r>
              <a:rPr b="1" dirty="0" lang="ru-RU" sz="2000">
                <a:solidFill>
                  <a:srgbClr val="111111"/>
                </a:solidFill>
                <a:latin typeface="Montserrat"/>
              </a:rPr>
              <a:t>с честью, смелостью и отвагой</a:t>
            </a:r>
            <a:br>
              <a:rPr dirty="0" lang="ru-RU"/>
            </a:br>
            <a:br>
              <a:rPr dirty="0" lang="ru-RU"/>
            </a:b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67306603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61E446-B7F2-4A48-A9F9-8695D84A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" l="120" r="173"/>
          <a:stretch/>
        </p:blipFill>
        <p:spPr>
          <a:xfrm>
            <a:off x="7837714" y="1149031"/>
            <a:ext cx="3150414" cy="35321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C7504-2432-4254-A8E4-7014B4F4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81" y="1078441"/>
            <a:ext cx="3150414" cy="36229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A14CCF-B7CD-41EB-AC31-6D355343EC6D}"/>
              </a:ext>
            </a:extLst>
          </p:cNvPr>
          <p:cNvSpPr/>
          <p:nvPr/>
        </p:nvSpPr>
        <p:spPr>
          <a:xfrm>
            <a:off x="661398" y="389783"/>
            <a:ext cx="5677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z="3200">
                <a:solidFill>
                  <a:prstClr val="black"/>
                </a:solidFill>
              </a:rPr>
              <a:t>У оратая сапожки зелен </a:t>
            </a:r>
            <a:r>
              <a:rPr b="1" dirty="0" lang="ru-RU" sz="3200"/>
              <a:t>сафьян</a:t>
            </a:r>
            <a:endParaRPr b="1" dirty="0"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00683B-04DD-418C-B9A9-517AEF7C4E05}"/>
              </a:ext>
            </a:extLst>
          </p:cNvPr>
          <p:cNvSpPr/>
          <p:nvPr/>
        </p:nvSpPr>
        <p:spPr>
          <a:xfrm>
            <a:off x="7137398" y="389783"/>
            <a:ext cx="444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z="3200">
                <a:solidFill>
                  <a:prstClr val="black"/>
                </a:solidFill>
              </a:rPr>
              <a:t>У оратая </a:t>
            </a:r>
            <a:r>
              <a:rPr b="1" dirty="0" lang="ru-RU" sz="3200">
                <a:solidFill>
                  <a:prstClr val="black"/>
                </a:solidFill>
              </a:rPr>
              <a:t>шляпа пуховая</a:t>
            </a:r>
            <a:endParaRPr b="1" dirty="0"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7506EE-BCEA-4657-9E0F-4F136FE1B780}"/>
              </a:ext>
            </a:extLst>
          </p:cNvPr>
          <p:cNvSpPr/>
          <p:nvPr/>
        </p:nvSpPr>
        <p:spPr>
          <a:xfrm>
            <a:off x="436315" y="4701416"/>
            <a:ext cx="71763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ru-RU" sz="2800">
                <a:solidFill>
                  <a:srgbClr val="7030A0"/>
                </a:solidFill>
                <a:latin typeface="YS Text"/>
              </a:rPr>
              <a:t>Сафья́н</a:t>
            </a:r>
            <a:r>
              <a:rPr dirty="0" lang="ru-RU" sz="2400">
                <a:latin typeface="YS Text"/>
              </a:rPr>
              <a:t> (от перс. </a:t>
            </a:r>
            <a:r>
              <a:rPr dirty="0" err="1" lang="ru-RU" sz="2400">
                <a:latin typeface="YS Text"/>
              </a:rPr>
              <a:t>seχt</a:t>
            </a:r>
            <a:r>
              <a:rPr dirty="0" lang="ru-RU" sz="2400">
                <a:latin typeface="YS Text"/>
              </a:rPr>
              <a:t> ‎ «крепкий, жёсткий») — </a:t>
            </a:r>
            <a:r>
              <a:rPr b="1" dirty="0" lang="ru-RU" sz="2400">
                <a:latin typeface="YS Text"/>
              </a:rPr>
              <a:t>тонкая и мягкая козья или овечья кожа, специально выделанная и окрашенная в яркий цвет</a:t>
            </a:r>
            <a:r>
              <a:rPr dirty="0" lang="ru-RU" sz="2400">
                <a:latin typeface="YS Text"/>
              </a:rPr>
              <a:t>. Сафьян шёл на производство переплётов и сапог.</a:t>
            </a:r>
            <a:endParaRPr dirty="0" lang="ru-RU" sz="2400"/>
          </a:p>
        </p:txBody>
      </p:sp>
    </p:spTree>
    <p:extLst>
      <p:ext uri="{BB962C8B-B14F-4D97-AF65-F5344CB8AC3E}">
        <p14:creationId xmlns:p14="http://schemas.microsoft.com/office/powerpoint/2010/main" val="61732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14E39-2761-4CFA-A177-54AAE6D3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94" y="1061981"/>
            <a:ext cx="2255880" cy="5148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89D0B-84BA-4D89-88F5-F29C528E2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779" y="1112689"/>
            <a:ext cx="4548227" cy="30139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B14172-0CCE-40C8-B4E1-15235EDCBD64}"/>
              </a:ext>
            </a:extLst>
          </p:cNvPr>
          <p:cNvSpPr/>
          <p:nvPr/>
        </p:nvSpPr>
        <p:spPr>
          <a:xfrm>
            <a:off x="2799077" y="503760"/>
            <a:ext cx="6308137" cy="393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40"/>
              </a:lnSpc>
            </a:pPr>
            <a:r>
              <a:rPr lang="ru-RU" sz="3200" dirty="0">
                <a:solidFill>
                  <a:prstClr val="black"/>
                </a:solidFill>
              </a:rPr>
              <a:t>А </a:t>
            </a:r>
            <a:r>
              <a:rPr lang="ru-RU" sz="3200" b="1" dirty="0">
                <a:solidFill>
                  <a:prstClr val="black"/>
                </a:solidFill>
              </a:rPr>
              <a:t>кафтанчик</a:t>
            </a:r>
            <a:r>
              <a:rPr lang="ru-RU" sz="3200" dirty="0">
                <a:solidFill>
                  <a:prstClr val="black"/>
                </a:solidFill>
              </a:rPr>
              <a:t> у него </a:t>
            </a:r>
            <a:r>
              <a:rPr lang="ru-RU" sz="3200" b="1" dirty="0">
                <a:solidFill>
                  <a:prstClr val="black"/>
                </a:solidFill>
              </a:rPr>
              <a:t>черна бархата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5EAAEF-EAE9-49FF-A7CE-2CB00810AA0C}"/>
              </a:ext>
            </a:extLst>
          </p:cNvPr>
          <p:cNvSpPr/>
          <p:nvPr/>
        </p:nvSpPr>
        <p:spPr>
          <a:xfrm>
            <a:off x="3341763" y="4158844"/>
            <a:ext cx="8510955" cy="2219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Бархат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шелковая ткань с мягким ворсом.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XVII века бархат на Русь завозился из-за границы (Италии, Испании, Персии), особенно ценился бархат из Италии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Как и в других странах, эта ткань была доступна в первую очередь знатным и богатым.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DCFE6F-5FE7-4F00-B40E-0977AD75EDA3}"/>
              </a:ext>
            </a:extLst>
          </p:cNvPr>
          <p:cNvSpPr/>
          <p:nvPr/>
        </p:nvSpPr>
        <p:spPr>
          <a:xfrm>
            <a:off x="3341763" y="1112689"/>
            <a:ext cx="2754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YS Text"/>
              </a:rPr>
              <a:t>Кафта́н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—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верхнее, долгополое мужская одежда разного покроя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648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CA7D3-8F1A-499A-B70A-8730ABFF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3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Какие выводы можно сделать об отношении народа к герою былины, судя по портрету?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8E3BF-861B-4EB8-BC0B-3923E9E9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09" y="2703610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/>
              <a:t>Микула одет богато, как боярин</a:t>
            </a:r>
          </a:p>
          <a:p>
            <a:r>
              <a:rPr lang="ru-RU" sz="3200" b="1" dirty="0"/>
              <a:t>В действительности на поле в таком наряде крестьяне не работали</a:t>
            </a:r>
          </a:p>
          <a:p>
            <a:r>
              <a:rPr lang="ru-RU" sz="3200" b="1" dirty="0"/>
              <a:t>Это говорит о любовании трудом, работником-земледельцем и уважении народа к ним</a:t>
            </a:r>
          </a:p>
        </p:txBody>
      </p:sp>
    </p:spTree>
    <p:extLst>
      <p:ext uri="{BB962C8B-B14F-4D97-AF65-F5344CB8AC3E}">
        <p14:creationId xmlns:p14="http://schemas.microsoft.com/office/powerpoint/2010/main" val="27259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C1037-2E7A-4FB2-952E-9C98ADA6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688122"/>
            <a:ext cx="6235783" cy="4676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0D465-CD8E-46F7-A5A7-3E0F86205E4F}"/>
              </a:ext>
            </a:extLst>
          </p:cNvPr>
          <p:cNvSpPr txBox="1"/>
          <p:nvPr/>
        </p:nvSpPr>
        <p:spPr>
          <a:xfrm>
            <a:off x="6924430" y="179249"/>
            <a:ext cx="508535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Сравните </a:t>
            </a:r>
            <a:r>
              <a:rPr lang="ru-RU" sz="3200" b="1" dirty="0"/>
              <a:t>кобылу </a:t>
            </a:r>
            <a:r>
              <a:rPr lang="ru-RU" sz="3200" b="1" dirty="0" err="1"/>
              <a:t>Микулы</a:t>
            </a:r>
            <a:r>
              <a:rPr lang="ru-RU" sz="3200" b="1" dirty="0"/>
              <a:t> и коня </a:t>
            </a:r>
            <a:r>
              <a:rPr lang="ru-RU" sz="3200" b="1" dirty="0" err="1"/>
              <a:t>Вольги</a:t>
            </a:r>
            <a:r>
              <a:rPr lang="ru-RU" sz="3200" b="1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Кобылу из сошки </a:t>
            </a:r>
            <a:r>
              <a:rPr lang="ru-RU" sz="2800" dirty="0" err="1"/>
              <a:t>повывернул</a:t>
            </a:r>
            <a:r>
              <a:rPr lang="ru-RU" sz="2800" dirty="0"/>
              <a:t>. </a:t>
            </a:r>
          </a:p>
          <a:p>
            <a:r>
              <a:rPr lang="ru-RU" sz="2800" dirty="0"/>
              <a:t>Они сели на добрых коней, поехали.</a:t>
            </a:r>
            <a:br>
              <a:rPr lang="ru-RU" sz="2800" dirty="0"/>
            </a:br>
            <a:r>
              <a:rPr lang="ru-RU" sz="2800" dirty="0"/>
              <a:t>Как </a:t>
            </a:r>
            <a:r>
              <a:rPr lang="ru-RU" sz="2800" b="1" dirty="0"/>
              <a:t>хвост-то у ней расстилается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b="1" dirty="0"/>
              <a:t>грива-то у нее да завивается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У оратая кобыла </a:t>
            </a:r>
            <a:r>
              <a:rPr lang="ru-RU" sz="2800" b="1" dirty="0" err="1"/>
              <a:t>ступью</a:t>
            </a:r>
            <a:r>
              <a:rPr lang="ru-RU" sz="2800" b="1" dirty="0"/>
              <a:t> пошла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dirty="0" err="1"/>
              <a:t>Вольгин</a:t>
            </a:r>
            <a:r>
              <a:rPr lang="ru-RU" sz="2800" dirty="0"/>
              <a:t> конь да ведь </a:t>
            </a:r>
            <a:r>
              <a:rPr lang="ru-RU" sz="2800" dirty="0" err="1"/>
              <a:t>поскакивает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У оратая кобыла </a:t>
            </a:r>
            <a:r>
              <a:rPr lang="ru-RU" sz="2800" b="1" dirty="0"/>
              <a:t>грудью пошла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dirty="0" err="1"/>
              <a:t>Вольгин</a:t>
            </a:r>
            <a:r>
              <a:rPr lang="ru-RU" sz="2800" dirty="0"/>
              <a:t> конь да </a:t>
            </a:r>
            <a:r>
              <a:rPr lang="ru-RU" sz="2800" dirty="0" err="1"/>
              <a:t>оставается</a:t>
            </a:r>
            <a:r>
              <a:rPr lang="ru-RU" sz="2800" dirty="0"/>
              <a:t>.</a:t>
            </a:r>
            <a:endParaRPr lang="ru-RU" sz="2800" b="1" dirty="0"/>
          </a:p>
          <a:p>
            <a:endParaRPr lang="ru-RU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77AE4-3335-4A0D-8448-DD4BC177557C}"/>
              </a:ext>
            </a:extLst>
          </p:cNvPr>
          <p:cNvSpPr txBox="1"/>
          <p:nvPr/>
        </p:nvSpPr>
        <p:spPr>
          <a:xfrm>
            <a:off x="675249" y="337625"/>
            <a:ext cx="557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400" b="1" dirty="0">
                <a:solidFill>
                  <a:srgbClr val="7030A0"/>
                </a:solidFill>
              </a:rPr>
              <a:t>Тайна двух коней</a:t>
            </a:r>
          </a:p>
        </p:txBody>
      </p:sp>
    </p:spTree>
    <p:extLst>
      <p:ext uri="{BB962C8B-B14F-4D97-AF65-F5344CB8AC3E}">
        <p14:creationId xmlns:p14="http://schemas.microsoft.com/office/powerpoint/2010/main" val="24516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5AA77-81DD-4CED-8A9D-DB38176D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8" y="1153550"/>
            <a:ext cx="5233182" cy="5233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0EFF1-B5AA-4682-91DD-959C89EEC54B}"/>
              </a:ext>
            </a:extLst>
          </p:cNvPr>
          <p:cNvSpPr txBox="1"/>
          <p:nvPr/>
        </p:nvSpPr>
        <p:spPr>
          <a:xfrm>
            <a:off x="2264899" y="348648"/>
            <a:ext cx="922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/>
              <a:t>Почему Микула так отвечает князю </a:t>
            </a:r>
            <a:r>
              <a:rPr lang="ru-RU" sz="3200" b="1" dirty="0" err="1"/>
              <a:t>Вольге</a:t>
            </a:r>
            <a:r>
              <a:rPr lang="ru-RU" sz="3200" b="1" dirty="0"/>
              <a:t>?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0320991-C78D-4E93-AD1A-9D5EC31A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75" y="1138651"/>
            <a:ext cx="6260122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Тут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Вольга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стал да он покрикивать,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Колпаком он стал да ведь помахивать: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«Ты постой-ка ведь, оратай-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оратаюшко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!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Как бы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этая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кобыла коньком бы была,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За эту кобылу пятьсот бы дали».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Тут проговорил оратай-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оратаюшко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«Ай же глупый ты, 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Вольга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Святославович!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Я купил эту кобылу жеребеночком,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Жеребеночком да из-под матушки,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Заплатил за кобылу пятьсот рублей;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Как бы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этая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кобыла коньком бы была,</a:t>
            </a:r>
          </a:p>
          <a:p>
            <a:pPr lvl="0" algn="just"/>
            <a:r>
              <a:rPr lang="ru-RU" sz="2400" dirty="0"/>
              <a:t>За эту кобылу цены не было бы»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0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E9621-1204-4DBC-9090-E9D5781C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Тайна двух коней. Какие выводы можно сделать, сравнив их?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AE997-5D0D-4CF5-AF58-E237B834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Кобылка </a:t>
            </a:r>
            <a:r>
              <a:rPr lang="ru-RU" sz="3200" dirty="0" err="1"/>
              <a:t>Микулы</a:t>
            </a:r>
            <a:r>
              <a:rPr lang="ru-RU" sz="3200" dirty="0"/>
              <a:t> помогает Микуле «орать», это рабочая лошадь</a:t>
            </a:r>
          </a:p>
          <a:p>
            <a:r>
              <a:rPr lang="ru-RU" sz="3200" dirty="0"/>
              <a:t>Кобылка красива внешне, ею можно любоваться</a:t>
            </a:r>
          </a:p>
          <a:p>
            <a:r>
              <a:rPr lang="ru-RU" sz="3200" dirty="0"/>
              <a:t>Конь князя отстает, кобылка </a:t>
            </a:r>
            <a:r>
              <a:rPr lang="ru-RU" sz="3200" dirty="0" err="1"/>
              <a:t>Микулы</a:t>
            </a:r>
            <a:r>
              <a:rPr lang="ru-RU" sz="3200" dirty="0"/>
              <a:t> всегда его обгоняет, даже после тяжелой работы на пашне</a:t>
            </a:r>
          </a:p>
          <a:p>
            <a:r>
              <a:rPr lang="ru-RU" sz="3200" dirty="0"/>
              <a:t>Микула ценит и любит свою помощницу в ратном и крестьянском труде, считает, что ей цены нет, сам вырастил ее, годится ею.</a:t>
            </a:r>
          </a:p>
        </p:txBody>
      </p:sp>
    </p:spTree>
    <p:extLst>
      <p:ext uri="{BB962C8B-B14F-4D97-AF65-F5344CB8AC3E}">
        <p14:creationId xmlns:p14="http://schemas.microsoft.com/office/powerpoint/2010/main" val="37150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9F147-5A3A-4A56-8A1A-79BF3881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6" y="1781126"/>
            <a:ext cx="5802230" cy="43493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57CE5D-6228-4280-8175-D8D3A0A84881}"/>
              </a:ext>
            </a:extLst>
          </p:cNvPr>
          <p:cNvSpPr/>
          <p:nvPr/>
        </p:nvSpPr>
        <p:spPr>
          <a:xfrm>
            <a:off x="6522720" y="1781126"/>
            <a:ext cx="5472333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E3E3E"/>
                </a:solidFill>
              </a:rPr>
              <a:t>Как </a:t>
            </a:r>
            <a:r>
              <a:rPr lang="ru-RU" sz="2400" b="1" dirty="0">
                <a:solidFill>
                  <a:srgbClr val="3E3E3E"/>
                </a:solidFill>
              </a:rPr>
              <a:t>орет </a:t>
            </a:r>
            <a:r>
              <a:rPr lang="ru-RU" sz="2400" dirty="0">
                <a:solidFill>
                  <a:srgbClr val="3E3E3E"/>
                </a:solidFill>
              </a:rPr>
              <a:t>в поле оратай, посвистывает,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А бороздочки он да </a:t>
            </a:r>
            <a:r>
              <a:rPr lang="ru-RU" sz="2400" b="1" dirty="0" err="1">
                <a:solidFill>
                  <a:srgbClr val="3E3E3E"/>
                </a:solidFill>
              </a:rPr>
              <a:t>помётывает</a:t>
            </a:r>
            <a:r>
              <a:rPr lang="ru-RU" sz="2400" dirty="0">
                <a:solidFill>
                  <a:srgbClr val="3E3E3E"/>
                </a:solidFill>
              </a:rPr>
              <a:t>,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А пенье-коренья вывёртывает,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А большие-то каменья в борозду валит.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У оратая кобыла соловая,</a:t>
            </a:r>
            <a:br>
              <a:rPr lang="ru-RU" sz="2400" dirty="0"/>
            </a:br>
            <a:r>
              <a:rPr lang="ru-RU" sz="2400" b="1" dirty="0" err="1">
                <a:solidFill>
                  <a:srgbClr val="3E3E3E"/>
                </a:solidFill>
              </a:rPr>
              <a:t>Гужики</a:t>
            </a:r>
            <a:r>
              <a:rPr lang="ru-RU" sz="2400" dirty="0">
                <a:solidFill>
                  <a:srgbClr val="3E3E3E"/>
                </a:solidFill>
              </a:rPr>
              <a:t> у нее да </a:t>
            </a:r>
            <a:r>
              <a:rPr lang="ru-RU" sz="2400" b="1" dirty="0">
                <a:solidFill>
                  <a:srgbClr val="3E3E3E"/>
                </a:solidFill>
              </a:rPr>
              <a:t>шелковые</a:t>
            </a:r>
            <a:r>
              <a:rPr lang="ru-RU" sz="2400" dirty="0">
                <a:solidFill>
                  <a:srgbClr val="3E3E3E"/>
                </a:solidFill>
              </a:rPr>
              <a:t>,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Сошка у оратая кленовая,</a:t>
            </a:r>
            <a:br>
              <a:rPr lang="ru-RU" sz="2400" dirty="0"/>
            </a:br>
            <a:r>
              <a:rPr lang="ru-RU" sz="2400" b="1" dirty="0" err="1">
                <a:solidFill>
                  <a:srgbClr val="3E3E3E"/>
                </a:solidFill>
              </a:rPr>
              <a:t>Омешики</a:t>
            </a:r>
            <a:r>
              <a:rPr lang="ru-RU" sz="2400" dirty="0">
                <a:solidFill>
                  <a:srgbClr val="3E3E3E"/>
                </a:solidFill>
              </a:rPr>
              <a:t> на сошке </a:t>
            </a:r>
            <a:r>
              <a:rPr lang="ru-RU" sz="2400" b="1" dirty="0">
                <a:solidFill>
                  <a:srgbClr val="3E3E3E"/>
                </a:solidFill>
              </a:rPr>
              <a:t>булатные</a:t>
            </a:r>
            <a:r>
              <a:rPr lang="ru-RU" sz="2400" dirty="0">
                <a:solidFill>
                  <a:srgbClr val="3E3E3E"/>
                </a:solidFill>
              </a:rPr>
              <a:t>,</a:t>
            </a:r>
            <a:br>
              <a:rPr lang="ru-RU" sz="2400" dirty="0"/>
            </a:br>
            <a:r>
              <a:rPr lang="ru-RU" sz="2400" b="1" dirty="0" err="1">
                <a:solidFill>
                  <a:srgbClr val="3E3E3E"/>
                </a:solidFill>
              </a:rPr>
              <a:t>Присошечек</a:t>
            </a:r>
            <a:r>
              <a:rPr lang="ru-RU" sz="2400" b="1" dirty="0">
                <a:solidFill>
                  <a:srgbClr val="3E3E3E"/>
                </a:solidFill>
              </a:rPr>
              <a:t> </a:t>
            </a:r>
            <a:r>
              <a:rPr lang="ru-RU" sz="2400" dirty="0">
                <a:solidFill>
                  <a:srgbClr val="3E3E3E"/>
                </a:solidFill>
              </a:rPr>
              <a:t>у сошки </a:t>
            </a:r>
            <a:r>
              <a:rPr lang="ru-RU" sz="2400" b="1" dirty="0">
                <a:solidFill>
                  <a:srgbClr val="3E3E3E"/>
                </a:solidFill>
              </a:rPr>
              <a:t>серебряный</a:t>
            </a:r>
            <a:r>
              <a:rPr lang="ru-RU" sz="2400" dirty="0">
                <a:solidFill>
                  <a:srgbClr val="3E3E3E"/>
                </a:solidFill>
              </a:rPr>
              <a:t>,</a:t>
            </a:r>
            <a:br>
              <a:rPr lang="ru-RU" sz="2400" dirty="0"/>
            </a:br>
            <a:r>
              <a:rPr lang="ru-RU" sz="2400" dirty="0">
                <a:solidFill>
                  <a:srgbClr val="3E3E3E"/>
                </a:solidFill>
              </a:rPr>
              <a:t>А </a:t>
            </a:r>
            <a:r>
              <a:rPr lang="ru-RU" sz="2400" b="1" dirty="0" err="1">
                <a:solidFill>
                  <a:srgbClr val="3E3E3E"/>
                </a:solidFill>
              </a:rPr>
              <a:t>рогачик</a:t>
            </a:r>
            <a:r>
              <a:rPr lang="ru-RU" sz="2400" dirty="0">
                <a:solidFill>
                  <a:srgbClr val="3E3E3E"/>
                </a:solidFill>
              </a:rPr>
              <a:t>-то у сошки </a:t>
            </a:r>
            <a:r>
              <a:rPr lang="ru-RU" sz="2400" b="1" dirty="0">
                <a:solidFill>
                  <a:srgbClr val="3E3E3E"/>
                </a:solidFill>
              </a:rPr>
              <a:t>красна золота</a:t>
            </a:r>
            <a:r>
              <a:rPr lang="ru-RU" sz="2400" dirty="0">
                <a:solidFill>
                  <a:srgbClr val="3E3E3E"/>
                </a:solidFill>
              </a:rPr>
              <a:t>.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C38637-0B4C-4BBC-A98F-FBB46BA4DD5B}"/>
              </a:ext>
            </a:extLst>
          </p:cNvPr>
          <p:cNvSpPr/>
          <p:nvPr/>
        </p:nvSpPr>
        <p:spPr>
          <a:xfrm>
            <a:off x="1772530" y="389898"/>
            <a:ext cx="10818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7030A0"/>
                </a:solidFill>
              </a:rPr>
              <a:t>Тайна сошки. Что за детали!</a:t>
            </a:r>
          </a:p>
        </p:txBody>
      </p:sp>
    </p:spTree>
    <p:extLst>
      <p:ext uri="{BB962C8B-B14F-4D97-AF65-F5344CB8AC3E}">
        <p14:creationId xmlns:p14="http://schemas.microsoft.com/office/powerpoint/2010/main" val="36910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714C5-CD46-43CB-BF8B-F02DDD1B69CA}"/>
              </a:ext>
            </a:extLst>
          </p:cNvPr>
          <p:cNvSpPr/>
          <p:nvPr/>
        </p:nvSpPr>
        <p:spPr>
          <a:xfrm>
            <a:off x="1452596" y="1163778"/>
            <a:ext cx="9286808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/>
              <a:t>БЫЛИНА</a:t>
            </a:r>
          </a:p>
          <a:p>
            <a:pPr indent="457200" algn="just"/>
            <a:r>
              <a:rPr lang="ru-RU" sz="3200" dirty="0"/>
              <a:t>Былина (стар</a:t>
            </a:r>
            <a:r>
              <a:rPr lang="ru-RU" sz="4000" b="1" dirty="0"/>
              <a:t>и</a:t>
            </a:r>
            <a:r>
              <a:rPr lang="ru-RU" sz="3200" dirty="0"/>
              <a:t>на) - жанр устного народного творчества: русская народная эпическая песня героико-патриотического содержания. Повествует о подвигах богатырей и отражает жизнь Древней Руси IX-XIII веков.(…)</a:t>
            </a:r>
          </a:p>
          <a:p>
            <a:pPr algn="ctr"/>
            <a:r>
              <a:rPr lang="ru-RU" sz="3200" b="1" dirty="0"/>
              <a:t>Словарь литературоведческих терминов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4F866-8E56-43B2-B588-F23B35F5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7" y="280440"/>
            <a:ext cx="3340898" cy="2780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C5AB6-7597-47F9-9BA8-FD319F80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49914" y="220513"/>
            <a:ext cx="3340898" cy="2780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B931A7-C236-4937-AF51-5DE2BB17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49914" y="3766189"/>
            <a:ext cx="3340898" cy="2780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AC2769-AF41-4B60-A0D3-6E7325B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6190"/>
            <a:ext cx="33469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B68FB9-7210-497A-8C30-0BB84B4FF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" l="85" r="71" t="183"/>
          <a:stretch/>
        </p:blipFill>
        <p:spPr>
          <a:xfrm>
            <a:off x="4851988" y="425868"/>
            <a:ext cx="3037478" cy="2721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6BB3E-8716-4088-B96D-5D20FEDF720B}"/>
              </a:ext>
            </a:extLst>
          </p:cNvPr>
          <p:cNvSpPr txBox="1"/>
          <p:nvPr/>
        </p:nvSpPr>
        <p:spPr>
          <a:xfrm>
            <a:off x="181329" y="940334"/>
            <a:ext cx="4501663" cy="7609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3600"/>
              <a:t>Детали сохи:</a:t>
            </a:r>
          </a:p>
          <a:p>
            <a:endParaRPr dirty="0" lang="ru-RU" sz="2400"/>
          </a:p>
          <a:p>
            <a:pPr>
              <a:lnSpc>
                <a:spcPts val="2480"/>
              </a:lnSpc>
            </a:pPr>
            <a:r>
              <a:rPr b="1" dirty="0" err="1" lang="ru-RU" sz="2800"/>
              <a:t>Гужики</a:t>
            </a:r>
            <a:r>
              <a:rPr b="1" dirty="0" lang="ru-RU" sz="2800"/>
              <a:t> (гуж) - </a:t>
            </a:r>
            <a:r>
              <a:rPr dirty="0" lang="ru-RU" sz="2800"/>
              <a:t>петля в хомуте, скрепляющая оглоблю с дугой</a:t>
            </a:r>
          </a:p>
          <a:p>
            <a:pPr>
              <a:lnSpc>
                <a:spcPts val="2480"/>
              </a:lnSpc>
            </a:pPr>
            <a:endParaRPr dirty="0" lang="ru-RU" sz="2800"/>
          </a:p>
          <a:p>
            <a:pPr>
              <a:lnSpc>
                <a:spcPts val="2480"/>
              </a:lnSpc>
            </a:pPr>
            <a:r>
              <a:rPr b="1" dirty="0" err="1" lang="ru-RU" sz="2800"/>
              <a:t>Омешек</a:t>
            </a:r>
            <a:r>
              <a:rPr dirty="0" lang="ru-RU" sz="2800"/>
              <a:t> – острый наконечник</a:t>
            </a:r>
          </a:p>
          <a:p>
            <a:pPr>
              <a:lnSpc>
                <a:spcPts val="2480"/>
              </a:lnSpc>
            </a:pPr>
            <a:endParaRPr dirty="0" lang="ru-RU" sz="2800"/>
          </a:p>
          <a:p>
            <a:pPr>
              <a:lnSpc>
                <a:spcPts val="2480"/>
              </a:lnSpc>
            </a:pPr>
            <a:r>
              <a:rPr b="1" dirty="0" lang="ru-RU" sz="2800"/>
              <a:t>Рогачик (рогач) </a:t>
            </a:r>
            <a:r>
              <a:rPr dirty="0" lang="ru-RU" sz="2800"/>
              <a:t>– рукоять</a:t>
            </a:r>
          </a:p>
          <a:p>
            <a:pPr>
              <a:lnSpc>
                <a:spcPts val="2480"/>
              </a:lnSpc>
            </a:pPr>
            <a:endParaRPr b="1" dirty="0" lang="ru-RU" sz="2800"/>
          </a:p>
          <a:p>
            <a:pPr>
              <a:lnSpc>
                <a:spcPts val="2480"/>
              </a:lnSpc>
            </a:pPr>
            <a:r>
              <a:rPr b="1" dirty="0" err="1" lang="ru-RU" sz="2800"/>
              <a:t>Присошичек</a:t>
            </a:r>
            <a:r>
              <a:rPr b="1" dirty="0" lang="ru-RU" sz="2800"/>
              <a:t> </a:t>
            </a:r>
            <a:r>
              <a:rPr dirty="0" lang="ru-RU" sz="2800"/>
              <a:t>– скрепляющая деталь, придающая прочность сохи</a:t>
            </a:r>
          </a:p>
          <a:p>
            <a:pPr>
              <a:lnSpc>
                <a:spcPts val="2480"/>
              </a:lnSpc>
            </a:pPr>
            <a:endParaRPr dirty="0" lang="ru-RU" sz="2800"/>
          </a:p>
          <a:p>
            <a:pPr>
              <a:lnSpc>
                <a:spcPts val="2480"/>
              </a:lnSpc>
            </a:pPr>
            <a:r>
              <a:rPr b="1" dirty="0" lang="ru-RU" sz="2800"/>
              <a:t>Обжи</a:t>
            </a:r>
            <a:r>
              <a:rPr dirty="0" lang="ru-RU" sz="2800"/>
              <a:t> – оглобли, в которые впрягали лошадь</a:t>
            </a:r>
          </a:p>
          <a:p>
            <a:endParaRPr dirty="0" lang="ru-RU" sz="2800"/>
          </a:p>
          <a:p>
            <a:r>
              <a:rPr dirty="0" lang="ru-RU" sz="2800"/>
              <a:t> </a:t>
            </a:r>
          </a:p>
          <a:p>
            <a:endParaRPr dirty="0" lang="ru-RU" sz="2400"/>
          </a:p>
          <a:p>
            <a:endParaRPr dirty="0" lang="ru-RU"/>
          </a:p>
          <a:p>
            <a:pPr algn="l"/>
            <a:endParaRPr dirty="0"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C8D29-401D-445B-8C4D-510F6886EC30}"/>
              </a:ext>
            </a:extLst>
          </p:cNvPr>
          <p:cNvSpPr txBox="1"/>
          <p:nvPr/>
        </p:nvSpPr>
        <p:spPr>
          <a:xfrm>
            <a:off x="8045576" y="391750"/>
            <a:ext cx="3872918" cy="1815882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l"/>
            <a:r>
              <a:rPr b="1" dirty="0" lang="ru-RU" sz="2800"/>
              <a:t>Почему </a:t>
            </a:r>
          </a:p>
          <a:p>
            <a:pPr algn="l"/>
            <a:r>
              <a:rPr b="1" dirty="0" lang="ru-RU" sz="2800"/>
              <a:t>некоторые детали сошки </a:t>
            </a:r>
          </a:p>
          <a:p>
            <a:pPr algn="l"/>
            <a:r>
              <a:rPr b="1" dirty="0" lang="ru-RU" sz="2800"/>
              <a:t>из </a:t>
            </a:r>
            <a:r>
              <a:rPr b="1" dirty="0" lang="ru-RU" sz="2800">
                <a:solidFill>
                  <a:srgbClr val="FF0000"/>
                </a:solidFill>
              </a:rPr>
              <a:t>серебра да золота?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D56B1-CE46-49BD-B613-4E990E87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93" y="38269"/>
            <a:ext cx="4511431" cy="14509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717250-6F40-4FD5-AD61-CD2A13E89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86" y="2924563"/>
            <a:ext cx="5282007" cy="3694787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08E9CE-A323-477D-A9C7-7B1B58851D41}"/>
              </a:ext>
            </a:extLst>
          </p:cNvPr>
          <p:cNvCxnSpPr>
            <a:cxnSpLocks/>
          </p:cNvCxnSpPr>
          <p:nvPr/>
        </p:nvCxnSpPr>
        <p:spPr>
          <a:xfrm>
            <a:off x="4304714" y="2267110"/>
            <a:ext cx="1674055" cy="3838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F385DB4-12F0-4CB4-8AD0-EE0C1147286F}"/>
              </a:ext>
            </a:extLst>
          </p:cNvPr>
          <p:cNvCxnSpPr/>
          <p:nvPr/>
        </p:nvCxnSpPr>
        <p:spPr>
          <a:xfrm flipV="1">
            <a:off x="5978769" y="4881489"/>
            <a:ext cx="4797083" cy="1223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BC58A4F-5396-49EB-B4DC-DF4F76A2FB1D}"/>
              </a:ext>
            </a:extLst>
          </p:cNvPr>
          <p:cNvCxnSpPr>
            <a:cxnSpLocks/>
          </p:cNvCxnSpPr>
          <p:nvPr/>
        </p:nvCxnSpPr>
        <p:spPr>
          <a:xfrm flipV="1">
            <a:off x="3952548" y="1203735"/>
            <a:ext cx="1234230" cy="2480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F6E28BA-4D6E-4E89-9159-BB1D602293A2}"/>
              </a:ext>
            </a:extLst>
          </p:cNvPr>
          <p:cNvCxnSpPr/>
          <p:nvPr/>
        </p:nvCxnSpPr>
        <p:spPr>
          <a:xfrm flipV="1">
            <a:off x="4256664" y="2602523"/>
            <a:ext cx="1722105" cy="322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F1A836A-41B6-4EB7-A6AA-97A0D2436329}"/>
              </a:ext>
            </a:extLst>
          </p:cNvPr>
          <p:cNvCxnSpPr/>
          <p:nvPr/>
        </p:nvCxnSpPr>
        <p:spPr>
          <a:xfrm flipV="1">
            <a:off x="4226037" y="2207632"/>
            <a:ext cx="1557204" cy="2139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544B06E-FC24-439A-AAE6-22425410448F}"/>
              </a:ext>
            </a:extLst>
          </p:cNvPr>
          <p:cNvCxnSpPr>
            <a:cxnSpLocks/>
          </p:cNvCxnSpPr>
          <p:nvPr/>
        </p:nvCxnSpPr>
        <p:spPr>
          <a:xfrm flipV="1">
            <a:off x="3927805" y="4837651"/>
            <a:ext cx="2852823" cy="655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788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D24875-338B-4033-B832-731D8D7F5620}"/>
              </a:ext>
            </a:extLst>
          </p:cNvPr>
          <p:cNvSpPr txBox="1"/>
          <p:nvPr/>
        </p:nvSpPr>
        <p:spPr>
          <a:xfrm>
            <a:off x="2262627" y="546971"/>
            <a:ext cx="76667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4000" b="1" dirty="0"/>
              <a:t>Что удивляет в этом событии?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BE7389-5F6D-4A65-93B7-52CE19917333}"/>
              </a:ext>
            </a:extLst>
          </p:cNvPr>
          <p:cNvSpPr/>
          <p:nvPr/>
        </p:nvSpPr>
        <p:spPr>
          <a:xfrm>
            <a:off x="6236679" y="1636780"/>
            <a:ext cx="561776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Приезжает </a:t>
            </a:r>
            <a:r>
              <a:rPr lang="ru-RU" sz="2400" dirty="0" err="1">
                <a:latin typeface="Arial" panose="020B0604020202020204" pitchFamily="34" charset="0"/>
              </a:rPr>
              <a:t>дружинушка</a:t>
            </a:r>
            <a:r>
              <a:rPr lang="ru-RU" sz="2400" dirty="0">
                <a:latin typeface="Arial" panose="020B0604020202020204" pitchFamily="34" charset="0"/>
              </a:rPr>
              <a:t> хоробрая,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Пять молодцов да ведь </a:t>
            </a:r>
            <a:r>
              <a:rPr lang="ru-RU" sz="2400" dirty="0" err="1">
                <a:latin typeface="Arial" panose="020B0604020202020204" pitchFamily="34" charset="0"/>
              </a:rPr>
              <a:t>могучиих</a:t>
            </a:r>
            <a:r>
              <a:rPr lang="ru-RU" sz="2400" dirty="0">
                <a:latin typeface="Arial" panose="020B0604020202020204" pitchFamily="34" charset="0"/>
              </a:rPr>
              <a:t>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Ко той ли ко сошке </a:t>
            </a:r>
            <a:r>
              <a:rPr lang="ru-RU" sz="2400" dirty="0" err="1">
                <a:latin typeface="Arial" panose="020B0604020202020204" pitchFamily="34" charset="0"/>
              </a:rPr>
              <a:t>кленовенькой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Они сошку за обжи вокруг вертят,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не могут сошки из земли поднять,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Из </a:t>
            </a:r>
            <a:r>
              <a:rPr lang="ru-RU" sz="2400" dirty="0" err="1">
                <a:latin typeface="Arial" panose="020B0604020202020204" pitchFamily="34" charset="0"/>
              </a:rPr>
              <a:t>омешиков</a:t>
            </a:r>
            <a:r>
              <a:rPr lang="ru-RU" sz="2400" dirty="0">
                <a:latin typeface="Arial" panose="020B0604020202020204" pitchFamily="34" charset="0"/>
              </a:rPr>
              <a:t> земельки </a:t>
            </a:r>
            <a:r>
              <a:rPr lang="ru-RU" sz="2400" dirty="0" err="1">
                <a:latin typeface="Arial" panose="020B0604020202020204" pitchFamily="34" charset="0"/>
              </a:rPr>
              <a:t>повытряхнуть</a:t>
            </a:r>
            <a:r>
              <a:rPr lang="ru-RU" sz="2400" dirty="0">
                <a:latin typeface="Arial" panose="020B0604020202020204" pitchFamily="34" charset="0"/>
              </a:rPr>
              <a:t>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Бросить сошку за </a:t>
            </a:r>
            <a:r>
              <a:rPr lang="ru-RU" sz="2400" dirty="0" err="1">
                <a:latin typeface="Arial" panose="020B0604020202020204" pitchFamily="34" charset="0"/>
              </a:rPr>
              <a:t>ракитов</a:t>
            </a:r>
            <a:r>
              <a:rPr lang="ru-RU" sz="2400" dirty="0">
                <a:latin typeface="Arial" panose="020B0604020202020204" pitchFamily="34" charset="0"/>
              </a:rPr>
              <a:t> куст.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296B92-B061-410D-AC28-4F5246CF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1" y="1636780"/>
            <a:ext cx="5617762" cy="4187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D791B-F686-458A-85CB-3ACB3EAB0D3C}"/>
              </a:ext>
            </a:extLst>
          </p:cNvPr>
          <p:cNvSpPr txBox="1"/>
          <p:nvPr/>
        </p:nvSpPr>
        <p:spPr>
          <a:xfrm>
            <a:off x="6353844" y="5050302"/>
            <a:ext cx="5167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7030A0"/>
                </a:solidFill>
              </a:rPr>
              <a:t>Сколько раз в сюжете оно повторяется?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1530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BF4A6-AF09-4C52-8A65-6333EA1F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8" y="1801360"/>
            <a:ext cx="5370561" cy="4457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229D7-EE1A-46E9-9592-D9208D66BEA4}"/>
              </a:ext>
            </a:extLst>
          </p:cNvPr>
          <p:cNvSpPr txBox="1"/>
          <p:nvPr/>
        </p:nvSpPr>
        <p:spPr>
          <a:xfrm>
            <a:off x="914401" y="140676"/>
            <a:ext cx="762468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Почему СОШ</a:t>
            </a:r>
            <a:r>
              <a:rPr lang="ru-RU" sz="4400" b="1" dirty="0">
                <a:solidFill>
                  <a:srgbClr val="FF0000"/>
                </a:solidFill>
              </a:rPr>
              <a:t>К</a:t>
            </a:r>
            <a:r>
              <a:rPr lang="ru-RU" sz="4400" dirty="0"/>
              <a:t>А, а не СОХА?</a:t>
            </a:r>
          </a:p>
          <a:p>
            <a:pPr algn="l"/>
            <a:r>
              <a:rPr lang="ru-RU" sz="4400" dirty="0"/>
              <a:t>О чем это говорит?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8026FF-C82F-44B5-AFF9-19EB94D0C604}"/>
              </a:ext>
            </a:extLst>
          </p:cNvPr>
          <p:cNvSpPr/>
          <p:nvPr/>
        </p:nvSpPr>
        <p:spPr>
          <a:xfrm>
            <a:off x="6213233" y="1801360"/>
            <a:ext cx="551922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Тут оратай-</a:t>
            </a:r>
            <a:r>
              <a:rPr lang="ru-RU" sz="2400" dirty="0" err="1">
                <a:latin typeface="Arial" panose="020B0604020202020204" pitchFamily="34" charset="0"/>
              </a:rPr>
              <a:t>оратаюшко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На своей ли кобыле </a:t>
            </a:r>
            <a:r>
              <a:rPr lang="ru-RU" sz="2400" dirty="0" err="1">
                <a:latin typeface="Arial" panose="020B0604020202020204" pitchFamily="34" charset="0"/>
              </a:rPr>
              <a:t>соловенькой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Приехал ко сошке </a:t>
            </a:r>
            <a:r>
              <a:rPr lang="ru-RU" sz="2400" dirty="0" err="1">
                <a:latin typeface="Arial" panose="020B0604020202020204" pitchFamily="34" charset="0"/>
              </a:rPr>
              <a:t>кленовенькой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Он брал-то ведь сошку одной рукой,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Сошку из земли он </a:t>
            </a:r>
            <a:r>
              <a:rPr lang="ru-RU" sz="2400" dirty="0" err="1">
                <a:latin typeface="Arial" panose="020B0604020202020204" pitchFamily="34" charset="0"/>
              </a:rPr>
              <a:t>повыдернул</a:t>
            </a:r>
            <a:r>
              <a:rPr lang="ru-RU" sz="2400" dirty="0">
                <a:latin typeface="Arial" panose="020B0604020202020204" pitchFamily="34" charset="0"/>
              </a:rPr>
              <a:t>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Из </a:t>
            </a:r>
            <a:r>
              <a:rPr lang="ru-RU" sz="2400" dirty="0" err="1">
                <a:latin typeface="Arial" panose="020B0604020202020204" pitchFamily="34" charset="0"/>
              </a:rPr>
              <a:t>омешиков</a:t>
            </a:r>
            <a:r>
              <a:rPr lang="ru-RU" sz="2400" dirty="0">
                <a:latin typeface="Arial" panose="020B0604020202020204" pitchFamily="34" charset="0"/>
              </a:rPr>
              <a:t> земельку </a:t>
            </a:r>
            <a:r>
              <a:rPr lang="ru-RU" sz="2400" dirty="0" err="1">
                <a:latin typeface="Arial" panose="020B0604020202020204" pitchFamily="34" charset="0"/>
              </a:rPr>
              <a:t>повытряхнул</a:t>
            </a:r>
            <a:r>
              <a:rPr lang="ru-RU" sz="2400" dirty="0">
                <a:latin typeface="Arial" panose="020B0604020202020204" pitchFamily="34" charset="0"/>
              </a:rPr>
              <a:t>,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Бросил сошку за </a:t>
            </a:r>
            <a:r>
              <a:rPr lang="ru-RU" sz="2400" dirty="0" err="1">
                <a:latin typeface="Arial" panose="020B0604020202020204" pitchFamily="34" charset="0"/>
              </a:rPr>
              <a:t>ракитов</a:t>
            </a:r>
            <a:r>
              <a:rPr lang="ru-RU" sz="2400" dirty="0">
                <a:latin typeface="Arial" panose="020B0604020202020204" pitchFamily="34" charset="0"/>
              </a:rPr>
              <a:t> куст.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610EA-1286-4E41-9B94-8ACABAD913C8}"/>
              </a:ext>
            </a:extLst>
          </p:cNvPr>
          <p:cNvSpPr txBox="1"/>
          <p:nvPr/>
        </p:nvSpPr>
        <p:spPr>
          <a:xfrm>
            <a:off x="6361894" y="4881489"/>
            <a:ext cx="486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Какие  художественные приемы использованы в былине? Зачем?</a:t>
            </a:r>
          </a:p>
        </p:txBody>
      </p:sp>
    </p:spTree>
    <p:extLst>
      <p:ext uri="{BB962C8B-B14F-4D97-AF65-F5344CB8AC3E}">
        <p14:creationId xmlns:p14="http://schemas.microsoft.com/office/powerpoint/2010/main" val="30455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90943-B677-477B-B982-46C88716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Тайна сошки. Какие выводы можно сделать?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2003B-B80C-40B2-9280-EB4DA6AE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ru-RU" dirty="0"/>
              <a:t>Соха – важный инструмент земледельца, поэтому она описана как дорогой предмет</a:t>
            </a:r>
          </a:p>
          <a:p>
            <a:r>
              <a:rPr lang="ru-RU" dirty="0"/>
              <a:t>Микула не мог оставлять сошку на поле, хотел спрятать для сохранности: народ уважает труд и бережно относится к его орудиям</a:t>
            </a:r>
          </a:p>
          <a:p>
            <a:r>
              <a:rPr lang="ru-RU" dirty="0"/>
              <a:t>Микула легко забросил сошку, которую трижды не могла поднять вся дружина </a:t>
            </a:r>
            <a:r>
              <a:rPr lang="ru-RU" dirty="0" err="1"/>
              <a:t>Вольги</a:t>
            </a:r>
            <a:r>
              <a:rPr lang="ru-RU" dirty="0"/>
              <a:t>, это говорит о богатырской чудесной силе </a:t>
            </a:r>
            <a:r>
              <a:rPr lang="ru-RU" dirty="0" err="1"/>
              <a:t>Микулы</a:t>
            </a:r>
            <a:r>
              <a:rPr lang="ru-RU" dirty="0"/>
              <a:t> (приемы: </a:t>
            </a:r>
            <a:r>
              <a:rPr lang="ru-RU" b="1" dirty="0">
                <a:solidFill>
                  <a:srgbClr val="7030A0"/>
                </a:solidFill>
              </a:rPr>
              <a:t>гипербола и троекратный повтор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CAA06-2BD0-4FA4-8E09-CDD28D25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Какие удивительные тайны открыла былина?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9613B-E1AD-4E65-BFD7-19F584E2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/>
              <a:t>Былина отражает народный взгляд на мир, идеалы русского народа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Прославляет силу и трудолюбие</a:t>
            </a:r>
          </a:p>
          <a:p>
            <a:r>
              <a:rPr lang="ru-RU" sz="3200" b="1" dirty="0"/>
              <a:t>Фантастические детали в </a:t>
            </a:r>
            <a:r>
              <a:rPr lang="ru-RU" sz="3200" b="1" dirty="0">
                <a:solidFill>
                  <a:srgbClr val="7030A0"/>
                </a:solidFill>
              </a:rPr>
              <a:t>портрете</a:t>
            </a:r>
            <a:r>
              <a:rPr lang="ru-RU" sz="3200" b="1" dirty="0"/>
              <a:t>, </a:t>
            </a:r>
            <a:r>
              <a:rPr lang="ru-RU" sz="3200" b="1" dirty="0">
                <a:solidFill>
                  <a:srgbClr val="7030A0"/>
                </a:solidFill>
              </a:rPr>
              <a:t>описании персонажей </a:t>
            </a:r>
            <a:r>
              <a:rPr lang="ru-RU" sz="3200" b="1" dirty="0"/>
              <a:t>(кобылка), </a:t>
            </a:r>
            <a:r>
              <a:rPr lang="ru-RU" sz="3200" b="1" dirty="0">
                <a:solidFill>
                  <a:srgbClr val="7030A0"/>
                </a:solidFill>
              </a:rPr>
              <a:t>предметов </a:t>
            </a:r>
            <a:r>
              <a:rPr lang="ru-RU" sz="3200" b="1" dirty="0"/>
              <a:t>(сошка) подчеркивают уважительное отношению народа к земледельцу, к труду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Главные качества, которые ценил русский народ исстари – трудолюбие, доброта, сила физическая и сила духовная</a:t>
            </a:r>
          </a:p>
        </p:txBody>
      </p:sp>
    </p:spTree>
    <p:extLst>
      <p:ext uri="{BB962C8B-B14F-4D97-AF65-F5344CB8AC3E}">
        <p14:creationId xmlns:p14="http://schemas.microsoft.com/office/powerpoint/2010/main" val="39471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351C-D312-4613-9BD7-10182680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013CAF-6E3E-488A-8D71-A56D99E7FB67}"/>
              </a:ext>
            </a:extLst>
          </p:cNvPr>
          <p:cNvSpPr/>
          <p:nvPr/>
        </p:nvSpPr>
        <p:spPr>
          <a:xfrm>
            <a:off x="838200" y="1213620"/>
            <a:ext cx="10515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</a:rPr>
              <a:t>Подведем итоги</a:t>
            </a:r>
          </a:p>
          <a:p>
            <a:pPr algn="ctr"/>
            <a:r>
              <a:rPr lang="ru-RU" sz="6600" b="1" dirty="0">
                <a:solidFill>
                  <a:srgbClr val="7030A0"/>
                </a:solidFill>
              </a:rPr>
              <a:t>литературных «раскопок» !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Какие личные открытия вам удалось совершить на уроке?</a:t>
            </a:r>
          </a:p>
          <a:p>
            <a:pPr algn="ctr"/>
            <a:r>
              <a:rPr lang="ru-RU" sz="4000" b="1" dirty="0"/>
              <a:t>Запишите и приготовьтесь </a:t>
            </a:r>
          </a:p>
          <a:p>
            <a:pPr algn="ctr"/>
            <a:r>
              <a:rPr lang="ru-RU" sz="4000" b="1" dirty="0"/>
              <a:t>представить ответ!</a:t>
            </a:r>
          </a:p>
        </p:txBody>
      </p:sp>
    </p:spTree>
    <p:extLst>
      <p:ext uri="{BB962C8B-B14F-4D97-AF65-F5344CB8AC3E}">
        <p14:creationId xmlns:p14="http://schemas.microsoft.com/office/powerpoint/2010/main" val="42411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A0541-D9AB-4D59-9FC9-08B972C8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6A01E-D3BA-464B-AB13-77B1B876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Повторить материал статьи о былинах + таблицы </a:t>
            </a:r>
          </a:p>
          <a:p>
            <a:r>
              <a:rPr lang="ru-RU" sz="4000" dirty="0"/>
              <a:t>Доработать сочинение-миниатюру «Какие качества народа открывает былина?» (Связный текст 5-8 предложений) </a:t>
            </a:r>
          </a:p>
          <a:p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Для желающих – «Секретное задание в конверте»!</a:t>
            </a:r>
          </a:p>
        </p:txBody>
      </p:sp>
    </p:spTree>
    <p:extLst>
      <p:ext uri="{BB962C8B-B14F-4D97-AF65-F5344CB8AC3E}">
        <p14:creationId xmlns:p14="http://schemas.microsoft.com/office/powerpoint/2010/main" val="3714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ADEC6-216C-4CA7-B702-D3CE5A02D146}"/>
              </a:ext>
            </a:extLst>
          </p:cNvPr>
          <p:cNvSpPr txBox="1"/>
          <p:nvPr/>
        </p:nvSpPr>
        <p:spPr>
          <a:xfrm>
            <a:off x="1664676" y="2628536"/>
            <a:ext cx="860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</a:rPr>
              <a:t>Спасибо за работу!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A87F4-B116-43D4-9258-ADE7676F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68" y="-66477"/>
            <a:ext cx="2780017" cy="33408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061329-A303-4AB1-8053-CF090957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6875" y="168243"/>
            <a:ext cx="2780017" cy="3340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1E0773-F166-481C-AD19-251525E8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1277" y="3460742"/>
            <a:ext cx="2780017" cy="3340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F32F3A-51E5-4987-BA99-40D6BED0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56874" y="3274421"/>
            <a:ext cx="2780017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42BC2-840F-4F69-9033-116B6A62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161925"/>
            <a:ext cx="4762500" cy="6534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18EA1-9D3D-431F-83FB-B5E14782C727}"/>
              </a:ext>
            </a:extLst>
          </p:cNvPr>
          <p:cNvSpPr txBox="1"/>
          <p:nvPr/>
        </p:nvSpPr>
        <p:spPr>
          <a:xfrm>
            <a:off x="7343335" y="393895"/>
            <a:ext cx="3924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Иллюстрация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И.Я. Билибина</a:t>
            </a:r>
          </a:p>
          <a:p>
            <a:r>
              <a:rPr lang="ru-RU" sz="2800" dirty="0"/>
              <a:t>К былине </a:t>
            </a:r>
            <a:r>
              <a:rPr lang="ru-RU" sz="2800" b="1" dirty="0"/>
              <a:t>«</a:t>
            </a:r>
            <a:r>
              <a:rPr lang="ru-RU" sz="2800" b="1" dirty="0" err="1"/>
              <a:t>Вольга</a:t>
            </a:r>
            <a:r>
              <a:rPr lang="ru-RU" sz="2800" b="1" dirty="0"/>
              <a:t> и Микула </a:t>
            </a:r>
            <a:r>
              <a:rPr lang="ru-RU" sz="2800" b="1" dirty="0" err="1"/>
              <a:t>Селянинович</a:t>
            </a:r>
            <a:r>
              <a:rPr lang="ru-RU" sz="2800" b="1" dirty="0"/>
              <a:t>»</a:t>
            </a:r>
          </a:p>
          <a:p>
            <a:r>
              <a:rPr lang="ru-RU" sz="2800" dirty="0"/>
              <a:t> (панно для советского посольства в Париже – 1935 г)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D7122-1021-47F7-A751-DFF8507A0BA9}"/>
              </a:ext>
            </a:extLst>
          </p:cNvPr>
          <p:cNvSpPr txBox="1"/>
          <p:nvPr/>
        </p:nvSpPr>
        <p:spPr>
          <a:xfrm>
            <a:off x="7343335" y="4149551"/>
            <a:ext cx="3826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Кто такой </a:t>
            </a:r>
            <a:r>
              <a:rPr lang="ru-RU" sz="3200" b="1" dirty="0" err="1">
                <a:solidFill>
                  <a:srgbClr val="7030A0"/>
                </a:solidFill>
              </a:rPr>
              <a:t>Вольга</a:t>
            </a:r>
            <a:r>
              <a:rPr lang="ru-RU" sz="3200" b="1" dirty="0">
                <a:solidFill>
                  <a:srgbClr val="7030A0"/>
                </a:solidFill>
              </a:rPr>
              <a:t>?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Кто такой Микула? Поясните его имя  – СЕЛЯНИНОВИЧ.</a:t>
            </a:r>
          </a:p>
        </p:txBody>
      </p:sp>
    </p:spTree>
    <p:extLst>
      <p:ext uri="{BB962C8B-B14F-4D97-AF65-F5344CB8AC3E}">
        <p14:creationId xmlns:p14="http://schemas.microsoft.com/office/powerpoint/2010/main" val="59028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0CD7D-5C6E-4E99-B47F-5EF6E998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26" y="727612"/>
            <a:ext cx="9370967" cy="5471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4CF46-841C-4F8E-BFDD-8D45260BEA96}"/>
              </a:ext>
            </a:extLst>
          </p:cNvPr>
          <p:cNvSpPr txBox="1"/>
          <p:nvPr/>
        </p:nvSpPr>
        <p:spPr>
          <a:xfrm>
            <a:off x="1384726" y="81281"/>
            <a:ext cx="921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Иллюстрация из книги 19 века</a:t>
            </a:r>
          </a:p>
        </p:txBody>
      </p:sp>
    </p:spTree>
    <p:extLst>
      <p:ext uri="{BB962C8B-B14F-4D97-AF65-F5344CB8AC3E}">
        <p14:creationId xmlns:p14="http://schemas.microsoft.com/office/powerpoint/2010/main" val="3049362494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5BBEF-CE65-42B2-BC53-5749BB52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b="1" dirty="0" lang="ru-RU" sz="6000"/>
              <a:t>Тайны старинного текста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9F64D-F8D4-42CF-8598-9AC18F82A2D3}"/>
              </a:ext>
            </a:extLst>
          </p:cNvPr>
          <p:cNvSpPr txBox="1"/>
          <p:nvPr/>
        </p:nvSpPr>
        <p:spPr>
          <a:xfrm>
            <a:off x="838200" y="3601329"/>
            <a:ext cx="11043138" cy="258532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z="3600"/>
              <a:t>Вспомните, какое открытие и благодаря чему сделал  Шлиман, оказавшись под впечатлением от чтения гомеровской «Илиады»? (</a:t>
            </a:r>
            <a:r>
              <a:rPr b="1" dirty="0" lang="ru-RU" sz="3600">
                <a:solidFill>
                  <a:srgbClr val="FF0000"/>
                </a:solidFill>
              </a:rPr>
              <a:t>Подсказка: </a:t>
            </a:r>
            <a:r>
              <a:rPr dirty="0" lang="ru-RU" sz="3600"/>
              <a:t>вспомните прочитанный на одном из уроков фрагмент)</a:t>
            </a:r>
          </a:p>
          <a:p>
            <a:endParaRPr dirty="0"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16AD5-4EF1-4D03-A792-70B74242C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"/>
          <a:stretch/>
        </p:blipFill>
        <p:spPr>
          <a:xfrm>
            <a:off x="1454118" y="1173553"/>
            <a:ext cx="4388063" cy="24277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C4253C-C39A-486F-80F7-FD27219A6A8D}"/>
              </a:ext>
            </a:extLst>
          </p:cNvPr>
          <p:cNvSpPr/>
          <p:nvPr/>
        </p:nvSpPr>
        <p:spPr>
          <a:xfrm>
            <a:off x="6458099" y="1173553"/>
            <a:ext cx="47179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z="4000">
                <a:solidFill>
                  <a:srgbClr val="7030A0"/>
                </a:solidFill>
              </a:rPr>
              <a:t>Генрих Шлиман</a:t>
            </a:r>
          </a:p>
          <a:p>
            <a:r>
              <a:rPr dirty="0" lang="ru-RU" sz="2800"/>
              <a:t>(1822 –1890),</a:t>
            </a:r>
          </a:p>
          <a:p>
            <a:r>
              <a:rPr dirty="0" lang="ru-RU" sz="2800">
                <a:solidFill>
                  <a:prstClr val="black"/>
                </a:solidFill>
              </a:rPr>
              <a:t>немецкий археолог-самоучка</a:t>
            </a:r>
            <a:endParaRPr dirty="0" lang="ru-RU" sz="2800"/>
          </a:p>
        </p:txBody>
      </p:sp>
    </p:spTree>
    <p:extLst>
      <p:ext uri="{BB962C8B-B14F-4D97-AF65-F5344CB8AC3E}">
        <p14:creationId xmlns:p14="http://schemas.microsoft.com/office/powerpoint/2010/main" val="23261613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8B0F-F102-4E72-B5EC-2F6111B8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6700" b="1" dirty="0">
                <a:solidFill>
                  <a:srgbClr val="7030A0"/>
                </a:solidFill>
                <a:latin typeface="+mn-lt"/>
              </a:rPr>
              <a:t>Литературные «раскопки» </a:t>
            </a:r>
            <a:br>
              <a:rPr lang="ru-RU" b="1" dirty="0"/>
            </a:br>
            <a:r>
              <a:rPr lang="ru-RU" b="1" dirty="0">
                <a:latin typeface="+mn-lt"/>
              </a:rPr>
              <a:t>Три секрета былины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Цель: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E0333A-39FC-4F5C-A7A2-4FA7362F4107}"/>
              </a:ext>
            </a:extLst>
          </p:cNvPr>
          <p:cNvSpPr/>
          <p:nvPr/>
        </p:nvSpPr>
        <p:spPr>
          <a:xfrm>
            <a:off x="1223890" y="2222922"/>
            <a:ext cx="100173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ru-RU" sz="3600" dirty="0">
                <a:solidFill>
                  <a:prstClr val="black"/>
                </a:solidFill>
              </a:rPr>
              <a:t>Мы отправимся «путем Шлимана»: внимательно читая былину, попробуем совершить собственные ………………………………………………...</a:t>
            </a:r>
          </a:p>
          <a:p>
            <a:pPr marL="742950" lvl="0" indent="-742950">
              <a:buAutoNum type="arabicPeriod"/>
            </a:pPr>
            <a:r>
              <a:rPr lang="ru-RU" sz="3600" b="1" dirty="0">
                <a:solidFill>
                  <a:srgbClr val="7030A0"/>
                </a:solidFill>
              </a:rPr>
              <a:t>Три группы искателей</a:t>
            </a:r>
            <a:r>
              <a:rPr lang="ru-RU" sz="3600" dirty="0"/>
              <a:t>: </a:t>
            </a:r>
            <a:r>
              <a:rPr lang="ru-RU" sz="3600" dirty="0">
                <a:solidFill>
                  <a:prstClr val="black"/>
                </a:solidFill>
              </a:rPr>
              <a:t>каждая получит свое задание, а затем поделиться ………………………….с остальными.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1433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E899-A6C9-4547-89A8-D1812FE9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Нам предстоит исследовать три объекта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и раскрыть их тайны: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40DA2-EE96-400E-A30F-216AEEDD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825625"/>
            <a:ext cx="11408898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 ряд </a:t>
            </a:r>
            <a:r>
              <a:rPr lang="ru-RU" sz="4000" b="1" dirty="0">
                <a:solidFill>
                  <a:srgbClr val="7030A0"/>
                </a:solidFill>
              </a:rPr>
              <a:t>- Тайна портрета</a:t>
            </a:r>
          </a:p>
          <a:p>
            <a:endParaRPr lang="ru-RU" sz="4000" dirty="0"/>
          </a:p>
          <a:p>
            <a:r>
              <a:rPr lang="ru-RU" sz="4000" b="1" dirty="0">
                <a:solidFill>
                  <a:srgbClr val="FF0000"/>
                </a:solidFill>
              </a:rPr>
              <a:t>2 ряд </a:t>
            </a:r>
            <a:r>
              <a:rPr lang="ru-RU" sz="4000" b="1" dirty="0">
                <a:solidFill>
                  <a:srgbClr val="7030A0"/>
                </a:solidFill>
              </a:rPr>
              <a:t>- Тайна художественной детали</a:t>
            </a:r>
          </a:p>
          <a:p>
            <a:endParaRPr lang="ru-RU" sz="4000" dirty="0"/>
          </a:p>
          <a:p>
            <a:r>
              <a:rPr lang="ru-RU" sz="3600" b="1" dirty="0">
                <a:solidFill>
                  <a:srgbClr val="FF0000"/>
                </a:solidFill>
              </a:rPr>
              <a:t>3 ряд </a:t>
            </a:r>
            <a:r>
              <a:rPr lang="ru-RU" sz="3600" b="1" dirty="0">
                <a:solidFill>
                  <a:srgbClr val="7030A0"/>
                </a:solidFill>
              </a:rPr>
              <a:t>- </a:t>
            </a:r>
            <a:r>
              <a:rPr lang="ru-RU" sz="3900" b="1" dirty="0">
                <a:solidFill>
                  <a:srgbClr val="7030A0"/>
                </a:solidFill>
              </a:rPr>
              <a:t>Тайна «героя-помощника»</a:t>
            </a:r>
          </a:p>
          <a:p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Работаем индивидуально + советуемся в парах</a:t>
            </a:r>
          </a:p>
          <a:p>
            <a:pPr algn="ctr"/>
            <a:r>
              <a:rPr lang="ru-RU" sz="4000" b="1" dirty="0"/>
              <a:t>Время работы группы и пар </a:t>
            </a:r>
            <a:r>
              <a:rPr lang="ru-RU" sz="4000" b="1" dirty="0">
                <a:solidFill>
                  <a:srgbClr val="FF0000"/>
                </a:solidFill>
              </a:rPr>
              <a:t>– 10 мин. </a:t>
            </a:r>
          </a:p>
        </p:txBody>
      </p:sp>
    </p:spTree>
    <p:extLst>
      <p:ext uri="{BB962C8B-B14F-4D97-AF65-F5344CB8AC3E}">
        <p14:creationId xmlns:p14="http://schemas.microsoft.com/office/powerpoint/2010/main" val="26710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767F1-F54E-4476-967A-EE8CF1205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17" y="1669234"/>
            <a:ext cx="7047914" cy="4921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66483-3E16-42AF-80C5-BA63C655C3C5}"/>
              </a:ext>
            </a:extLst>
          </p:cNvPr>
          <p:cNvSpPr txBox="1"/>
          <p:nvPr/>
        </p:nvSpPr>
        <p:spPr>
          <a:xfrm>
            <a:off x="450167" y="423131"/>
            <a:ext cx="116339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Художники по-разному изображали Микулу. </a:t>
            </a:r>
          </a:p>
          <a:p>
            <a:pPr algn="ctr"/>
            <a:r>
              <a:rPr lang="ru-RU" sz="3200" b="1" dirty="0"/>
              <a:t>Какие детали портрета и черты героя они выделили?</a:t>
            </a:r>
          </a:p>
        </p:txBody>
      </p:sp>
    </p:spTree>
    <p:extLst>
      <p:ext uri="{BB962C8B-B14F-4D97-AF65-F5344CB8AC3E}">
        <p14:creationId xmlns:p14="http://schemas.microsoft.com/office/powerpoint/2010/main" val="116862186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4DD64-6257-48F1-9FA7-6276A046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533" y="1307027"/>
            <a:ext cx="3616474" cy="48588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303FAA-5BC5-423E-AAA2-615BE89DB120}"/>
              </a:ext>
            </a:extLst>
          </p:cNvPr>
          <p:cNvSpPr/>
          <p:nvPr/>
        </p:nvSpPr>
        <p:spPr>
          <a:xfrm>
            <a:off x="8990065" y="6294996"/>
            <a:ext cx="22195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b="1" dirty="0" lang="ru-RU" sz="2000">
                <a:solidFill>
                  <a:prstClr val="black"/>
                </a:solidFill>
              </a:rPr>
              <a:t>Андрей Рябушкин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900FE4-6315-45C9-B6ED-FE7BD9B6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1" y="1307029"/>
            <a:ext cx="3712839" cy="4858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5F4DD-A7E9-4E16-8B2D-BBB37DE7F8CD}"/>
              </a:ext>
            </a:extLst>
          </p:cNvPr>
          <p:cNvSpPr txBox="1"/>
          <p:nvPr/>
        </p:nvSpPr>
        <p:spPr>
          <a:xfrm>
            <a:off x="759331" y="6294996"/>
            <a:ext cx="2945485" cy="40011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ru-RU" sz="2000"/>
              <a:t>Евгений Кибрик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F4CFC2-49FF-47F7-AAF7-4EA38D54EA75}"/>
              </a:ext>
            </a:extLst>
          </p:cNvPr>
          <p:cNvSpPr/>
          <p:nvPr/>
        </p:nvSpPr>
        <p:spPr>
          <a:xfrm>
            <a:off x="2232074" y="100664"/>
            <a:ext cx="891492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b="1" dirty="0" lang="ru-RU" sz="3200">
                <a:solidFill>
                  <a:prstClr val="black"/>
                </a:solidFill>
              </a:rPr>
              <a:t>Многие художники изображали Микулу. </a:t>
            </a:r>
          </a:p>
          <a:p>
            <a:pPr lvl="0"/>
            <a:r>
              <a:rPr b="1" dirty="0" lang="ru-RU" sz="3200">
                <a:solidFill>
                  <a:prstClr val="black"/>
                </a:solidFill>
              </a:rPr>
              <a:t>Какие его черты выделили иллюстраторы?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813D66-D75F-463E-A042-3D5ED41AC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" l="125" r="29" t="53"/>
          <a:stretch/>
        </p:blipFill>
        <p:spPr>
          <a:xfrm>
            <a:off x="4666854" y="1307029"/>
            <a:ext cx="3214698" cy="4858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E69EE8-3472-4697-B618-21C5E7A4EE41}"/>
              </a:ext>
            </a:extLst>
          </p:cNvPr>
          <p:cNvSpPr txBox="1"/>
          <p:nvPr/>
        </p:nvSpPr>
        <p:spPr>
          <a:xfrm>
            <a:off x="4954367" y="6295000"/>
            <a:ext cx="2740662" cy="40011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dirty="0" lang="ru-RU" sz="2000"/>
              <a:t>Константин Васильев</a:t>
            </a:r>
          </a:p>
        </p:txBody>
      </p:sp>
    </p:spTree>
    <p:extLst>
      <p:ext uri="{BB962C8B-B14F-4D97-AF65-F5344CB8AC3E}">
        <p14:creationId xmlns:p14="http://schemas.microsoft.com/office/powerpoint/2010/main" val="2748123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972</Words>
  <Application>Microsoft Office PowerPoint</Application>
  <PresentationFormat>Широкоэкранный</PresentationFormat>
  <Paragraphs>157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Montserrat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Тайны старинного текста</vt:lpstr>
      <vt:lpstr> Литературные «раскопки»  Три секрета былины Цель:   </vt:lpstr>
      <vt:lpstr>Нам предстоит исследовать три объекта  и раскрыть их тайны:</vt:lpstr>
      <vt:lpstr>Презентация PowerPoint</vt:lpstr>
      <vt:lpstr>Презентация PowerPoint</vt:lpstr>
      <vt:lpstr>Презентация PowerPoint</vt:lpstr>
      <vt:lpstr>Скатный жемчуг</vt:lpstr>
      <vt:lpstr>Тайна портрета </vt:lpstr>
      <vt:lpstr>Презентация PowerPoint</vt:lpstr>
      <vt:lpstr>Презентация PowerPoint</vt:lpstr>
      <vt:lpstr>Какие выводы можно сделать об отношении народа к герою былины, судя по портрету?</vt:lpstr>
      <vt:lpstr>Презентация PowerPoint</vt:lpstr>
      <vt:lpstr>Презентация PowerPoint</vt:lpstr>
      <vt:lpstr>Тайна двух коней. Какие выводы можно сделать, сравнив их?</vt:lpstr>
      <vt:lpstr>Презентация PowerPoint</vt:lpstr>
      <vt:lpstr>Презентация PowerPoint</vt:lpstr>
      <vt:lpstr>Презентация PowerPoint</vt:lpstr>
      <vt:lpstr>Презентация PowerPoint</vt:lpstr>
      <vt:lpstr>Тайна сошки. Какие выводы можно сделать?</vt:lpstr>
      <vt:lpstr>Какие удивительные тайны открыла былина?</vt:lpstr>
      <vt:lpstr> 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Дзенс</dc:creator>
  <cp:lastModifiedBy>Ирина Дзенс</cp:lastModifiedBy>
  <cp:revision>78</cp:revision>
  <dcterms:created xsi:type="dcterms:W3CDTF">2023-09-08T17:09:26Z</dcterms:created>
  <dcterms:modified xsi:type="dcterms:W3CDTF">2024-06-06T17:05:23Z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1165804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