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3" r:id="rId1"/>
  </p:sldMasterIdLst>
  <p:notesMasterIdLst>
    <p:notesMasterId r:id="rId11"/>
  </p:notesMasterIdLst>
  <p:handoutMasterIdLst>
    <p:handoutMasterId r:id="rId12"/>
  </p:handoutMasterIdLst>
  <p:sldIdLst>
    <p:sldId id="352" r:id="rId2"/>
    <p:sldId id="351" r:id="rId3"/>
    <p:sldId id="354" r:id="rId4"/>
    <p:sldId id="355" r:id="rId5"/>
    <p:sldId id="356" r:id="rId6"/>
    <p:sldId id="357" r:id="rId7"/>
    <p:sldId id="358" r:id="rId8"/>
    <p:sldId id="359" r:id="rId9"/>
    <p:sldId id="360" r:id="rId10"/>
  </p:sldIdLst>
  <p:sldSz cx="9144000" cy="5143500" type="screen16x9"/>
  <p:notesSz cx="6797675" cy="9874250"/>
  <p:embeddedFontLst>
    <p:embeddedFont>
      <p:font typeface="Libre Baskerville" panose="020B0604020202020204" charset="0"/>
      <p:regular r:id="rId13"/>
    </p:embeddedFont>
    <p:embeddedFont>
      <p:font typeface="Open Sans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dara" panose="020E0502030303020204" pitchFamily="34" charset="0"/>
      <p:regular r:id="rId20"/>
      <p:bold r:id="rId21"/>
      <p:italic r:id="rId22"/>
      <p:boldItalic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34FBA12-295E-400A-9B2C-268799C1E9EA}">
          <p14:sldIdLst>
            <p14:sldId id="352"/>
            <p14:sldId id="351"/>
            <p14:sldId id="354"/>
            <p14:sldId id="355"/>
            <p14:sldId id="356"/>
            <p14:sldId id="357"/>
            <p14:sldId id="358"/>
            <p14:sldId id="359"/>
            <p14:sldId id="36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49" userDrawn="1">
          <p15:clr>
            <a:srgbClr val="A4A3A4"/>
          </p15:clr>
        </p15:guide>
        <p15:guide id="4">
          <p15:clr>
            <a:srgbClr val="A4A3A4"/>
          </p15:clr>
        </p15:guide>
        <p15:guide id="5" orient="horz" pos="30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4AF"/>
    <a:srgbClr val="F4F0FF"/>
    <a:srgbClr val="D3F5FF"/>
    <a:srgbClr val="820000"/>
    <a:srgbClr val="680000"/>
    <a:srgbClr val="480000"/>
    <a:srgbClr val="140404"/>
    <a:srgbClr val="006387"/>
    <a:srgbClr val="FFCC66"/>
    <a:srgbClr val="FFC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2933" autoAdjust="0"/>
  </p:normalViewPr>
  <p:slideViewPr>
    <p:cSldViewPr snapToObjects="1">
      <p:cViewPr varScale="1">
        <p:scale>
          <a:sx n="79" d="100"/>
          <a:sy n="79" d="100"/>
        </p:scale>
        <p:origin x="-90" y="-1068"/>
      </p:cViewPr>
      <p:guideLst>
        <p:guide orient="horz" pos="1620"/>
        <p:guide orient="horz" pos="849"/>
        <p:guide orient="horz" pos="3026"/>
        <p:guide pos="288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-3954" y="-78"/>
      </p:cViewPr>
      <p:guideLst>
        <p:guide orient="horz" pos="2880"/>
        <p:guide orient="horz" pos="3110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DD1B8-2857-473F-AECC-3D1C35C29F0F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E67EC-7419-463A-8F0F-906157F7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11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7B4A9-BE67-49AE-9545-231FA56D43B3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CB064-0FC0-476A-9D7A-A8B536ABF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7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0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1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1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56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3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8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5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B064-0FC0-476A-9D7A-A8B536ABFBE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8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41692" y="392575"/>
            <a:ext cx="605048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443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9"/>
          <p:cNvGrpSpPr/>
          <p:nvPr/>
        </p:nvGrpSpPr>
        <p:grpSpPr>
          <a:xfrm rot="10800000">
            <a:off x="-8" y="-1"/>
            <a:ext cx="2202830" cy="447514"/>
            <a:chOff x="5575242" y="4696003"/>
            <a:chExt cx="2202830" cy="447514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97599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729820"/>
              <a:ext cx="2040837" cy="413697"/>
              <a:chOff x="1297954" y="981450"/>
              <a:chExt cx="5169293" cy="104813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981455"/>
                <a:ext cx="3476699" cy="10481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6" y="981450"/>
                <a:ext cx="1699501" cy="1048125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96003"/>
              <a:ext cx="2199863" cy="304563"/>
              <a:chOff x="-5827153" y="604991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605058"/>
                <a:ext cx="10612202" cy="169950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9" y="604991"/>
                <a:ext cx="1699497" cy="1699502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oogle Shape;133;p8"/>
          <p:cNvGrpSpPr/>
          <p:nvPr userDrawn="1"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21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24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619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Пустой слайд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73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0" y="-4"/>
            <a:ext cx="3995936" cy="670797"/>
            <a:chOff x="5575242" y="4472723"/>
            <a:chExt cx="3995936" cy="670797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3836328" cy="670797"/>
              <a:chOff x="-3249896" y="330075"/>
              <a:chExt cx="9717143" cy="1699511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-3249896" y="330085"/>
                <a:ext cx="8024552" cy="16995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3633437" cy="304567"/>
              <a:chOff x="-13827007" y="330075"/>
              <a:chExt cx="20275873" cy="1699591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13827007" y="330164"/>
                <a:ext cx="18612056" cy="16995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19" name="Google Shape;170;p10"/>
          <p:cNvSpPr/>
          <p:nvPr userDrawn="1"/>
        </p:nvSpPr>
        <p:spPr>
          <a:xfrm flipH="1">
            <a:off x="54981" y="190800"/>
            <a:ext cx="304550" cy="3045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41;p8"/>
          <p:cNvSpPr txBox="1">
            <a:spLocks noGrp="1"/>
          </p:cNvSpPr>
          <p:nvPr>
            <p:ph type="title"/>
          </p:nvPr>
        </p:nvSpPr>
        <p:spPr>
          <a:xfrm>
            <a:off x="329930" y="175020"/>
            <a:ext cx="3271806" cy="344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4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0" y="-4"/>
            <a:ext cx="3995936" cy="670797"/>
            <a:chOff x="5575242" y="4472723"/>
            <a:chExt cx="3995936" cy="670797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3836328" cy="670797"/>
              <a:chOff x="-3249896" y="330075"/>
              <a:chExt cx="9717143" cy="1699511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-3249896" y="330085"/>
                <a:ext cx="8024552" cy="16995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3633437" cy="304567"/>
              <a:chOff x="-13827007" y="330075"/>
              <a:chExt cx="20275873" cy="1699591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13827007" y="330164"/>
                <a:ext cx="18612056" cy="16995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8316416" y="4472723"/>
            <a:ext cx="830571" cy="670793"/>
            <a:chOff x="6974234" y="4472723"/>
            <a:chExt cx="830571" cy="670793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6974234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 flipH="1">
              <a:off x="7133842" y="4472723"/>
              <a:ext cx="670963" cy="670793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76;p10"/>
            <p:cNvGrpSpPr/>
            <p:nvPr/>
          </p:nvGrpSpPr>
          <p:grpSpPr>
            <a:xfrm flipH="1">
              <a:off x="6977201" y="4646738"/>
              <a:ext cx="827604" cy="304563"/>
              <a:chOff x="-5976328" y="330075"/>
              <a:chExt cx="4618324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976328" y="330142"/>
                <a:ext cx="2954508" cy="169950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-3057501" y="330075"/>
                <a:ext cx="1699497" cy="1699502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8575030" y="4636500"/>
            <a:ext cx="500952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19" name="Google Shape;170;p10"/>
          <p:cNvSpPr/>
          <p:nvPr userDrawn="1"/>
        </p:nvSpPr>
        <p:spPr>
          <a:xfrm flipH="1">
            <a:off x="54981" y="190800"/>
            <a:ext cx="304550" cy="3045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41;p8"/>
          <p:cNvSpPr txBox="1">
            <a:spLocks noGrp="1"/>
          </p:cNvSpPr>
          <p:nvPr>
            <p:ph type="title"/>
          </p:nvPr>
        </p:nvSpPr>
        <p:spPr>
          <a:xfrm>
            <a:off x="329930" y="175020"/>
            <a:ext cx="3271806" cy="344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45627" cy="5143500"/>
          </a:xfrm>
          <a:prstGeom prst="rect">
            <a:avLst/>
          </a:prstGeom>
        </p:spPr>
      </p:pic>
      <p:sp>
        <p:nvSpPr>
          <p:cNvPr id="3" name="Google Shape;10;p2"/>
          <p:cNvSpPr/>
          <p:nvPr userDrawn="1"/>
        </p:nvSpPr>
        <p:spPr>
          <a:xfrm>
            <a:off x="2271171" y="657775"/>
            <a:ext cx="1265155" cy="432900"/>
          </a:xfrm>
          <a:prstGeom prst="triangle">
            <a:avLst>
              <a:gd name="adj" fmla="val 39716"/>
            </a:avLst>
          </a:prstGeom>
          <a:pattFill prst="openDmnd">
            <a:fgClr>
              <a:schemeClr val="accent2">
                <a:lumMod val="40000"/>
                <a:lumOff val="60000"/>
              </a:schemeClr>
            </a:fgClr>
            <a:bgClr>
              <a:schemeClr val="accent2"/>
            </a:bgClr>
          </a:patt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" name="Google Shape;11;p2"/>
          <p:cNvGrpSpPr/>
          <p:nvPr userDrawn="1"/>
        </p:nvGrpSpPr>
        <p:grpSpPr>
          <a:xfrm flipH="1">
            <a:off x="2195736" y="-7088"/>
            <a:ext cx="6948264" cy="5150588"/>
            <a:chOff x="939581" y="-7088"/>
            <a:chExt cx="7721817" cy="5150588"/>
          </a:xfrm>
          <a:pattFill prst="wdUpDiag">
            <a:fgClr>
              <a:schemeClr val="accent5"/>
            </a:fgClr>
            <a:bgClr>
              <a:schemeClr val="accent5">
                <a:lumMod val="75000"/>
              </a:schemeClr>
            </a:bgClr>
          </a:pattFill>
        </p:grpSpPr>
        <p:sp>
          <p:nvSpPr>
            <p:cNvPr id="5" name="Google Shape;12;p2"/>
            <p:cNvSpPr/>
            <p:nvPr/>
          </p:nvSpPr>
          <p:spPr>
            <a:xfrm>
              <a:off x="939581" y="0"/>
              <a:ext cx="2585419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7" name="Google Shape;14;p2"/>
          <p:cNvGrpSpPr/>
          <p:nvPr userDrawn="1"/>
        </p:nvGrpSpPr>
        <p:grpSpPr>
          <a:xfrm rot="10800000">
            <a:off x="2271172" y="1090757"/>
            <a:ext cx="6872827" cy="2961976"/>
            <a:chOff x="-6081791" y="-4493254"/>
            <a:chExt cx="17387346" cy="6522738"/>
          </a:xfrm>
        </p:grpSpPr>
        <p:sp>
          <p:nvSpPr>
            <p:cNvPr id="8" name="Google Shape;15;p2"/>
            <p:cNvSpPr/>
            <p:nvPr/>
          </p:nvSpPr>
          <p:spPr>
            <a:xfrm>
              <a:off x="-6081791" y="-4493115"/>
              <a:ext cx="10872152" cy="65225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7;p2"/>
          <p:cNvGrpSpPr/>
          <p:nvPr userDrawn="1"/>
        </p:nvGrpSpPr>
        <p:grpSpPr>
          <a:xfrm flipH="1">
            <a:off x="2" y="4494848"/>
            <a:ext cx="6948262" cy="432996"/>
            <a:chOff x="5582265" y="4646738"/>
            <a:chExt cx="6222413" cy="432996"/>
          </a:xfrm>
          <a:solidFill>
            <a:schemeClr val="accent4"/>
          </a:solidFill>
        </p:grpSpPr>
        <p:sp>
          <p:nvSpPr>
            <p:cNvPr id="11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2969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9;p2"/>
            <p:cNvGrpSpPr/>
            <p:nvPr/>
          </p:nvGrpSpPr>
          <p:grpSpPr>
            <a:xfrm flipH="1">
              <a:off x="5585232" y="4646738"/>
              <a:ext cx="6219446" cy="304551"/>
              <a:chOff x="-28297060" y="330075"/>
              <a:chExt cx="34706735" cy="1699506"/>
            </a:xfrm>
            <a:grpFill/>
          </p:grpSpPr>
          <p:sp>
            <p:nvSpPr>
              <p:cNvPr id="13" name="Google Shape;20;p2"/>
              <p:cNvSpPr/>
              <p:nvPr/>
            </p:nvSpPr>
            <p:spPr>
              <a:xfrm>
                <a:off x="-28297060" y="330081"/>
                <a:ext cx="33046317" cy="1699500"/>
              </a:xfrm>
              <a:prstGeom prst="rect">
                <a:avLst/>
              </a:prstGeom>
              <a:pattFill prst="smGrid">
                <a:fgClr>
                  <a:schemeClr val="accent4"/>
                </a:fgClr>
                <a:bgClr>
                  <a:schemeClr val="accent4">
                    <a:lumMod val="75000"/>
                  </a:schemeClr>
                </a:bgClr>
              </a:patt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pattFill prst="smGrid">
                <a:fgClr>
                  <a:schemeClr val="accent4"/>
                </a:fgClr>
                <a:bgClr>
                  <a:schemeClr val="accent4">
                    <a:lumMod val="75000"/>
                  </a:schemeClr>
                </a:bgClr>
              </a:patt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762" y="1419622"/>
            <a:ext cx="5479602" cy="1008112"/>
          </a:xfrm>
        </p:spPr>
        <p:txBody>
          <a:bodyPr anchor="ctr" anchorCtr="0">
            <a:normAutofit/>
          </a:bodyPr>
          <a:lstStyle>
            <a:lvl1pPr algn="ctr">
              <a:defRPr sz="2400" cap="all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5813756" y="2564662"/>
            <a:ext cx="1314528" cy="1286881"/>
            <a:chOff x="287524" y="223133"/>
            <a:chExt cx="1692187" cy="1656597"/>
          </a:xfrm>
        </p:grpSpPr>
        <p:sp>
          <p:nvSpPr>
            <p:cNvPr id="16" name="TextBox 15"/>
            <p:cNvSpPr txBox="1"/>
            <p:nvPr userDrawn="1"/>
          </p:nvSpPr>
          <p:spPr>
            <a:xfrm rot="16200000">
              <a:off x="323521" y="231490"/>
              <a:ext cx="1628950" cy="1612236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prstTxWarp prst="textCircle">
                <a:avLst>
                  <a:gd name="adj" fmla="val 10814553"/>
                </a:avLst>
              </a:prstTxWarp>
              <a:spAutoFit/>
            </a:bodyPr>
            <a:lstStyle/>
            <a:p>
              <a:pPr algn="ctr"/>
              <a:r>
                <a:rPr lang="ru-RU" sz="900" b="0" cap="all" dirty="0">
                  <a:solidFill>
                    <a:schemeClr val="bg1"/>
                  </a:solidFill>
                  <a:latin typeface="Candara" pitchFamily="34" charset="0"/>
                  <a:cs typeface="Helvetica" pitchFamily="34" charset="0"/>
                </a:rPr>
                <a:t>Академия Федеральной Службы Охраны</a:t>
              </a:r>
              <a:endParaRPr lang="en-US" sz="900" b="0" cap="all" dirty="0">
                <a:solidFill>
                  <a:schemeClr val="bg1"/>
                </a:solidFill>
                <a:latin typeface="Candara" pitchFamily="34" charset="0"/>
                <a:cs typeface="Helvetica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079" y="444493"/>
              <a:ext cx="966905" cy="1228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Шестиугольник 17"/>
            <p:cNvSpPr>
              <a:spLocks/>
            </p:cNvSpPr>
            <p:nvPr userDrawn="1"/>
          </p:nvSpPr>
          <p:spPr>
            <a:xfrm>
              <a:off x="331877" y="1347622"/>
              <a:ext cx="54000" cy="54000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24" y="267494"/>
              <a:ext cx="1692187" cy="1612236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ru-RU" sz="900" b="0" cap="all" dirty="0">
                  <a:solidFill>
                    <a:schemeClr val="bg1"/>
                  </a:solidFill>
                  <a:latin typeface="Candara" pitchFamily="34" charset="0"/>
                  <a:cs typeface="Helvetica" pitchFamily="34" charset="0"/>
                </a:rPr>
                <a:t>Российской Федерации</a:t>
              </a:r>
              <a:r>
                <a:rPr lang="en-US" sz="900" b="0" cap="all" dirty="0">
                  <a:solidFill>
                    <a:schemeClr val="bg1"/>
                  </a:solidFill>
                  <a:latin typeface="Candara" pitchFamily="34" charset="0"/>
                  <a:cs typeface="Helvetica" pitchFamily="34" charset="0"/>
                </a:rPr>
                <a:t> </a:t>
              </a:r>
            </a:p>
          </p:txBody>
        </p:sp>
        <p:sp>
          <p:nvSpPr>
            <p:cNvPr id="20" name="Шестиугольник 19"/>
            <p:cNvSpPr>
              <a:spLocks/>
            </p:cNvSpPr>
            <p:nvPr userDrawn="1"/>
          </p:nvSpPr>
          <p:spPr>
            <a:xfrm>
              <a:off x="1871700" y="1347614"/>
              <a:ext cx="54000" cy="54000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06365" y="4483606"/>
            <a:ext cx="5832140" cy="392400"/>
          </a:xfrm>
          <a:prstGeom prst="rect">
            <a:avLst/>
          </a:prstGeom>
        </p:spPr>
        <p:txBody>
          <a:bodyPr spcFirstLastPara="1" wrap="square" lIns="91425" tIns="91425" rIns="91425" bIns="91425" anchor="b" anchorCtr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bg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7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pattFill prst="wdUpDiag">
          <a:fgClr>
            <a:schemeClr val="accent5"/>
          </a:fgClr>
          <a:bgClr>
            <a:schemeClr val="accent5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;p3"/>
          <p:cNvSpPr/>
          <p:nvPr userDrawn="1"/>
        </p:nvSpPr>
        <p:spPr>
          <a:xfrm>
            <a:off x="-7626" y="-17232"/>
            <a:ext cx="7964001" cy="3161094"/>
          </a:xfrm>
          <a:custGeom>
            <a:avLst/>
            <a:gdLst>
              <a:gd name="connsiteX0" fmla="*/ 0 w 889200"/>
              <a:gd name="connsiteY0" fmla="*/ 296400 h 296400"/>
              <a:gd name="connsiteX1" fmla="*/ 288323 w 889200"/>
              <a:gd name="connsiteY1" fmla="*/ 0 h 296400"/>
              <a:gd name="connsiteX2" fmla="*/ 889200 w 889200"/>
              <a:gd name="connsiteY2" fmla="*/ 296400 h 296400"/>
              <a:gd name="connsiteX3" fmla="*/ 0 w 889200"/>
              <a:gd name="connsiteY3" fmla="*/ 296400 h 296400"/>
              <a:gd name="connsiteX0" fmla="*/ 0 w 889200"/>
              <a:gd name="connsiteY0" fmla="*/ 283611 h 283611"/>
              <a:gd name="connsiteX1" fmla="*/ 249956 w 889200"/>
              <a:gd name="connsiteY1" fmla="*/ 0 h 283611"/>
              <a:gd name="connsiteX2" fmla="*/ 889200 w 889200"/>
              <a:gd name="connsiteY2" fmla="*/ 283611 h 283611"/>
              <a:gd name="connsiteX3" fmla="*/ 0 w 889200"/>
              <a:gd name="connsiteY3" fmla="*/ 283611 h 283611"/>
              <a:gd name="connsiteX0" fmla="*/ 7033272 w 7922472"/>
              <a:gd name="connsiteY0" fmla="*/ 3161094 h 3161094"/>
              <a:gd name="connsiteX1" fmla="*/ 0 w 7922472"/>
              <a:gd name="connsiteY1" fmla="*/ 0 h 3161094"/>
              <a:gd name="connsiteX2" fmla="*/ 7922472 w 7922472"/>
              <a:gd name="connsiteY2" fmla="*/ 3161094 h 3161094"/>
              <a:gd name="connsiteX3" fmla="*/ 7033272 w 7922472"/>
              <a:gd name="connsiteY3" fmla="*/ 3161094 h 3161094"/>
              <a:gd name="connsiteX0" fmla="*/ 12215 w 7922472"/>
              <a:gd name="connsiteY0" fmla="*/ 3154700 h 3161094"/>
              <a:gd name="connsiteX1" fmla="*/ 0 w 7922472"/>
              <a:gd name="connsiteY1" fmla="*/ 0 h 3161094"/>
              <a:gd name="connsiteX2" fmla="*/ 7922472 w 7922472"/>
              <a:gd name="connsiteY2" fmla="*/ 3161094 h 3161094"/>
              <a:gd name="connsiteX3" fmla="*/ 12215 w 7922472"/>
              <a:gd name="connsiteY3" fmla="*/ 3154700 h 3161094"/>
              <a:gd name="connsiteX0" fmla="*/ 706 w 7930065"/>
              <a:gd name="connsiteY0" fmla="*/ 3154700 h 3161094"/>
              <a:gd name="connsiteX1" fmla="*/ 7593 w 7930065"/>
              <a:gd name="connsiteY1" fmla="*/ 0 h 3161094"/>
              <a:gd name="connsiteX2" fmla="*/ 7930065 w 7930065"/>
              <a:gd name="connsiteY2" fmla="*/ 3161094 h 3161094"/>
              <a:gd name="connsiteX3" fmla="*/ 706 w 7930065"/>
              <a:gd name="connsiteY3" fmla="*/ 3154700 h 31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0065" h="3161094">
                <a:moveTo>
                  <a:pt x="706" y="3154700"/>
                </a:moveTo>
                <a:cubicBezTo>
                  <a:pt x="-3366" y="2103133"/>
                  <a:pt x="11665" y="1051567"/>
                  <a:pt x="7593" y="0"/>
                </a:cubicBezTo>
                <a:lnTo>
                  <a:pt x="7930065" y="3161094"/>
                </a:lnTo>
                <a:lnTo>
                  <a:pt x="706" y="3154700"/>
                </a:lnTo>
                <a:close/>
              </a:path>
            </a:pathLst>
          </a:custGeom>
          <a:pattFill prst="openDmnd">
            <a:fgClr>
              <a:schemeClr val="accent2">
                <a:lumMod val="40000"/>
                <a:lumOff val="60000"/>
              </a:schemeClr>
            </a:fgClr>
            <a:bgClr>
              <a:schemeClr val="accent2"/>
            </a:bgClr>
          </a:patt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95536" y="987574"/>
            <a:ext cx="1314528" cy="1286881"/>
            <a:chOff x="7589566" y="168745"/>
            <a:chExt cx="1314528" cy="1286881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7617529" y="175237"/>
              <a:ext cx="1265404" cy="125242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prstTxWarp prst="textCircle">
                <a:avLst>
                  <a:gd name="adj" fmla="val 10814553"/>
                </a:avLst>
              </a:prstTxWarp>
              <a:spAutoFit/>
            </a:bodyPr>
            <a:lstStyle/>
            <a:p>
              <a:pPr algn="ctr"/>
              <a:r>
                <a:rPr lang="ru-RU" sz="900" b="0" cap="all" dirty="0">
                  <a:solidFill>
                    <a:schemeClr val="accent1"/>
                  </a:solidFill>
                  <a:latin typeface="Candara" pitchFamily="34" charset="0"/>
                  <a:cs typeface="Helvetica" pitchFamily="34" charset="0"/>
                </a:rPr>
                <a:t>Академия Федеральной Службы Охраны</a:t>
              </a:r>
              <a:endParaRPr lang="en-US" sz="900" b="0" cap="all" dirty="0">
                <a:solidFill>
                  <a:schemeClr val="accent1"/>
                </a:solidFill>
                <a:latin typeface="Candara" pitchFamily="34" charset="0"/>
                <a:cs typeface="Helvetica" pitchFamily="34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58001" y="340702"/>
              <a:ext cx="751113" cy="954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Шестиугольник 11"/>
            <p:cNvSpPr>
              <a:spLocks/>
            </p:cNvSpPr>
            <p:nvPr userDrawn="1"/>
          </p:nvSpPr>
          <p:spPr>
            <a:xfrm>
              <a:off x="7624020" y="1042273"/>
              <a:ext cx="41948" cy="4194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7589566" y="203206"/>
              <a:ext cx="1314528" cy="125242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ru-RU" sz="900" b="0" cap="all" dirty="0">
                  <a:solidFill>
                    <a:schemeClr val="accent1"/>
                  </a:solidFill>
                  <a:latin typeface="Candara" pitchFamily="34" charset="0"/>
                  <a:cs typeface="Helvetica" pitchFamily="34" charset="0"/>
                </a:rPr>
                <a:t>Российской Федерации</a:t>
              </a:r>
              <a:r>
                <a:rPr lang="en-US" sz="900" b="0" cap="all" dirty="0">
                  <a:solidFill>
                    <a:schemeClr val="accent1"/>
                  </a:solidFill>
                  <a:latin typeface="Candara" pitchFamily="34" charset="0"/>
                  <a:cs typeface="Helvetica" pitchFamily="34" charset="0"/>
                </a:rPr>
                <a:t> </a:t>
              </a:r>
            </a:p>
          </p:txBody>
        </p:sp>
        <p:sp>
          <p:nvSpPr>
            <p:cNvPr id="14" name="Шестиугольник 13"/>
            <p:cNvSpPr>
              <a:spLocks/>
            </p:cNvSpPr>
            <p:nvPr userDrawn="1"/>
          </p:nvSpPr>
          <p:spPr>
            <a:xfrm>
              <a:off x="8820189" y="1042267"/>
              <a:ext cx="41948" cy="4194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그림 개체 틀 16">
            <a:extLst>
              <a:ext uri="{FF2B5EF4-FFF2-40B4-BE49-F238E27FC236}">
                <a16:creationId xmlns:a16="http://schemas.microsoft.com/office/drawing/2014/main" xmlns="" id="{07163F96-C234-481E-88AF-E4A1C0E9A1DC}"/>
              </a:ext>
            </a:extLst>
          </p:cNvPr>
          <p:cNvSpPr txBox="1">
            <a:spLocks/>
          </p:cNvSpPr>
          <p:nvPr userDrawn="1"/>
        </p:nvSpPr>
        <p:spPr>
          <a:xfrm>
            <a:off x="1691680" y="1"/>
            <a:ext cx="7451836" cy="516399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6949524 w 8396198"/>
              <a:gd name="connsiteY5" fmla="*/ 1907550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7502757 w 8396198"/>
              <a:gd name="connsiteY10" fmla="*/ 0 h 6460303"/>
              <a:gd name="connsiteX11" fmla="*/ 6516179 w 8396198"/>
              <a:gd name="connsiteY11" fmla="*/ 0 h 6460303"/>
              <a:gd name="connsiteX12" fmla="*/ 7411525 w 8396198"/>
              <a:gd name="connsiteY12" fmla="*/ 0 h 6460303"/>
              <a:gd name="connsiteX13" fmla="*/ 2805577 w 8396198"/>
              <a:gd name="connsiteY13" fmla="*/ 6066627 h 6460303"/>
              <a:gd name="connsiteX14" fmla="*/ 2305992 w 8396198"/>
              <a:gd name="connsiteY14" fmla="*/ 6135001 h 6460303"/>
              <a:gd name="connsiteX15" fmla="*/ 2305993 w 8396198"/>
              <a:gd name="connsiteY15" fmla="*/ 6135001 h 6460303"/>
              <a:gd name="connsiteX16" fmla="*/ 2237619 w 8396198"/>
              <a:gd name="connsiteY16" fmla="*/ 5635416 h 6460303"/>
              <a:gd name="connsiteX17" fmla="*/ 6516179 w 8396198"/>
              <a:gd name="connsiteY17" fmla="*/ 0 h 6460303"/>
              <a:gd name="connsiteX18" fmla="*/ 5529597 w 8396198"/>
              <a:gd name="connsiteY18" fmla="*/ 0 h 6460303"/>
              <a:gd name="connsiteX19" fmla="*/ 6424943 w 8396198"/>
              <a:gd name="connsiteY19" fmla="*/ 0 h 6460303"/>
              <a:gd name="connsiteX20" fmla="*/ 2484768 w 8396198"/>
              <a:gd name="connsiteY20" fmla="*/ 5189719 h 6460303"/>
              <a:gd name="connsiteX21" fmla="*/ 2046796 w 8396198"/>
              <a:gd name="connsiteY21" fmla="*/ 5295775 h 6460303"/>
              <a:gd name="connsiteX22" fmla="*/ 1985184 w 8396198"/>
              <a:gd name="connsiteY22" fmla="*/ 5258093 h 6460303"/>
              <a:gd name="connsiteX23" fmla="*/ 1932333 w 8396198"/>
              <a:gd name="connsiteY23" fmla="*/ 5208872 h 6460303"/>
              <a:gd name="connsiteX24" fmla="*/ 1916810 w 8396198"/>
              <a:gd name="connsiteY24" fmla="*/ 4758508 h 6460303"/>
              <a:gd name="connsiteX25" fmla="*/ 5529597 w 8396198"/>
              <a:gd name="connsiteY25" fmla="*/ 0 h 6460303"/>
              <a:gd name="connsiteX26" fmla="*/ 4543018 w 8396198"/>
              <a:gd name="connsiteY26" fmla="*/ 0 h 6460303"/>
              <a:gd name="connsiteX27" fmla="*/ 5438364 w 8396198"/>
              <a:gd name="connsiteY27" fmla="*/ 0 h 6460303"/>
              <a:gd name="connsiteX28" fmla="*/ 640552 w 8396198"/>
              <a:gd name="connsiteY28" fmla="*/ 6319336 h 6460303"/>
              <a:gd name="connsiteX29" fmla="*/ 140967 w 8396198"/>
              <a:gd name="connsiteY29" fmla="*/ 6387711 h 6460303"/>
              <a:gd name="connsiteX30" fmla="*/ 140968 w 8396198"/>
              <a:gd name="connsiteY30" fmla="*/ 6387711 h 6460303"/>
              <a:gd name="connsiteX31" fmla="*/ 72594 w 8396198"/>
              <a:gd name="connsiteY31" fmla="*/ 5888126 h 6460303"/>
              <a:gd name="connsiteX32" fmla="*/ 4543018 w 8396198"/>
              <a:gd name="connsiteY32" fmla="*/ 0 h 6460303"/>
              <a:gd name="connsiteX33" fmla="*/ 3556436 w 8396198"/>
              <a:gd name="connsiteY33" fmla="*/ 0 h 6460303"/>
              <a:gd name="connsiteX34" fmla="*/ 4451782 w 8396198"/>
              <a:gd name="connsiteY34" fmla="*/ 0 h 6460303"/>
              <a:gd name="connsiteX35" fmla="*/ 711634 w 8396198"/>
              <a:gd name="connsiteY35" fmla="*/ 4926258 h 6460303"/>
              <a:gd name="connsiteX36" fmla="*/ 212049 w 8396198"/>
              <a:gd name="connsiteY36" fmla="*/ 4994633 h 6460303"/>
              <a:gd name="connsiteX37" fmla="*/ 212050 w 8396198"/>
              <a:gd name="connsiteY37" fmla="*/ 4994633 h 6460303"/>
              <a:gd name="connsiteX38" fmla="*/ 143675 w 8396198"/>
              <a:gd name="connsiteY38" fmla="*/ 4495047 h 6460303"/>
              <a:gd name="connsiteX39" fmla="*/ 3556436 w 8396198"/>
              <a:gd name="connsiteY39" fmla="*/ 0 h 6460303"/>
              <a:gd name="connsiteX40" fmla="*/ 2569856 w 8396198"/>
              <a:gd name="connsiteY40" fmla="*/ 0 h 6460303"/>
              <a:gd name="connsiteX41" fmla="*/ 3465201 w 8396198"/>
              <a:gd name="connsiteY41" fmla="*/ 0 h 6460303"/>
              <a:gd name="connsiteX42" fmla="*/ 1054005 w 8396198"/>
              <a:gd name="connsiteY42" fmla="*/ 3175856 h 6460303"/>
              <a:gd name="connsiteX43" fmla="*/ 554420 w 8396198"/>
              <a:gd name="connsiteY43" fmla="*/ 3244231 h 6460303"/>
              <a:gd name="connsiteX44" fmla="*/ 554421 w 8396198"/>
              <a:gd name="connsiteY44" fmla="*/ 3244231 h 6460303"/>
              <a:gd name="connsiteX45" fmla="*/ 486047 w 8396198"/>
              <a:gd name="connsiteY45" fmla="*/ 2744646 h 6460303"/>
              <a:gd name="connsiteX46" fmla="*/ 2569856 w 8396198"/>
              <a:gd name="connsiteY46" fmla="*/ 0 h 6460303"/>
              <a:gd name="connsiteX47" fmla="*/ 1583274 w 8396198"/>
              <a:gd name="connsiteY47" fmla="*/ 0 h 6460303"/>
              <a:gd name="connsiteX48" fmla="*/ 2478619 w 8396198"/>
              <a:gd name="connsiteY48" fmla="*/ 0 h 6460303"/>
              <a:gd name="connsiteX49" fmla="*/ 935829 w 8396198"/>
              <a:gd name="connsiteY49" fmla="*/ 2032053 h 6460303"/>
              <a:gd name="connsiteX50" fmla="*/ 436245 w 8396198"/>
              <a:gd name="connsiteY50" fmla="*/ 2100428 h 6460303"/>
              <a:gd name="connsiteX51" fmla="*/ 436245 w 8396198"/>
              <a:gd name="connsiteY51" fmla="*/ 2100427 h 6460303"/>
              <a:gd name="connsiteX52" fmla="*/ 367872 w 8396198"/>
              <a:gd name="connsiteY52" fmla="*/ 1600843 h 6460303"/>
              <a:gd name="connsiteX53" fmla="*/ 1583274 w 8396198"/>
              <a:gd name="connsiteY53" fmla="*/ 0 h 6460303"/>
              <a:gd name="connsiteX54" fmla="*/ 596693 w 8396198"/>
              <a:gd name="connsiteY54" fmla="*/ 0 h 6460303"/>
              <a:gd name="connsiteX55" fmla="*/ 1492038 w 8396198"/>
              <a:gd name="connsiteY55" fmla="*/ 0 h 6460303"/>
              <a:gd name="connsiteX56" fmla="*/ 850966 w 8396198"/>
              <a:gd name="connsiteY56" fmla="*/ 844373 h 6460303"/>
              <a:gd name="connsiteX57" fmla="*/ 351382 w 8396198"/>
              <a:gd name="connsiteY57" fmla="*/ 912748 h 6460303"/>
              <a:gd name="connsiteX58" fmla="*/ 351383 w 8396198"/>
              <a:gd name="connsiteY58" fmla="*/ 912748 h 6460303"/>
              <a:gd name="connsiteX59" fmla="*/ 283008 w 8396198"/>
              <a:gd name="connsiteY59" fmla="*/ 413163 h 6460303"/>
              <a:gd name="connsiteX60" fmla="*/ 596693 w 8396198"/>
              <a:gd name="connsiteY60" fmla="*/ 0 h 6460303"/>
              <a:gd name="connsiteX0" fmla="*/ 1985184 w 7502757"/>
              <a:gd name="connsiteY0" fmla="*/ 5258093 h 6460303"/>
              <a:gd name="connsiteX1" fmla="*/ 1985184 w 7502757"/>
              <a:gd name="connsiteY1" fmla="*/ 5258093 h 6460303"/>
              <a:gd name="connsiteX2" fmla="*/ 1985184 w 7502757"/>
              <a:gd name="connsiteY2" fmla="*/ 5258093 h 6460303"/>
              <a:gd name="connsiteX3" fmla="*/ 7502757 w 7502757"/>
              <a:gd name="connsiteY3" fmla="*/ 0 h 6460303"/>
              <a:gd name="connsiteX4" fmla="*/ 7429884 w 7502757"/>
              <a:gd name="connsiteY4" fmla="*/ 1269060 h 6460303"/>
              <a:gd name="connsiteX5" fmla="*/ 6949524 w 7502757"/>
              <a:gd name="connsiteY5" fmla="*/ 1907550 h 6460303"/>
              <a:gd name="connsiteX6" fmla="*/ 4763857 w 7502757"/>
              <a:gd name="connsiteY6" fmla="*/ 4786769 h 6460303"/>
              <a:gd name="connsiteX7" fmla="*/ 4264272 w 7502757"/>
              <a:gd name="connsiteY7" fmla="*/ 4855144 h 6460303"/>
              <a:gd name="connsiteX8" fmla="*/ 4264273 w 7502757"/>
              <a:gd name="connsiteY8" fmla="*/ 4855143 h 6460303"/>
              <a:gd name="connsiteX9" fmla="*/ 4195899 w 7502757"/>
              <a:gd name="connsiteY9" fmla="*/ 4355559 h 6460303"/>
              <a:gd name="connsiteX10" fmla="*/ 7502757 w 7502757"/>
              <a:gd name="connsiteY10" fmla="*/ 0 h 6460303"/>
              <a:gd name="connsiteX11" fmla="*/ 6516179 w 7502757"/>
              <a:gd name="connsiteY11" fmla="*/ 0 h 6460303"/>
              <a:gd name="connsiteX12" fmla="*/ 7411525 w 7502757"/>
              <a:gd name="connsiteY12" fmla="*/ 0 h 6460303"/>
              <a:gd name="connsiteX13" fmla="*/ 2805577 w 7502757"/>
              <a:gd name="connsiteY13" fmla="*/ 6066627 h 6460303"/>
              <a:gd name="connsiteX14" fmla="*/ 2305992 w 7502757"/>
              <a:gd name="connsiteY14" fmla="*/ 6135001 h 6460303"/>
              <a:gd name="connsiteX15" fmla="*/ 2305993 w 7502757"/>
              <a:gd name="connsiteY15" fmla="*/ 6135001 h 6460303"/>
              <a:gd name="connsiteX16" fmla="*/ 2237619 w 7502757"/>
              <a:gd name="connsiteY16" fmla="*/ 5635416 h 6460303"/>
              <a:gd name="connsiteX17" fmla="*/ 6516179 w 7502757"/>
              <a:gd name="connsiteY17" fmla="*/ 0 h 6460303"/>
              <a:gd name="connsiteX18" fmla="*/ 5529597 w 7502757"/>
              <a:gd name="connsiteY18" fmla="*/ 0 h 6460303"/>
              <a:gd name="connsiteX19" fmla="*/ 6424943 w 7502757"/>
              <a:gd name="connsiteY19" fmla="*/ 0 h 6460303"/>
              <a:gd name="connsiteX20" fmla="*/ 2484768 w 7502757"/>
              <a:gd name="connsiteY20" fmla="*/ 5189719 h 6460303"/>
              <a:gd name="connsiteX21" fmla="*/ 2046796 w 7502757"/>
              <a:gd name="connsiteY21" fmla="*/ 5295775 h 6460303"/>
              <a:gd name="connsiteX22" fmla="*/ 1985184 w 7502757"/>
              <a:gd name="connsiteY22" fmla="*/ 5258093 h 6460303"/>
              <a:gd name="connsiteX23" fmla="*/ 1932333 w 7502757"/>
              <a:gd name="connsiteY23" fmla="*/ 5208872 h 6460303"/>
              <a:gd name="connsiteX24" fmla="*/ 1916810 w 7502757"/>
              <a:gd name="connsiteY24" fmla="*/ 4758508 h 6460303"/>
              <a:gd name="connsiteX25" fmla="*/ 5529597 w 7502757"/>
              <a:gd name="connsiteY25" fmla="*/ 0 h 6460303"/>
              <a:gd name="connsiteX26" fmla="*/ 4543018 w 7502757"/>
              <a:gd name="connsiteY26" fmla="*/ 0 h 6460303"/>
              <a:gd name="connsiteX27" fmla="*/ 5438364 w 7502757"/>
              <a:gd name="connsiteY27" fmla="*/ 0 h 6460303"/>
              <a:gd name="connsiteX28" fmla="*/ 640552 w 7502757"/>
              <a:gd name="connsiteY28" fmla="*/ 6319336 h 6460303"/>
              <a:gd name="connsiteX29" fmla="*/ 140967 w 7502757"/>
              <a:gd name="connsiteY29" fmla="*/ 6387711 h 6460303"/>
              <a:gd name="connsiteX30" fmla="*/ 140968 w 7502757"/>
              <a:gd name="connsiteY30" fmla="*/ 6387711 h 6460303"/>
              <a:gd name="connsiteX31" fmla="*/ 72594 w 7502757"/>
              <a:gd name="connsiteY31" fmla="*/ 5888126 h 6460303"/>
              <a:gd name="connsiteX32" fmla="*/ 4543018 w 7502757"/>
              <a:gd name="connsiteY32" fmla="*/ 0 h 6460303"/>
              <a:gd name="connsiteX33" fmla="*/ 3556436 w 7502757"/>
              <a:gd name="connsiteY33" fmla="*/ 0 h 6460303"/>
              <a:gd name="connsiteX34" fmla="*/ 4451782 w 7502757"/>
              <a:gd name="connsiteY34" fmla="*/ 0 h 6460303"/>
              <a:gd name="connsiteX35" fmla="*/ 711634 w 7502757"/>
              <a:gd name="connsiteY35" fmla="*/ 4926258 h 6460303"/>
              <a:gd name="connsiteX36" fmla="*/ 212049 w 7502757"/>
              <a:gd name="connsiteY36" fmla="*/ 4994633 h 6460303"/>
              <a:gd name="connsiteX37" fmla="*/ 212050 w 7502757"/>
              <a:gd name="connsiteY37" fmla="*/ 4994633 h 6460303"/>
              <a:gd name="connsiteX38" fmla="*/ 143675 w 7502757"/>
              <a:gd name="connsiteY38" fmla="*/ 4495047 h 6460303"/>
              <a:gd name="connsiteX39" fmla="*/ 3556436 w 7502757"/>
              <a:gd name="connsiteY39" fmla="*/ 0 h 6460303"/>
              <a:gd name="connsiteX40" fmla="*/ 2569856 w 7502757"/>
              <a:gd name="connsiteY40" fmla="*/ 0 h 6460303"/>
              <a:gd name="connsiteX41" fmla="*/ 3465201 w 7502757"/>
              <a:gd name="connsiteY41" fmla="*/ 0 h 6460303"/>
              <a:gd name="connsiteX42" fmla="*/ 1054005 w 7502757"/>
              <a:gd name="connsiteY42" fmla="*/ 3175856 h 6460303"/>
              <a:gd name="connsiteX43" fmla="*/ 554420 w 7502757"/>
              <a:gd name="connsiteY43" fmla="*/ 3244231 h 6460303"/>
              <a:gd name="connsiteX44" fmla="*/ 554421 w 7502757"/>
              <a:gd name="connsiteY44" fmla="*/ 3244231 h 6460303"/>
              <a:gd name="connsiteX45" fmla="*/ 486047 w 7502757"/>
              <a:gd name="connsiteY45" fmla="*/ 2744646 h 6460303"/>
              <a:gd name="connsiteX46" fmla="*/ 2569856 w 7502757"/>
              <a:gd name="connsiteY46" fmla="*/ 0 h 6460303"/>
              <a:gd name="connsiteX47" fmla="*/ 1583274 w 7502757"/>
              <a:gd name="connsiteY47" fmla="*/ 0 h 6460303"/>
              <a:gd name="connsiteX48" fmla="*/ 2478619 w 7502757"/>
              <a:gd name="connsiteY48" fmla="*/ 0 h 6460303"/>
              <a:gd name="connsiteX49" fmla="*/ 935829 w 7502757"/>
              <a:gd name="connsiteY49" fmla="*/ 2032053 h 6460303"/>
              <a:gd name="connsiteX50" fmla="*/ 436245 w 7502757"/>
              <a:gd name="connsiteY50" fmla="*/ 2100428 h 6460303"/>
              <a:gd name="connsiteX51" fmla="*/ 436245 w 7502757"/>
              <a:gd name="connsiteY51" fmla="*/ 2100427 h 6460303"/>
              <a:gd name="connsiteX52" fmla="*/ 367872 w 7502757"/>
              <a:gd name="connsiteY52" fmla="*/ 1600843 h 6460303"/>
              <a:gd name="connsiteX53" fmla="*/ 1583274 w 7502757"/>
              <a:gd name="connsiteY53" fmla="*/ 0 h 6460303"/>
              <a:gd name="connsiteX54" fmla="*/ 596693 w 7502757"/>
              <a:gd name="connsiteY54" fmla="*/ 0 h 6460303"/>
              <a:gd name="connsiteX55" fmla="*/ 1492038 w 7502757"/>
              <a:gd name="connsiteY55" fmla="*/ 0 h 6460303"/>
              <a:gd name="connsiteX56" fmla="*/ 850966 w 7502757"/>
              <a:gd name="connsiteY56" fmla="*/ 844373 h 6460303"/>
              <a:gd name="connsiteX57" fmla="*/ 351382 w 7502757"/>
              <a:gd name="connsiteY57" fmla="*/ 912748 h 6460303"/>
              <a:gd name="connsiteX58" fmla="*/ 351383 w 7502757"/>
              <a:gd name="connsiteY58" fmla="*/ 912748 h 6460303"/>
              <a:gd name="connsiteX59" fmla="*/ 283008 w 7502757"/>
              <a:gd name="connsiteY59" fmla="*/ 413163 h 6460303"/>
              <a:gd name="connsiteX60" fmla="*/ 596693 w 7502757"/>
              <a:gd name="connsiteY60" fmla="*/ 0 h 6460303"/>
              <a:gd name="connsiteX0" fmla="*/ 1985184 w 7429884"/>
              <a:gd name="connsiteY0" fmla="*/ 5258093 h 6460303"/>
              <a:gd name="connsiteX1" fmla="*/ 1985184 w 7429884"/>
              <a:gd name="connsiteY1" fmla="*/ 5258093 h 6460303"/>
              <a:gd name="connsiteX2" fmla="*/ 1985184 w 7429884"/>
              <a:gd name="connsiteY2" fmla="*/ 5258093 h 6460303"/>
              <a:gd name="connsiteX3" fmla="*/ 7426781 w 7429884"/>
              <a:gd name="connsiteY3" fmla="*/ 101286 h 6460303"/>
              <a:gd name="connsiteX4" fmla="*/ 7429884 w 7429884"/>
              <a:gd name="connsiteY4" fmla="*/ 1269060 h 6460303"/>
              <a:gd name="connsiteX5" fmla="*/ 6949524 w 7429884"/>
              <a:gd name="connsiteY5" fmla="*/ 1907550 h 6460303"/>
              <a:gd name="connsiteX6" fmla="*/ 4763857 w 7429884"/>
              <a:gd name="connsiteY6" fmla="*/ 4786769 h 6460303"/>
              <a:gd name="connsiteX7" fmla="*/ 4264272 w 7429884"/>
              <a:gd name="connsiteY7" fmla="*/ 4855144 h 6460303"/>
              <a:gd name="connsiteX8" fmla="*/ 4264273 w 7429884"/>
              <a:gd name="connsiteY8" fmla="*/ 4855143 h 6460303"/>
              <a:gd name="connsiteX9" fmla="*/ 4195899 w 7429884"/>
              <a:gd name="connsiteY9" fmla="*/ 4355559 h 6460303"/>
              <a:gd name="connsiteX10" fmla="*/ 7426781 w 7429884"/>
              <a:gd name="connsiteY10" fmla="*/ 101286 h 6460303"/>
              <a:gd name="connsiteX11" fmla="*/ 6516179 w 7429884"/>
              <a:gd name="connsiteY11" fmla="*/ 0 h 6460303"/>
              <a:gd name="connsiteX12" fmla="*/ 7411525 w 7429884"/>
              <a:gd name="connsiteY12" fmla="*/ 0 h 6460303"/>
              <a:gd name="connsiteX13" fmla="*/ 2805577 w 7429884"/>
              <a:gd name="connsiteY13" fmla="*/ 6066627 h 6460303"/>
              <a:gd name="connsiteX14" fmla="*/ 2305992 w 7429884"/>
              <a:gd name="connsiteY14" fmla="*/ 6135001 h 6460303"/>
              <a:gd name="connsiteX15" fmla="*/ 2305993 w 7429884"/>
              <a:gd name="connsiteY15" fmla="*/ 6135001 h 6460303"/>
              <a:gd name="connsiteX16" fmla="*/ 2237619 w 7429884"/>
              <a:gd name="connsiteY16" fmla="*/ 5635416 h 6460303"/>
              <a:gd name="connsiteX17" fmla="*/ 6516179 w 7429884"/>
              <a:gd name="connsiteY17" fmla="*/ 0 h 6460303"/>
              <a:gd name="connsiteX18" fmla="*/ 5529597 w 7429884"/>
              <a:gd name="connsiteY18" fmla="*/ 0 h 6460303"/>
              <a:gd name="connsiteX19" fmla="*/ 6424943 w 7429884"/>
              <a:gd name="connsiteY19" fmla="*/ 0 h 6460303"/>
              <a:gd name="connsiteX20" fmla="*/ 2484768 w 7429884"/>
              <a:gd name="connsiteY20" fmla="*/ 5189719 h 6460303"/>
              <a:gd name="connsiteX21" fmla="*/ 2046796 w 7429884"/>
              <a:gd name="connsiteY21" fmla="*/ 5295775 h 6460303"/>
              <a:gd name="connsiteX22" fmla="*/ 1985184 w 7429884"/>
              <a:gd name="connsiteY22" fmla="*/ 5258093 h 6460303"/>
              <a:gd name="connsiteX23" fmla="*/ 1932333 w 7429884"/>
              <a:gd name="connsiteY23" fmla="*/ 5208872 h 6460303"/>
              <a:gd name="connsiteX24" fmla="*/ 1916810 w 7429884"/>
              <a:gd name="connsiteY24" fmla="*/ 4758508 h 6460303"/>
              <a:gd name="connsiteX25" fmla="*/ 5529597 w 7429884"/>
              <a:gd name="connsiteY25" fmla="*/ 0 h 6460303"/>
              <a:gd name="connsiteX26" fmla="*/ 4543018 w 7429884"/>
              <a:gd name="connsiteY26" fmla="*/ 0 h 6460303"/>
              <a:gd name="connsiteX27" fmla="*/ 5438364 w 7429884"/>
              <a:gd name="connsiteY27" fmla="*/ 0 h 6460303"/>
              <a:gd name="connsiteX28" fmla="*/ 640552 w 7429884"/>
              <a:gd name="connsiteY28" fmla="*/ 6319336 h 6460303"/>
              <a:gd name="connsiteX29" fmla="*/ 140967 w 7429884"/>
              <a:gd name="connsiteY29" fmla="*/ 6387711 h 6460303"/>
              <a:gd name="connsiteX30" fmla="*/ 140968 w 7429884"/>
              <a:gd name="connsiteY30" fmla="*/ 6387711 h 6460303"/>
              <a:gd name="connsiteX31" fmla="*/ 72594 w 7429884"/>
              <a:gd name="connsiteY31" fmla="*/ 5888126 h 6460303"/>
              <a:gd name="connsiteX32" fmla="*/ 4543018 w 7429884"/>
              <a:gd name="connsiteY32" fmla="*/ 0 h 6460303"/>
              <a:gd name="connsiteX33" fmla="*/ 3556436 w 7429884"/>
              <a:gd name="connsiteY33" fmla="*/ 0 h 6460303"/>
              <a:gd name="connsiteX34" fmla="*/ 4451782 w 7429884"/>
              <a:gd name="connsiteY34" fmla="*/ 0 h 6460303"/>
              <a:gd name="connsiteX35" fmla="*/ 711634 w 7429884"/>
              <a:gd name="connsiteY35" fmla="*/ 4926258 h 6460303"/>
              <a:gd name="connsiteX36" fmla="*/ 212049 w 7429884"/>
              <a:gd name="connsiteY36" fmla="*/ 4994633 h 6460303"/>
              <a:gd name="connsiteX37" fmla="*/ 212050 w 7429884"/>
              <a:gd name="connsiteY37" fmla="*/ 4994633 h 6460303"/>
              <a:gd name="connsiteX38" fmla="*/ 143675 w 7429884"/>
              <a:gd name="connsiteY38" fmla="*/ 4495047 h 6460303"/>
              <a:gd name="connsiteX39" fmla="*/ 3556436 w 7429884"/>
              <a:gd name="connsiteY39" fmla="*/ 0 h 6460303"/>
              <a:gd name="connsiteX40" fmla="*/ 2569856 w 7429884"/>
              <a:gd name="connsiteY40" fmla="*/ 0 h 6460303"/>
              <a:gd name="connsiteX41" fmla="*/ 3465201 w 7429884"/>
              <a:gd name="connsiteY41" fmla="*/ 0 h 6460303"/>
              <a:gd name="connsiteX42" fmla="*/ 1054005 w 7429884"/>
              <a:gd name="connsiteY42" fmla="*/ 3175856 h 6460303"/>
              <a:gd name="connsiteX43" fmla="*/ 554420 w 7429884"/>
              <a:gd name="connsiteY43" fmla="*/ 3244231 h 6460303"/>
              <a:gd name="connsiteX44" fmla="*/ 554421 w 7429884"/>
              <a:gd name="connsiteY44" fmla="*/ 3244231 h 6460303"/>
              <a:gd name="connsiteX45" fmla="*/ 486047 w 7429884"/>
              <a:gd name="connsiteY45" fmla="*/ 2744646 h 6460303"/>
              <a:gd name="connsiteX46" fmla="*/ 2569856 w 7429884"/>
              <a:gd name="connsiteY46" fmla="*/ 0 h 6460303"/>
              <a:gd name="connsiteX47" fmla="*/ 1583274 w 7429884"/>
              <a:gd name="connsiteY47" fmla="*/ 0 h 6460303"/>
              <a:gd name="connsiteX48" fmla="*/ 2478619 w 7429884"/>
              <a:gd name="connsiteY48" fmla="*/ 0 h 6460303"/>
              <a:gd name="connsiteX49" fmla="*/ 935829 w 7429884"/>
              <a:gd name="connsiteY49" fmla="*/ 2032053 h 6460303"/>
              <a:gd name="connsiteX50" fmla="*/ 436245 w 7429884"/>
              <a:gd name="connsiteY50" fmla="*/ 2100428 h 6460303"/>
              <a:gd name="connsiteX51" fmla="*/ 436245 w 7429884"/>
              <a:gd name="connsiteY51" fmla="*/ 2100427 h 6460303"/>
              <a:gd name="connsiteX52" fmla="*/ 367872 w 7429884"/>
              <a:gd name="connsiteY52" fmla="*/ 1600843 h 6460303"/>
              <a:gd name="connsiteX53" fmla="*/ 1583274 w 7429884"/>
              <a:gd name="connsiteY53" fmla="*/ 0 h 6460303"/>
              <a:gd name="connsiteX54" fmla="*/ 596693 w 7429884"/>
              <a:gd name="connsiteY54" fmla="*/ 0 h 6460303"/>
              <a:gd name="connsiteX55" fmla="*/ 1492038 w 7429884"/>
              <a:gd name="connsiteY55" fmla="*/ 0 h 6460303"/>
              <a:gd name="connsiteX56" fmla="*/ 850966 w 7429884"/>
              <a:gd name="connsiteY56" fmla="*/ 844373 h 6460303"/>
              <a:gd name="connsiteX57" fmla="*/ 351382 w 7429884"/>
              <a:gd name="connsiteY57" fmla="*/ 912748 h 6460303"/>
              <a:gd name="connsiteX58" fmla="*/ 351383 w 7429884"/>
              <a:gd name="connsiteY58" fmla="*/ 912748 h 6460303"/>
              <a:gd name="connsiteX59" fmla="*/ 283008 w 7429884"/>
              <a:gd name="connsiteY59" fmla="*/ 413163 h 6460303"/>
              <a:gd name="connsiteX60" fmla="*/ 596693 w 7429884"/>
              <a:gd name="connsiteY60" fmla="*/ 0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429884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426781" y="101286"/>
                </a:moveTo>
                <a:cubicBezTo>
                  <a:pt x="7427815" y="490544"/>
                  <a:pt x="7428850" y="879802"/>
                  <a:pt x="7429884" y="1269060"/>
                </a:cubicBezTo>
                <a:lnTo>
                  <a:pt x="6949524" y="1907550"/>
                </a:lnTo>
                <a:cubicBezTo>
                  <a:pt x="5741374" y="3498841"/>
                  <a:pt x="5211399" y="4295503"/>
                  <a:pt x="4763857" y="4786769"/>
                </a:cubicBezTo>
                <a:cubicBezTo>
                  <a:pt x="4316315" y="5278035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lnTo>
                  <a:pt x="7426781" y="101286"/>
                </a:ln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lnTo>
                  <a:pt x="6516179" y="0"/>
                </a:ln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lnTo>
                  <a:pt x="5529597" y="0"/>
                </a:ln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lnTo>
                  <a:pt x="4543018" y="0"/>
                </a:ln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lnTo>
                  <a:pt x="3556436" y="0"/>
                </a:ln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lnTo>
                  <a:pt x="2569856" y="0"/>
                </a:ln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lnTo>
                  <a:pt x="1583274" y="0"/>
                </a:ln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lnTo>
                  <a:pt x="5966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13500000" algn="br" rotWithShape="0">
              <a:schemeClr val="accent2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grpSp>
        <p:nvGrpSpPr>
          <p:cNvPr id="16" name="Google Shape;28;p3"/>
          <p:cNvGrpSpPr/>
          <p:nvPr userDrawn="1"/>
        </p:nvGrpSpPr>
        <p:grpSpPr>
          <a:xfrm rot="10800000" flipH="1">
            <a:off x="1" y="3136769"/>
            <a:ext cx="7953306" cy="2027268"/>
            <a:chOff x="-9894852" y="-4493254"/>
            <a:chExt cx="21200407" cy="6522740"/>
          </a:xfrm>
        </p:grpSpPr>
        <p:sp>
          <p:nvSpPr>
            <p:cNvPr id="17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8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 userDrawn="1"/>
        </p:nvCxnSpPr>
        <p:spPr>
          <a:xfrm>
            <a:off x="0" y="3219822"/>
            <a:ext cx="781236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68" y="3361522"/>
            <a:ext cx="5215505" cy="157771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0" y="5092030"/>
            <a:ext cx="558000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876255" y="3361522"/>
            <a:ext cx="2235757" cy="171068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1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373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 userDrawn="1"/>
        </p:nvSpPr>
        <p:spPr>
          <a:xfrm>
            <a:off x="309716" y="0"/>
            <a:ext cx="8534516" cy="510267"/>
          </a:xfrm>
          <a:prstGeom prst="parallelogram">
            <a:avLst>
              <a:gd name="adj" fmla="val 1001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Параллелограмм 7"/>
          <p:cNvSpPr/>
          <p:nvPr userDrawn="1"/>
        </p:nvSpPr>
        <p:spPr>
          <a:xfrm>
            <a:off x="0" y="0"/>
            <a:ext cx="689487" cy="510267"/>
          </a:xfrm>
          <a:prstGeom prst="parallelogram">
            <a:avLst>
              <a:gd name="adj" fmla="val 1001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9488" y="0"/>
            <a:ext cx="7811844" cy="458757"/>
          </a:xfrm>
          <a:prstGeom prst="rect">
            <a:avLst/>
          </a:prstGeom>
        </p:spPr>
        <p:txBody>
          <a:bodyPr vert="horz" wrap="square" lIns="0" tIns="180000" rIns="0" bIns="0" rtlCol="0" anchor="t" anchorCtr="0">
            <a:spAutoFit/>
          </a:bodyPr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араллелограмм 5"/>
          <p:cNvSpPr/>
          <p:nvPr userDrawn="1"/>
        </p:nvSpPr>
        <p:spPr>
          <a:xfrm>
            <a:off x="8454513" y="0"/>
            <a:ext cx="689487" cy="510267"/>
          </a:xfrm>
          <a:prstGeom prst="parallelogram">
            <a:avLst>
              <a:gd name="adj" fmla="val 1001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791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4951">
          <p15:clr>
            <a:srgbClr val="FBAE40"/>
          </p15:clr>
        </p15:guide>
        <p15:guide id="3" pos="45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097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4" r:id="rId2"/>
    <p:sldLayoutId id="2147483701" r:id="rId3"/>
    <p:sldLayoutId id="2147483703" r:id="rId4"/>
    <p:sldLayoutId id="2147483706" r:id="rId5"/>
    <p:sldLayoutId id="2147483702" r:id="rId6"/>
    <p:sldLayoutId id="2147483705" r:id="rId7"/>
    <p:sldLayoutId id="2147483707" r:id="rId8"/>
    <p:sldLayoutId id="2147483709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34289" y="1203598"/>
            <a:ext cx="6768752" cy="194421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связь между отдельными состояниями видов и форм материи в процессах ее движения и развития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868144" y="3363838"/>
            <a:ext cx="2699792" cy="1069524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pPr algn="r"/>
            <a:r>
              <a:rPr lang="ru-RU" sz="1400" b="1" i="1" dirty="0">
                <a:solidFill>
                  <a:schemeClr val="tx2"/>
                </a:solidFill>
              </a:rPr>
              <a:t>Подготовил:</a:t>
            </a: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</a:rPr>
              <a:t>Сенаторов </a:t>
            </a:r>
            <a:r>
              <a:rPr lang="ru-RU" sz="1400" b="1" i="1" dirty="0">
                <a:solidFill>
                  <a:schemeClr val="tx2"/>
                </a:solidFill>
              </a:rPr>
              <a:t>А.В</a:t>
            </a:r>
            <a:r>
              <a:rPr lang="ru-RU" sz="1400" b="1" i="1" dirty="0" smtClean="0">
                <a:solidFill>
                  <a:schemeClr val="tx2"/>
                </a:solidFill>
              </a:rPr>
              <a:t>.</a:t>
            </a:r>
          </a:p>
          <a:p>
            <a:pPr algn="r"/>
            <a:endParaRPr lang="ru-RU" sz="1400" b="1" i="1" dirty="0">
              <a:solidFill>
                <a:schemeClr val="tx2"/>
              </a:solidFill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</a:rPr>
              <a:t>Научный руководитель:</a:t>
            </a: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</a:rPr>
              <a:t>Лаврикова Н.И.</a:t>
            </a:r>
            <a:endParaRPr lang="ru-RU" sz="135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понятие причинности</a:t>
            </a: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200"/>
            <a:ext cx="3078866" cy="4618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7864" y="817424"/>
            <a:ext cx="55229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Причинность</a:t>
            </a:r>
            <a: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ключевое понятие в философии, которое помогает нам понять, как события в мире связаны друг с другом. Оно охватывает вопросы о том, что вызывает определенные явления и как они влияют на дальнейшее развитие событий.</a:t>
            </a:r>
          </a:p>
          <a:p>
            <a:endParaRPr lang="ru-RU" sz="1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ru-RU" sz="14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Причина и следствие</a:t>
            </a:r>
            <a: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философские категории, отражающие всеобщую связь между предметами и явлениями в том, что любой предмет или явление возникают из других предметов и явлений.</a:t>
            </a: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/>
            </a:r>
            <a:b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endParaRPr lang="en-US" sz="1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ru-RU" sz="14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Причинность</a:t>
            </a:r>
            <a: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(каузальность) – генетическая связь между отдельными состояниями видов и форм материи в процессах ее движения 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7999288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античной философии</a:t>
            </a:r>
          </a:p>
        </p:txBody>
      </p:sp>
      <p:sp>
        <p:nvSpPr>
          <p:cNvPr id="34" name="Text 3"/>
          <p:cNvSpPr/>
          <p:nvPr/>
        </p:nvSpPr>
        <p:spPr>
          <a:xfrm>
            <a:off x="354350" y="68841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6664A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Платон</a:t>
            </a:r>
            <a:endParaRPr lang="en-US" dirty="0">
              <a:solidFill>
                <a:srgbClr val="6664AF"/>
              </a:solidFill>
            </a:endParaRPr>
          </a:p>
        </p:txBody>
      </p:sp>
      <p:sp>
        <p:nvSpPr>
          <p:cNvPr id="35" name="Text 4"/>
          <p:cNvSpPr/>
          <p:nvPr/>
        </p:nvSpPr>
        <p:spPr>
          <a:xfrm>
            <a:off x="354351" y="1257771"/>
            <a:ext cx="2304256" cy="3618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Платон рассматривал причинность как связь между идеальным миром и физическим миром. Первопричины находятся в мире идей, а физические явления - лишь их отражение.</a:t>
            </a:r>
            <a:endParaRPr lang="en-US" sz="1400" dirty="0"/>
          </a:p>
        </p:txBody>
      </p:sp>
      <p:sp>
        <p:nvSpPr>
          <p:cNvPr id="36" name="Text 5"/>
          <p:cNvSpPr/>
          <p:nvPr/>
        </p:nvSpPr>
        <p:spPr>
          <a:xfrm>
            <a:off x="3270963" y="688414"/>
            <a:ext cx="222207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Аристотель</a:t>
            </a:r>
            <a:endParaRPr lang="en-US" dirty="0"/>
          </a:p>
        </p:txBody>
      </p:sp>
      <p:sp>
        <p:nvSpPr>
          <p:cNvPr id="37" name="Text 6"/>
          <p:cNvSpPr/>
          <p:nvPr/>
        </p:nvSpPr>
        <p:spPr>
          <a:xfrm>
            <a:off x="3270964" y="1257771"/>
            <a:ext cx="2525172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Аристотель выделял четыре вида причин: материальную, формальную, действующую и целевую. Он полагал, что для полного понимания явления необходимо знать все четыре причины.</a:t>
            </a:r>
            <a:endParaRPr lang="en-US" sz="1400" dirty="0"/>
          </a:p>
        </p:txBody>
      </p:sp>
      <p:sp>
        <p:nvSpPr>
          <p:cNvPr id="38" name="Text 7"/>
          <p:cNvSpPr/>
          <p:nvPr/>
        </p:nvSpPr>
        <p:spPr>
          <a:xfrm>
            <a:off x="6259006" y="68841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Стоики</a:t>
            </a:r>
            <a:endParaRPr lang="en-US" dirty="0"/>
          </a:p>
        </p:txBody>
      </p:sp>
      <p:sp>
        <p:nvSpPr>
          <p:cNvPr id="39" name="Text 8"/>
          <p:cNvSpPr/>
          <p:nvPr/>
        </p:nvSpPr>
        <p:spPr>
          <a:xfrm>
            <a:off x="6259007" y="1257771"/>
            <a:ext cx="2232248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Стоики рассматривали причинность как цепь неизбежных событий, подчиняющихся универсальным законам природы. Они верили в судьбу и отрицали свободу воли.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70912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средневековой философии</a:t>
            </a:r>
          </a:p>
        </p:txBody>
      </p:sp>
      <p:sp>
        <p:nvSpPr>
          <p:cNvPr id="17" name="Text 7"/>
          <p:cNvSpPr/>
          <p:nvPr/>
        </p:nvSpPr>
        <p:spPr>
          <a:xfrm>
            <a:off x="2051720" y="829042"/>
            <a:ext cx="2537698" cy="3170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98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Августин</a:t>
            </a:r>
            <a:endParaRPr lang="en-US" dirty="0"/>
          </a:p>
        </p:txBody>
      </p:sp>
      <p:sp>
        <p:nvSpPr>
          <p:cNvPr id="18" name="Text 8"/>
          <p:cNvSpPr/>
          <p:nvPr/>
        </p:nvSpPr>
        <p:spPr>
          <a:xfrm>
            <a:off x="2051720" y="1267906"/>
            <a:ext cx="6819134" cy="6496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58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Августин учил, что причинность - это Божий промысел, направляющий все события в мире к определенной цели.</a:t>
            </a:r>
            <a:endParaRPr lang="en-US" sz="1400" dirty="0"/>
          </a:p>
        </p:txBody>
      </p:sp>
      <p:sp>
        <p:nvSpPr>
          <p:cNvPr id="20" name="Text 12"/>
          <p:cNvSpPr/>
          <p:nvPr/>
        </p:nvSpPr>
        <p:spPr>
          <a:xfrm>
            <a:off x="2051720" y="2037855"/>
            <a:ext cx="2537698" cy="3170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98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Фома Аквинский</a:t>
            </a:r>
            <a:endParaRPr lang="en-US" dirty="0"/>
          </a:p>
        </p:txBody>
      </p:sp>
      <p:sp>
        <p:nvSpPr>
          <p:cNvPr id="21" name="Text 13"/>
          <p:cNvSpPr/>
          <p:nvPr/>
        </p:nvSpPr>
        <p:spPr>
          <a:xfrm>
            <a:off x="2051720" y="2355726"/>
            <a:ext cx="6912768" cy="10510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58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Фома Аквинский разработал пять доказательств существования Бога, основанных на наблюдении за причинно-следственными связями в природе.</a:t>
            </a:r>
            <a:endParaRPr lang="en-US" sz="1400" dirty="0"/>
          </a:p>
        </p:txBody>
      </p:sp>
      <p:sp>
        <p:nvSpPr>
          <p:cNvPr id="23" name="Text 17"/>
          <p:cNvSpPr/>
          <p:nvPr/>
        </p:nvSpPr>
        <p:spPr>
          <a:xfrm>
            <a:off x="2049381" y="3406815"/>
            <a:ext cx="2537698" cy="3170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98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Оккам</a:t>
            </a:r>
            <a:endParaRPr lang="en-US" dirty="0"/>
          </a:p>
        </p:txBody>
      </p:sp>
      <p:sp>
        <p:nvSpPr>
          <p:cNvPr id="24" name="Text 18"/>
          <p:cNvSpPr/>
          <p:nvPr/>
        </p:nvSpPr>
        <p:spPr>
          <a:xfrm>
            <a:off x="2049381" y="3757582"/>
            <a:ext cx="6808564" cy="9744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58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Уильям Оккам отрицал необходимость допущения сложных метафизических первопричин. Он считал, что явления можно объяснить, исходя только из очевидных фактов.</a:t>
            </a:r>
            <a:endParaRPr lang="en-US" sz="140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" y="535781"/>
            <a:ext cx="2042614" cy="45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385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философии Нового времени</a:t>
            </a: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401"/>
            <a:ext cx="9144000" cy="1378521"/>
          </a:xfrm>
          <a:prstGeom prst="rect">
            <a:avLst/>
          </a:prstGeom>
        </p:spPr>
      </p:pic>
      <p:sp>
        <p:nvSpPr>
          <p:cNvPr id="7" name="Text 5"/>
          <p:cNvSpPr/>
          <p:nvPr/>
        </p:nvSpPr>
        <p:spPr>
          <a:xfrm>
            <a:off x="467544" y="2012471"/>
            <a:ext cx="2102763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71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Декарт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67544" y="2394066"/>
            <a:ext cx="2331958" cy="28229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23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Рене Декарт видел в причинности объективный механизм, управляющий всей материальной вселенной согласно строгим математическим законам.</a:t>
            </a:r>
            <a:endParaRPr lang="en-US" sz="1400" dirty="0"/>
          </a:p>
        </p:txBody>
      </p:sp>
      <p:sp>
        <p:nvSpPr>
          <p:cNvPr id="9" name="Text 9"/>
          <p:cNvSpPr/>
          <p:nvPr/>
        </p:nvSpPr>
        <p:spPr>
          <a:xfrm>
            <a:off x="3320163" y="2012471"/>
            <a:ext cx="2102763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71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Спиноза</a:t>
            </a:r>
            <a:endParaRPr lang="en-US" dirty="0"/>
          </a:p>
        </p:txBody>
      </p:sp>
      <p:sp>
        <p:nvSpPr>
          <p:cNvPr id="10" name="Text 10"/>
          <p:cNvSpPr/>
          <p:nvPr/>
        </p:nvSpPr>
        <p:spPr>
          <a:xfrm>
            <a:off x="3320163" y="2394066"/>
            <a:ext cx="2331957" cy="197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23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Барух Спиноза отрицал свободу воли и полагал, что все события являются необходимым следствием предшествующих причин.</a:t>
            </a:r>
            <a:endParaRPr lang="en-US" sz="1400" dirty="0"/>
          </a:p>
        </p:txBody>
      </p:sp>
      <p:sp>
        <p:nvSpPr>
          <p:cNvPr id="12" name="Text 13"/>
          <p:cNvSpPr/>
          <p:nvPr/>
        </p:nvSpPr>
        <p:spPr>
          <a:xfrm>
            <a:off x="6172781" y="2012471"/>
            <a:ext cx="2102763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71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Юм</a:t>
            </a:r>
            <a:endParaRPr lang="en-US" dirty="0"/>
          </a:p>
        </p:txBody>
      </p:sp>
      <p:sp>
        <p:nvSpPr>
          <p:cNvPr id="13" name="Text 14"/>
          <p:cNvSpPr/>
          <p:nvPr/>
        </p:nvSpPr>
        <p:spPr>
          <a:xfrm>
            <a:off x="6172781" y="2394066"/>
            <a:ext cx="2575683" cy="3105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23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Дэвид Юм подверг критике понятие причинности, утверждая, что мы не можем наблюдать необходимую связь между явлениями, а можем лишь устанавливать эмпирические закономерности.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506975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 rotWithShape="1">
          <a:blip r:embed="rId3"/>
          <a:srcRect b="10503"/>
          <a:stretch/>
        </p:blipFill>
        <p:spPr>
          <a:xfrm>
            <a:off x="-5048" y="537657"/>
            <a:ext cx="9149048" cy="46058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немецкой классической философии</a:t>
            </a:r>
          </a:p>
        </p:txBody>
      </p:sp>
      <p:sp>
        <p:nvSpPr>
          <p:cNvPr id="9" name="Shape 4"/>
          <p:cNvSpPr/>
          <p:nvPr/>
        </p:nvSpPr>
        <p:spPr>
          <a:xfrm>
            <a:off x="81979" y="1209744"/>
            <a:ext cx="2880000" cy="3810278"/>
          </a:xfrm>
          <a:prstGeom prst="roundRect">
            <a:avLst>
              <a:gd name="adj" fmla="val 3956"/>
            </a:avLst>
          </a:prstGeom>
          <a:solidFill>
            <a:srgbClr val="DED6FF"/>
          </a:solidFill>
          <a:ln/>
        </p:spPr>
      </p:sp>
      <p:sp>
        <p:nvSpPr>
          <p:cNvPr id="10" name="Text 5"/>
          <p:cNvSpPr/>
          <p:nvPr/>
        </p:nvSpPr>
        <p:spPr>
          <a:xfrm>
            <a:off x="304150" y="120974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Кант</a:t>
            </a:r>
            <a:endParaRPr lang="en-US" dirty="0"/>
          </a:p>
        </p:txBody>
      </p:sp>
      <p:sp>
        <p:nvSpPr>
          <p:cNvPr id="12" name="Text 6"/>
          <p:cNvSpPr/>
          <p:nvPr/>
        </p:nvSpPr>
        <p:spPr>
          <a:xfrm>
            <a:off x="304150" y="1690162"/>
            <a:ext cx="2323634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Иммануил Кант видел в причинности априорную форму чувственного созерцания, организующую наш опыт. Она накладывается на хаотические ощущения, упорядочивая их.</a:t>
            </a:r>
            <a:endParaRPr lang="en-US" sz="1200" dirty="0"/>
          </a:p>
        </p:txBody>
      </p:sp>
      <p:sp>
        <p:nvSpPr>
          <p:cNvPr id="13" name="Shape 7"/>
          <p:cNvSpPr/>
          <p:nvPr/>
        </p:nvSpPr>
        <p:spPr>
          <a:xfrm>
            <a:off x="3126851" y="1209744"/>
            <a:ext cx="2880000" cy="3810278"/>
          </a:xfrm>
          <a:prstGeom prst="roundRect">
            <a:avLst>
              <a:gd name="adj" fmla="val 3956"/>
            </a:avLst>
          </a:prstGeom>
          <a:solidFill>
            <a:srgbClr val="DED6FF"/>
          </a:solidFill>
          <a:ln/>
        </p:spPr>
      </p:sp>
      <p:sp>
        <p:nvSpPr>
          <p:cNvPr id="14" name="Text 8"/>
          <p:cNvSpPr/>
          <p:nvPr/>
        </p:nvSpPr>
        <p:spPr>
          <a:xfrm>
            <a:off x="3349021" y="120974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Гегель</a:t>
            </a:r>
            <a:endParaRPr lang="en-US" dirty="0"/>
          </a:p>
        </p:txBody>
      </p:sp>
      <p:sp>
        <p:nvSpPr>
          <p:cNvPr id="15" name="Text 9"/>
          <p:cNvSpPr/>
          <p:nvPr/>
        </p:nvSpPr>
        <p:spPr>
          <a:xfrm>
            <a:off x="3349021" y="1690162"/>
            <a:ext cx="2470125" cy="31986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Георг Вильгельм Фридрих Гегель рассматривал причинность как один из моментов диалектического развития Абсолютной идеи, переходящей в свою противоположность - свободу.</a:t>
            </a:r>
            <a:endParaRPr lang="en-US" sz="1200" dirty="0"/>
          </a:p>
        </p:txBody>
      </p:sp>
      <p:sp>
        <p:nvSpPr>
          <p:cNvPr id="16" name="Shape 10"/>
          <p:cNvSpPr/>
          <p:nvPr/>
        </p:nvSpPr>
        <p:spPr>
          <a:xfrm>
            <a:off x="6171722" y="1209744"/>
            <a:ext cx="2880000" cy="3810278"/>
          </a:xfrm>
          <a:prstGeom prst="roundRect">
            <a:avLst>
              <a:gd name="adj" fmla="val 3956"/>
            </a:avLst>
          </a:prstGeom>
          <a:solidFill>
            <a:srgbClr val="DED6FF"/>
          </a:solidFill>
          <a:ln/>
        </p:spPr>
      </p:sp>
      <p:sp>
        <p:nvSpPr>
          <p:cNvPr id="17" name="Text 11"/>
          <p:cNvSpPr/>
          <p:nvPr/>
        </p:nvSpPr>
        <p:spPr>
          <a:xfrm>
            <a:off x="6393894" y="120974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Шопенгауэр</a:t>
            </a:r>
            <a:endParaRPr lang="en-US" dirty="0"/>
          </a:p>
        </p:txBody>
      </p:sp>
      <p:sp>
        <p:nvSpPr>
          <p:cNvPr id="18" name="Text 12"/>
          <p:cNvSpPr/>
          <p:nvPr/>
        </p:nvSpPr>
        <p:spPr>
          <a:xfrm>
            <a:off x="6393894" y="1690162"/>
            <a:ext cx="2445955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Артур Шопенгауэр понимал причинность как изначальный закон, управляющий всем сущим, в том числе и волей человека.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99005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позитивистской философии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49" y="728841"/>
            <a:ext cx="555427" cy="55542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504" y="1275606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Огюст Конт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07504" y="1635646"/>
            <a:ext cx="2088232" cy="31986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Огюст Конт предлагал изучать причинные связи, опираясь только на эмпирические наблюдения и отвергая метафизические спекуляции.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405" y="728841"/>
            <a:ext cx="555427" cy="55542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411760" y="1275606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Эрнст Мах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2411760" y="1635646"/>
            <a:ext cx="2100600" cy="31986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Эрнст Мах выступал против поиска глубинных причин явлений и считал, что следует ограничиваться описанием наблюдаемых закономерностей.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669" y="728841"/>
            <a:ext cx="555427" cy="55542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75656" y="1275606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Рассел</a:t>
            </a:r>
            <a:endParaRPr lang="en-US" dirty="0"/>
          </a:p>
        </p:txBody>
      </p:sp>
      <p:sp>
        <p:nvSpPr>
          <p:cNvPr id="14" name="Text 8"/>
          <p:cNvSpPr/>
          <p:nvPr/>
        </p:nvSpPr>
        <p:spPr>
          <a:xfrm>
            <a:off x="4775656" y="1635646"/>
            <a:ext cx="2028592" cy="35540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Бертран Рассел отрицал возможность познания необходимых связей и предлагал ограничиваться статистическими корреляциями между событиями.</a:t>
            </a:r>
            <a:endParaRPr lang="en-US" sz="12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25" y="728841"/>
            <a:ext cx="555427" cy="55542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092280" y="1275606"/>
            <a:ext cx="238875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Карнап</a:t>
            </a:r>
            <a:endParaRPr lang="en-US" dirty="0"/>
          </a:p>
        </p:txBody>
      </p:sp>
      <p:sp>
        <p:nvSpPr>
          <p:cNvPr id="17" name="Text 10"/>
          <p:cNvSpPr/>
          <p:nvPr/>
        </p:nvSpPr>
        <p:spPr>
          <a:xfrm>
            <a:off x="7092281" y="1635646"/>
            <a:ext cx="1778574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Рудольф Карнап видел причинность как логическую связь между высказываниями, сформулированными в рамках строгой научной теории.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31341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Причинность в современной философии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68" y="507391"/>
            <a:ext cx="2073132" cy="46651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4918" y="627534"/>
            <a:ext cx="2150673" cy="3365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Вероятностный подход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904918" y="913046"/>
            <a:ext cx="5971338" cy="10337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4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Современные ученые все чаще рассматривают причинность в вероятностных терминах, признавая роль случайности и индетерминизма в природе.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899105" y="2093183"/>
            <a:ext cx="2308351" cy="3365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Контрфактический анализ</a:t>
            </a:r>
            <a:endParaRPr lang="en-US" dirty="0"/>
          </a:p>
        </p:txBody>
      </p:sp>
      <p:sp>
        <p:nvSpPr>
          <p:cNvPr id="12" name="Text 6"/>
          <p:cNvSpPr/>
          <p:nvPr/>
        </p:nvSpPr>
        <p:spPr>
          <a:xfrm>
            <a:off x="907498" y="2386672"/>
            <a:ext cx="5896750" cy="689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4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Философы изучают причинность, оценивая, как изменились бы события, если бы одна из причин была устранена.</a:t>
            </a:r>
            <a:endParaRPr lang="en-US" sz="1200" dirty="0"/>
          </a:p>
        </p:txBody>
      </p:sp>
      <p:sp>
        <p:nvSpPr>
          <p:cNvPr id="14" name="Text 7"/>
          <p:cNvSpPr/>
          <p:nvPr/>
        </p:nvSpPr>
        <p:spPr>
          <a:xfrm>
            <a:off x="911814" y="3446585"/>
            <a:ext cx="3069929" cy="3365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5955EB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Причинно-следственные графы</a:t>
            </a:r>
            <a:endParaRPr lang="en-US" dirty="0"/>
          </a:p>
        </p:txBody>
      </p:sp>
      <p:sp>
        <p:nvSpPr>
          <p:cNvPr id="15" name="Text 8"/>
          <p:cNvSpPr/>
          <p:nvPr/>
        </p:nvSpPr>
        <p:spPr>
          <a:xfrm>
            <a:off x="911814" y="3767302"/>
            <a:ext cx="5748418" cy="689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14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Новые математические модели позволяют выявлять сложные сети причинно-следственных связей между множеством факторов.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029807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870854" y="175902"/>
            <a:ext cx="402206" cy="273844"/>
          </a:xfrm>
          <a:prstGeom prst="rect">
            <a:avLst/>
          </a:prstGeom>
        </p:spPr>
        <p:txBody>
          <a:bodyPr/>
          <a:lstStyle/>
          <a:p>
            <a:fld id="{865734E4-975E-4261-A54A-DEB4ADCBA11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-57699"/>
            <a:ext cx="8856984" cy="39720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 значение понятия причинности в философии</a:t>
            </a:r>
          </a:p>
        </p:txBody>
      </p:sp>
      <p:sp>
        <p:nvSpPr>
          <p:cNvPr id="5" name="Shape 3"/>
          <p:cNvSpPr/>
          <p:nvPr/>
        </p:nvSpPr>
        <p:spPr>
          <a:xfrm>
            <a:off x="539552" y="793472"/>
            <a:ext cx="8331302" cy="934700"/>
          </a:xfrm>
          <a:prstGeom prst="rect">
            <a:avLst/>
          </a:prstGeom>
          <a:solidFill>
            <a:srgbClr val="DED6FF"/>
          </a:solidFill>
          <a:ln/>
        </p:spPr>
      </p:sp>
      <p:sp>
        <p:nvSpPr>
          <p:cNvPr id="6" name="Text 4"/>
          <p:cNvSpPr/>
          <p:nvPr/>
        </p:nvSpPr>
        <p:spPr>
          <a:xfrm>
            <a:off x="554832" y="993235"/>
            <a:ext cx="4702731" cy="3461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Объяснение явлений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3314185" y="859448"/>
            <a:ext cx="5578295" cy="10383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Понятие причинности помогает философам выявлять закономерности и объяснять, почему происходят те или иные события.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49153" y="1733271"/>
            <a:ext cx="2008764" cy="69423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Предсказание</a:t>
            </a:r>
            <a: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/>
            </a:r>
            <a:b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будущего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314185" y="1773544"/>
            <a:ext cx="5115904" cy="10383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Знание причинно-следственных связей позволяет предсказывать дальнейшее развитие событий и их последствия.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533872" y="2695197"/>
            <a:ext cx="8331302" cy="972715"/>
          </a:xfrm>
          <a:prstGeom prst="rect">
            <a:avLst/>
          </a:prstGeom>
          <a:solidFill>
            <a:srgbClr val="DED6FF"/>
          </a:solidFill>
          <a:ln/>
        </p:spPr>
      </p:sp>
      <p:sp>
        <p:nvSpPr>
          <p:cNvPr id="12" name="Text 9"/>
          <p:cNvSpPr/>
          <p:nvPr/>
        </p:nvSpPr>
        <p:spPr>
          <a:xfrm>
            <a:off x="533872" y="2751160"/>
            <a:ext cx="4702731" cy="3461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Управление</a:t>
            </a:r>
            <a: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/>
            </a:r>
            <a:br>
              <a:rPr lang="ru-RU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реальностью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3314185" y="2738080"/>
            <a:ext cx="4642191" cy="10383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Понимание причинности дает возможность воздействовать на мир, вызывая желаемые изменения.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54832" y="3884935"/>
            <a:ext cx="4702731" cy="3461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Мировоззрение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3314185" y="3734315"/>
            <a:ext cx="3778095" cy="10383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26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Представления о причинности влияют на общую картину мира, которую строит философ.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66808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яркий">
  <a:themeElements>
    <a:clrScheme name="mix_for_uo">
      <a:dk1>
        <a:srgbClr val="0C0C0C"/>
      </a:dk1>
      <a:lt1>
        <a:srgbClr val="FFFFFF"/>
      </a:lt1>
      <a:dk2>
        <a:srgbClr val="000000"/>
      </a:dk2>
      <a:lt2>
        <a:srgbClr val="FFFFFF"/>
      </a:lt2>
      <a:accent1>
        <a:srgbClr val="006387"/>
      </a:accent1>
      <a:accent2>
        <a:srgbClr val="FFC000"/>
      </a:accent2>
      <a:accent3>
        <a:srgbClr val="EE3C2E"/>
      </a:accent3>
      <a:accent4>
        <a:srgbClr val="92D050"/>
      </a:accent4>
      <a:accent5>
        <a:srgbClr val="40AFFF"/>
      </a:accent5>
      <a:accent6>
        <a:srgbClr val="8238BA"/>
      </a:accent6>
      <a:hlink>
        <a:srgbClr val="0066CC"/>
      </a:hlink>
      <a:folHlink>
        <a:srgbClr val="29B5E5"/>
      </a:folHlink>
    </a:clrScheme>
    <a:fontScheme name="sv_for_uo">
      <a:majorFont>
        <a:latin typeface="Cambria"/>
        <a:ea typeface=""/>
        <a:cs typeface="FontAwesome"/>
      </a:majorFont>
      <a:minorFont>
        <a:latin typeface="Candara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яркий</Template>
  <TotalTime>10223</TotalTime>
  <Words>608</Words>
  <Application>Microsoft Office PowerPoint</Application>
  <PresentationFormat>Экран (16:9)</PresentationFormat>
  <Paragraphs>81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Arvo</vt:lpstr>
      <vt:lpstr>FontAwesome</vt:lpstr>
      <vt:lpstr>Libre Baskerville</vt:lpstr>
      <vt:lpstr>Open Sans</vt:lpstr>
      <vt:lpstr>Calibri</vt:lpstr>
      <vt:lpstr>Candara</vt:lpstr>
      <vt:lpstr>Times New Roman</vt:lpstr>
      <vt:lpstr>Helvetica</vt:lpstr>
      <vt:lpstr>Cambria</vt:lpstr>
      <vt:lpstr>яркий</vt:lpstr>
      <vt:lpstr>Объективная связь между отдельными состояниями видов и форм материи в процессах ее движения и развития</vt:lpstr>
      <vt:lpstr>Введение в понятие причинности</vt:lpstr>
      <vt:lpstr>Причинность в античной философии</vt:lpstr>
      <vt:lpstr>Причинность в средневековой философии</vt:lpstr>
      <vt:lpstr>Причинность в философии Нового времени</vt:lpstr>
      <vt:lpstr>Причинность в немецкой классической философии</vt:lpstr>
      <vt:lpstr>Причинность в позитивистской философии</vt:lpstr>
      <vt:lpstr>Причинность в современной философии</vt:lpstr>
      <vt:lpstr>Заключение: значение понятия причинности в философии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dc:description>Normal List</dc:description>
  <cp:lastModifiedBy>user</cp:lastModifiedBy>
  <cp:revision>951</cp:revision>
  <cp:lastPrinted>2022-04-10T06:45:11Z</cp:lastPrinted>
  <dcterms:created xsi:type="dcterms:W3CDTF">2021-01-27T12:28:25Z</dcterms:created>
  <dcterms:modified xsi:type="dcterms:W3CDTF">2024-05-29T06:53:49Z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Color_Mix_5</vt:lpwstr>
  </property>
  <property fmtid="{D5CDD505-2E9C-101B-9397-08002B2CF9AE}" pid="3" name="SlideDescription">
    <vt:lpwstr>Normal List</vt:lpwstr>
  </property>
</Properties>
</file>