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9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3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82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3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3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7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7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5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2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1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C823AD-FE83-44D0-B0D2-38023C32CA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46C8-E16C-4987-9B7A-A189710D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3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351936" cy="187220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6000" dirty="0"/>
              <a:t>Тема </a:t>
            </a:r>
            <a:br>
              <a:rPr lang="ru-RU" sz="6000" dirty="0"/>
            </a:br>
            <a:r>
              <a:rPr lang="ru-RU" sz="6000" dirty="0"/>
              <a:t>«</a:t>
            </a:r>
            <a:r>
              <a:rPr lang="en-US" sz="6000" dirty="0"/>
              <a:t>Daily routine</a:t>
            </a:r>
            <a:r>
              <a:rPr lang="ru-RU" sz="60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8062912" cy="1008112"/>
          </a:xfrm>
        </p:spPr>
        <p:txBody>
          <a:bodyPr>
            <a:norm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Распорядок дня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de-DE" sz="4800" dirty="0" err="1"/>
              <a:t>Vocabulary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184576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Open your books at page 36. Look at the pictures. Learn some new words.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Brush teeth </a:t>
            </a:r>
            <a:r>
              <a:rPr lang="en-US" sz="3200" dirty="0"/>
              <a:t>– </a:t>
            </a:r>
            <a:r>
              <a:rPr lang="ru-RU" sz="3200" dirty="0"/>
              <a:t>чистить зубы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Have breakfast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- завтракать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Play sports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– играть в спортивные игры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Go to bed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- ложиться спать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Go to school </a:t>
            </a:r>
            <a:r>
              <a:rPr lang="en-US" sz="3200" dirty="0"/>
              <a:t>– </a:t>
            </a:r>
            <a:r>
              <a:rPr lang="ru-RU" sz="3200" dirty="0"/>
              <a:t>ходить в школу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Have dinner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– обедать</a:t>
            </a:r>
            <a:r>
              <a:rPr lang="en-US" sz="3200" dirty="0"/>
              <a:t>/</a:t>
            </a:r>
            <a:r>
              <a:rPr lang="ru-RU" sz="3200" dirty="0"/>
              <a:t>ужинать</a:t>
            </a:r>
            <a:endParaRPr lang="en-US" sz="3200" dirty="0"/>
          </a:p>
          <a:p>
            <a:r>
              <a:rPr lang="en-US" sz="3200" b="1" dirty="0">
                <a:solidFill>
                  <a:schemeClr val="bg1"/>
                </a:solidFill>
              </a:rPr>
              <a:t>Have lessons at school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- уроки в школе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23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006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Which of the activities in the pictures do you do: in the morning? at noon? in the afternoon</a:t>
            </a:r>
            <a:r>
              <a:rPr lang="ru-RU" dirty="0"/>
              <a:t>?</a:t>
            </a:r>
            <a:r>
              <a:rPr lang="en-US" dirty="0"/>
              <a:t> in the evening? at night? at weekends?</a:t>
            </a:r>
          </a:p>
          <a:p>
            <a:pPr marL="64008" indent="0">
              <a:buNone/>
            </a:pPr>
            <a:r>
              <a:rPr lang="en-US" u="sng" dirty="0"/>
              <a:t>For example:</a:t>
            </a:r>
          </a:p>
          <a:p>
            <a:pPr marL="64008" indent="0">
              <a:buNone/>
            </a:pPr>
            <a:r>
              <a:rPr lang="en-US" dirty="0"/>
              <a:t>In the morning I brush my teeth.</a:t>
            </a:r>
          </a:p>
          <a:p>
            <a:pPr marL="64008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Закончите следующие предложения.</a:t>
            </a:r>
            <a:endParaRPr lang="en-US" b="1" u="sng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n-US" dirty="0"/>
              <a:t>At noon…</a:t>
            </a:r>
          </a:p>
          <a:p>
            <a:pPr marL="64008" indent="0">
              <a:buNone/>
            </a:pPr>
            <a:r>
              <a:rPr lang="en-US" dirty="0"/>
              <a:t>In the afternoon…</a:t>
            </a:r>
          </a:p>
          <a:p>
            <a:pPr marL="64008" indent="0">
              <a:buNone/>
            </a:pPr>
            <a:r>
              <a:rPr lang="en-US" dirty="0"/>
              <a:t>In the evening…</a:t>
            </a:r>
          </a:p>
          <a:p>
            <a:pPr marL="64008" indent="0">
              <a:buNone/>
            </a:pPr>
            <a:r>
              <a:rPr lang="en-US" dirty="0"/>
              <a:t>At night…</a:t>
            </a:r>
          </a:p>
          <a:p>
            <a:pPr marL="64008" indent="0">
              <a:buNone/>
            </a:pPr>
            <a:r>
              <a:rPr lang="en-US" dirty="0"/>
              <a:t>At weekends…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5222321" cy="32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0880" cy="1080120"/>
          </a:xfrm>
        </p:spPr>
        <p:txBody>
          <a:bodyPr anchor="t"/>
          <a:lstStyle/>
          <a:p>
            <a:pPr algn="ctr"/>
            <a:r>
              <a:rPr lang="de-DE" dirty="0"/>
              <a:t>The </a:t>
            </a:r>
            <a:r>
              <a:rPr lang="de-DE" dirty="0" err="1"/>
              <a:t>Present</a:t>
            </a:r>
            <a:r>
              <a:rPr lang="de-DE" dirty="0"/>
              <a:t>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39604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/>
              <a:t>Это простое настоящее время</a:t>
            </a:r>
            <a:r>
              <a:rPr lang="en-US" sz="2400" dirty="0"/>
              <a:t>. </a:t>
            </a:r>
            <a:r>
              <a:rPr lang="ru-RU" sz="2400" dirty="0"/>
              <a:t>Оно используется в тех случаях, когда мы говорим о настоящем. Оно употребляется для обозначения: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400" dirty="0"/>
              <a:t>ежедневного занятия (</a:t>
            </a:r>
            <a:r>
              <a:rPr lang="en-US" sz="2400" dirty="0"/>
              <a:t>a</a:t>
            </a:r>
            <a:r>
              <a:rPr lang="ru-RU" sz="2400" dirty="0"/>
              <a:t> </a:t>
            </a:r>
            <a:r>
              <a:rPr lang="en-US" sz="2400" dirty="0"/>
              <a:t>daily routine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en-US" sz="2400" u="sng" dirty="0">
                <a:solidFill>
                  <a:schemeClr val="bg1"/>
                </a:solidFill>
              </a:rPr>
              <a:t>She always sleeps early.</a:t>
            </a:r>
            <a:endParaRPr lang="ru-RU" sz="2400" u="sng" dirty="0">
              <a:solidFill>
                <a:schemeClr val="bg1"/>
              </a:solidFill>
            </a:endParaRPr>
          </a:p>
          <a:p>
            <a:pPr marL="578358" indent="-514350">
              <a:buFont typeface="+mj-lt"/>
              <a:buAutoNum type="arabicPeriod"/>
            </a:pPr>
            <a:r>
              <a:rPr lang="ru-RU" sz="2400" dirty="0"/>
              <a:t>привычки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a habit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br>
              <a:rPr lang="ru-RU" sz="2400" dirty="0"/>
            </a:br>
            <a:r>
              <a:rPr lang="en-US" sz="2400" u="sng" dirty="0">
                <a:solidFill>
                  <a:schemeClr val="bg1"/>
                </a:solidFill>
              </a:rPr>
              <a:t>He reads books in his free time. </a:t>
            </a:r>
            <a:endParaRPr lang="ru-RU" sz="2400" u="sng" dirty="0">
              <a:solidFill>
                <a:schemeClr val="bg1"/>
              </a:solidFill>
            </a:endParaRPr>
          </a:p>
          <a:p>
            <a:pPr marL="578358" indent="-514350">
              <a:buFont typeface="+mj-lt"/>
              <a:buAutoNum type="arabicPeriod"/>
            </a:pPr>
            <a:r>
              <a:rPr lang="ru-RU" sz="2400" dirty="0"/>
              <a:t>постоянного состояния (</a:t>
            </a:r>
            <a:r>
              <a:rPr lang="en-US" sz="2400" dirty="0"/>
              <a:t>a permanent state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en-US" sz="2400" u="sng" dirty="0">
                <a:solidFill>
                  <a:schemeClr val="bg1"/>
                </a:solidFill>
              </a:rPr>
              <a:t>He lives in Moscow</a:t>
            </a:r>
            <a:r>
              <a:rPr lang="ru-RU" sz="2400" u="sng" dirty="0">
                <a:solidFill>
                  <a:schemeClr val="bg1"/>
                </a:solidFill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4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 anchor="t">
            <a:noAutofit/>
          </a:bodyPr>
          <a:lstStyle/>
          <a:p>
            <a:r>
              <a:rPr lang="ru-RU" sz="3600" dirty="0"/>
              <a:t>Образование </a:t>
            </a:r>
            <a:r>
              <a:rPr lang="de-DE" sz="3600" dirty="0"/>
              <a:t>The </a:t>
            </a:r>
            <a:r>
              <a:rPr lang="de-DE" sz="3600" dirty="0" err="1"/>
              <a:t>Present</a:t>
            </a:r>
            <a:r>
              <a:rPr lang="de-DE" sz="3600" dirty="0"/>
              <a:t> Simple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en-US" sz="2400" u="sng" dirty="0"/>
              <a:t>Affirmative</a:t>
            </a:r>
            <a:endParaRPr lang="ru-RU" sz="2400" u="sng" dirty="0"/>
          </a:p>
          <a:p>
            <a:pPr marL="64008" indent="0" algn="ctr">
              <a:buNone/>
            </a:pPr>
            <a:r>
              <a:rPr lang="en-US" sz="2400" dirty="0"/>
              <a:t>(</a:t>
            </a:r>
            <a:r>
              <a:rPr lang="ru-RU" sz="2400" dirty="0"/>
              <a:t>Утвердительные предложения</a:t>
            </a:r>
            <a:r>
              <a:rPr lang="en-US" sz="2400" dirty="0"/>
              <a:t>)</a:t>
            </a:r>
          </a:p>
          <a:p>
            <a:pPr marL="64008" indent="0">
              <a:buNone/>
            </a:pPr>
            <a:r>
              <a:rPr lang="en-US" sz="2400" dirty="0"/>
              <a:t>I/you/we/they </a:t>
            </a:r>
            <a:r>
              <a:rPr lang="en-US" sz="2400" b="1" dirty="0">
                <a:solidFill>
                  <a:schemeClr val="bg1"/>
                </a:solidFill>
              </a:rPr>
              <a:t>sleep</a:t>
            </a:r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/>
              <a:t> |  he/she/it </a:t>
            </a:r>
            <a:r>
              <a:rPr lang="en-US" sz="2400" b="1" dirty="0">
                <a:solidFill>
                  <a:schemeClr val="bg1"/>
                </a:solidFill>
              </a:rPr>
              <a:t>sleep</a:t>
            </a:r>
            <a:r>
              <a:rPr lang="en-US" sz="2400" b="1" u="sng" dirty="0">
                <a:solidFill>
                  <a:schemeClr val="bg1"/>
                </a:solidFill>
              </a:rPr>
              <a:t>s</a:t>
            </a:r>
          </a:p>
          <a:p>
            <a:pPr marL="64008" indent="0">
              <a:buNone/>
            </a:pPr>
            <a:r>
              <a:rPr lang="ru-RU" sz="2400" dirty="0">
                <a:latin typeface="Times New Roman"/>
              </a:rPr>
              <a:t>Глагол совпадает со своей начальной формой без частицы </a:t>
            </a:r>
            <a:r>
              <a:rPr lang="ru-RU" sz="2400" dirty="0" err="1">
                <a:latin typeface="Times New Roman"/>
              </a:rPr>
              <a:t>to</a:t>
            </a:r>
            <a:r>
              <a:rPr lang="ru-RU" sz="2400" dirty="0">
                <a:latin typeface="Times New Roman"/>
              </a:rPr>
              <a:t>. Лишь в </a:t>
            </a:r>
            <a:r>
              <a:rPr lang="ru-RU" sz="2400" i="1" dirty="0">
                <a:latin typeface="Times New Roman"/>
              </a:rPr>
              <a:t>3-ем лице единственного числа </a:t>
            </a:r>
            <a:r>
              <a:rPr lang="ru-RU" sz="2400" dirty="0">
                <a:latin typeface="Times New Roman"/>
              </a:rPr>
              <a:t>к ней нужно прибавить окончание </a:t>
            </a:r>
            <a:r>
              <a:rPr lang="en-US" sz="2400" dirty="0">
                <a:latin typeface="Times New Roman"/>
              </a:rPr>
              <a:t>-</a:t>
            </a:r>
            <a:r>
              <a:rPr lang="ru-RU" sz="2400" dirty="0">
                <a:latin typeface="Times New Roman"/>
              </a:rPr>
              <a:t>s/-</a:t>
            </a:r>
            <a:r>
              <a:rPr lang="en-US" sz="2400" dirty="0" err="1">
                <a:latin typeface="Times New Roman"/>
              </a:rPr>
              <a:t>es</a:t>
            </a:r>
            <a:r>
              <a:rPr lang="ru-RU" sz="2400" dirty="0">
                <a:latin typeface="Times New Roman"/>
              </a:rPr>
              <a:t>.</a:t>
            </a:r>
            <a:endParaRPr lang="en-US" sz="2400" u="sng" dirty="0"/>
          </a:p>
          <a:p>
            <a:pPr marL="64008" indent="0" algn="ctr">
              <a:buNone/>
            </a:pPr>
            <a:r>
              <a:rPr lang="en-US" sz="2400" u="sng" dirty="0"/>
              <a:t>Negative</a:t>
            </a:r>
          </a:p>
          <a:p>
            <a:pPr marL="64008" indent="0" algn="ctr">
              <a:buNone/>
            </a:pPr>
            <a:r>
              <a:rPr lang="en-US" sz="2400" dirty="0"/>
              <a:t>(</a:t>
            </a:r>
            <a:r>
              <a:rPr lang="ru-RU" sz="2400" dirty="0"/>
              <a:t>Отрицательные предложения</a:t>
            </a:r>
            <a:r>
              <a:rPr lang="en-US" sz="2400" dirty="0"/>
              <a:t>)</a:t>
            </a:r>
          </a:p>
          <a:p>
            <a:pPr marL="64008" indent="0" algn="ctr">
              <a:buNone/>
            </a:pPr>
            <a:r>
              <a:rPr lang="en-US" sz="2400" dirty="0"/>
              <a:t>I/you/we/they </a:t>
            </a:r>
            <a:r>
              <a:rPr lang="en-US" sz="2400" b="1" dirty="0">
                <a:solidFill>
                  <a:schemeClr val="bg1"/>
                </a:solidFill>
              </a:rPr>
              <a:t>don’t sleep</a:t>
            </a:r>
          </a:p>
          <a:p>
            <a:pPr marL="64008" indent="0" algn="ctr">
              <a:buNone/>
            </a:pPr>
            <a:r>
              <a:rPr lang="de-DE" sz="2400" dirty="0"/>
              <a:t>he/</a:t>
            </a:r>
            <a:r>
              <a:rPr lang="de-DE" sz="2400" dirty="0" err="1"/>
              <a:t>she</a:t>
            </a:r>
            <a:r>
              <a:rPr lang="de-DE" sz="2400" dirty="0"/>
              <a:t>/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doesn‘t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sleep</a:t>
            </a:r>
            <a:endParaRPr lang="de-DE" sz="2400" b="1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ru-RU" sz="2400" dirty="0"/>
              <a:t>В отрицательных предложениях используется вспомогательный глагол </a:t>
            </a:r>
            <a:r>
              <a:rPr lang="ru-RU" sz="2400" b="1" dirty="0" err="1">
                <a:solidFill>
                  <a:schemeClr val="bg1"/>
                </a:solidFill>
              </a:rPr>
              <a:t>do</a:t>
            </a:r>
            <a:r>
              <a:rPr lang="ru-RU" sz="2400" b="1" dirty="0">
                <a:solidFill>
                  <a:schemeClr val="bg1"/>
                </a:solidFill>
              </a:rPr>
              <a:t>/</a:t>
            </a:r>
            <a:r>
              <a:rPr lang="ru-RU" sz="2400" b="1" dirty="0" err="1">
                <a:solidFill>
                  <a:schemeClr val="bg1"/>
                </a:solidFill>
              </a:rPr>
              <a:t>does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dirty="0"/>
              <a:t>с отрицательной частицей </a:t>
            </a:r>
            <a:r>
              <a:rPr lang="en-US" sz="2400" b="1" dirty="0">
                <a:solidFill>
                  <a:schemeClr val="bg1"/>
                </a:solidFill>
              </a:rPr>
              <a:t>not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/>
              <a:t>перед глаголом в сокращенной форме </a:t>
            </a:r>
            <a:r>
              <a:rPr lang="ru-RU" sz="2400" b="1" dirty="0" err="1">
                <a:solidFill>
                  <a:schemeClr val="bg1"/>
                </a:solidFill>
              </a:rPr>
              <a:t>don’t</a:t>
            </a:r>
            <a:r>
              <a:rPr lang="ru-RU" sz="2400" b="1" dirty="0">
                <a:solidFill>
                  <a:schemeClr val="bg1"/>
                </a:solidFill>
              </a:rPr>
              <a:t>/</a:t>
            </a:r>
            <a:r>
              <a:rPr lang="ru-RU" sz="2400" b="1" dirty="0" err="1">
                <a:solidFill>
                  <a:schemeClr val="bg1"/>
                </a:solidFill>
              </a:rPr>
              <a:t>doesn’t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2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112568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en-US" sz="2800" u="sng" dirty="0"/>
              <a:t>Interrogative</a:t>
            </a:r>
          </a:p>
          <a:p>
            <a:pPr marL="64008" indent="0" algn="ctr">
              <a:buNone/>
            </a:pPr>
            <a:r>
              <a:rPr lang="en-US" sz="2800" dirty="0"/>
              <a:t>(</a:t>
            </a:r>
            <a:r>
              <a:rPr lang="ru-RU" sz="2800" dirty="0"/>
              <a:t>Вопросительные предложения</a:t>
            </a:r>
            <a:r>
              <a:rPr lang="en-US" sz="2800" dirty="0"/>
              <a:t>)</a:t>
            </a:r>
          </a:p>
          <a:p>
            <a:pPr marL="64008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Do</a:t>
            </a:r>
            <a:r>
              <a:rPr lang="en-US" sz="2800" dirty="0"/>
              <a:t> I/you/we/they sleep? | </a:t>
            </a:r>
            <a:r>
              <a:rPr lang="en-US" sz="2800" b="1" dirty="0">
                <a:solidFill>
                  <a:schemeClr val="bg1"/>
                </a:solidFill>
              </a:rPr>
              <a:t>Does</a:t>
            </a:r>
            <a:r>
              <a:rPr lang="en-US" sz="2800" dirty="0"/>
              <a:t> he/she/it sleep?</a:t>
            </a:r>
            <a:endParaRPr lang="ru-RU" sz="2800" dirty="0"/>
          </a:p>
          <a:p>
            <a:pPr marL="64008" indent="0">
              <a:buNone/>
            </a:pPr>
            <a:endParaRPr lang="en-US" sz="2800" dirty="0"/>
          </a:p>
          <a:p>
            <a:pPr marL="64008" indent="0">
              <a:buNone/>
            </a:pPr>
            <a:r>
              <a:rPr lang="ru-RU" sz="2400" dirty="0"/>
              <a:t>Для того, чтобы построить вопросительное предложение, перед подлежащим нужно поставить вспомогательный глагол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do/does</a:t>
            </a:r>
            <a:r>
              <a:rPr lang="ru-RU" sz="2400" dirty="0"/>
              <a:t>.</a:t>
            </a:r>
          </a:p>
          <a:p>
            <a:pPr marL="64008" indent="0">
              <a:buNone/>
            </a:pPr>
            <a:endParaRPr lang="en-US" sz="2400" b="1" u="sng" dirty="0"/>
          </a:p>
          <a:p>
            <a:pPr marL="64008" indent="0">
              <a:buNone/>
            </a:pPr>
            <a:r>
              <a:rPr lang="en-US" sz="2400" b="1" u="sng" dirty="0"/>
              <a:t>Now do Ex.4 on page 37.</a:t>
            </a:r>
          </a:p>
          <a:p>
            <a:pPr marL="64008" indent="0">
              <a:buNone/>
            </a:pPr>
            <a:r>
              <a:rPr lang="en-US" sz="2400" dirty="0"/>
              <a:t>Write the third person singular. </a:t>
            </a:r>
            <a:r>
              <a:rPr lang="ru-RU" sz="2400" dirty="0"/>
              <a:t>Напишите глаголы в форме 3-го лица единственного числа.</a:t>
            </a:r>
          </a:p>
          <a:p>
            <a:pPr marL="64008" indent="0">
              <a:buNone/>
            </a:pPr>
            <a:r>
              <a:rPr lang="en-US" sz="2400" dirty="0"/>
              <a:t>Example: 1. I go – she goes.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369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5544616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Now listen to the speaker and repeat.</a:t>
            </a:r>
          </a:p>
          <a:p>
            <a:pPr marL="64008" indent="0">
              <a:buNone/>
            </a:pPr>
            <a:r>
              <a:rPr lang="ru-RU" dirty="0"/>
              <a:t>Послушайте аудиозапись и повторите за диктором как нужно читать глаголы в форме  3-го лица единственного числа с окончанием </a:t>
            </a:r>
            <a:r>
              <a:rPr lang="de-DE" b="1" dirty="0">
                <a:solidFill>
                  <a:schemeClr val="bg1"/>
                </a:solidFill>
              </a:rPr>
              <a:t>-s/-es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marL="64008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n-US" u="sng" dirty="0">
                <a:solidFill>
                  <a:schemeClr val="bg1"/>
                </a:solidFill>
              </a:rPr>
              <a:t>Add two verbs to each category.</a:t>
            </a:r>
            <a:endParaRPr lang="ru-RU" u="sng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de-DE" dirty="0"/>
              <a:t>kicks      </a:t>
            </a:r>
            <a:r>
              <a:rPr lang="de-DE" dirty="0" err="1"/>
              <a:t>laughs</a:t>
            </a:r>
            <a:r>
              <a:rPr lang="de-DE" dirty="0"/>
              <a:t>         </a:t>
            </a:r>
            <a:r>
              <a:rPr lang="de-DE" dirty="0" err="1"/>
              <a:t>kisses</a:t>
            </a:r>
            <a:r>
              <a:rPr lang="de-DE" dirty="0"/>
              <a:t>          </a:t>
            </a:r>
            <a:r>
              <a:rPr lang="de-DE" dirty="0" err="1"/>
              <a:t>washes</a:t>
            </a:r>
            <a:endParaRPr lang="de-DE" dirty="0"/>
          </a:p>
          <a:p>
            <a:pPr marL="64008" indent="0">
              <a:buNone/>
            </a:pPr>
            <a:r>
              <a:rPr lang="de-DE" dirty="0"/>
              <a:t>         </a:t>
            </a:r>
            <a:r>
              <a:rPr lang="de-DE" dirty="0" err="1"/>
              <a:t>swims</a:t>
            </a:r>
            <a:r>
              <a:rPr lang="de-DE" dirty="0"/>
              <a:t>                  </a:t>
            </a:r>
            <a:r>
              <a:rPr lang="de-DE" dirty="0" err="1"/>
              <a:t>plays</a:t>
            </a:r>
            <a:endParaRPr lang="de-DE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21325"/>
              </p:ext>
            </p:extLst>
          </p:nvPr>
        </p:nvGraphicFramePr>
        <p:xfrm>
          <a:off x="755576" y="4005065"/>
          <a:ext cx="6984776" cy="1584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r>
                        <a:rPr lang="en-US" sz="2000" dirty="0"/>
                        <a:t>/-s/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cooks,</a:t>
                      </a:r>
                      <a:r>
                        <a:rPr lang="en-US" sz="2000" baseline="0" dirty="0"/>
                        <a:t> takes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de-DE" sz="2000" dirty="0"/>
                        <a:t>/-z/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loves, gives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de-DE" sz="2000" dirty="0"/>
                        <a:t>/-</a:t>
                      </a:r>
                      <a:r>
                        <a:rPr lang="de-DE" sz="2000" dirty="0" err="1"/>
                        <a:t>iz</a:t>
                      </a:r>
                      <a:r>
                        <a:rPr lang="de-DE" sz="20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loses, passes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8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1"/>
            <a:ext cx="6984776" cy="814861"/>
          </a:xfrm>
        </p:spPr>
        <p:txBody>
          <a:bodyPr anchor="t">
            <a:noAutofit/>
          </a:bodyPr>
          <a:lstStyle/>
          <a:p>
            <a:pPr algn="ctr"/>
            <a:r>
              <a:rPr lang="de-DE" sz="2400" dirty="0"/>
              <a:t>Adverbs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frequency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(наречия частотности)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98254"/>
            <a:ext cx="3960440" cy="2246769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sz="2800" dirty="0"/>
              <a:t>1 Harry and his friends </a:t>
            </a:r>
            <a:r>
              <a:rPr lang="en-US" sz="2800" b="1" dirty="0">
                <a:solidFill>
                  <a:schemeClr val="bg1"/>
                </a:solidFill>
              </a:rPr>
              <a:t>usually </a:t>
            </a:r>
            <a:r>
              <a:rPr lang="en-US" sz="2800" dirty="0"/>
              <a:t>meet in the</a:t>
            </a:r>
          </a:p>
          <a:p>
            <a:pPr marL="64008" indent="0">
              <a:buNone/>
            </a:pPr>
            <a:r>
              <a:rPr lang="en-US" sz="2800" dirty="0"/>
              <a:t>meeting room.</a:t>
            </a:r>
          </a:p>
          <a:p>
            <a:pPr marL="64008" indent="0">
              <a:buNone/>
            </a:pPr>
            <a:r>
              <a:rPr lang="en-US" sz="2800" dirty="0"/>
              <a:t>2 He's </a:t>
            </a:r>
            <a:r>
              <a:rPr lang="en-US" sz="2800" b="1" dirty="0">
                <a:solidFill>
                  <a:schemeClr val="bg1"/>
                </a:solidFill>
              </a:rPr>
              <a:t>never </a:t>
            </a:r>
            <a:r>
              <a:rPr lang="en-US" sz="2800" dirty="0"/>
              <a:t>late for classes.</a:t>
            </a:r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30048"/>
              </p:ext>
            </p:extLst>
          </p:nvPr>
        </p:nvGraphicFramePr>
        <p:xfrm>
          <a:off x="395536" y="1124744"/>
          <a:ext cx="3960440" cy="2658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530">
                <a:tc>
                  <a:txBody>
                    <a:bodyPr/>
                    <a:lstStyle/>
                    <a:p>
                      <a:r>
                        <a:rPr lang="ru-RU" sz="20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always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52">
                <a:tc>
                  <a:txBody>
                    <a:bodyPr/>
                    <a:lstStyle/>
                    <a:p>
                      <a:r>
                        <a:rPr lang="ru-RU" sz="20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usually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обычно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52">
                <a:tc>
                  <a:txBody>
                    <a:bodyPr/>
                    <a:lstStyle/>
                    <a:p>
                      <a:r>
                        <a:rPr lang="ru-RU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often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часто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52">
                <a:tc>
                  <a:txBody>
                    <a:bodyPr/>
                    <a:lstStyle/>
                    <a:p>
                      <a:r>
                        <a:rPr lang="ru-RU" sz="20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sometimes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иногда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52">
                <a:tc>
                  <a:txBody>
                    <a:bodyPr/>
                    <a:lstStyle/>
                    <a:p>
                      <a:r>
                        <a:rPr lang="ru-RU" sz="20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rarely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редко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52">
                <a:tc>
                  <a:txBody>
                    <a:bodyPr/>
                    <a:lstStyle/>
                    <a:p>
                      <a:r>
                        <a:rPr lang="ru-RU" sz="20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never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никогда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411178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put adverbs of frequency </a:t>
            </a:r>
            <a:r>
              <a:rPr lang="en-US" sz="2400" i="1" u="sng" dirty="0"/>
              <a:t>after</a:t>
            </a:r>
            <a:r>
              <a:rPr lang="en-US" sz="2400" dirty="0"/>
              <a:t> the verb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to be </a:t>
            </a:r>
            <a:r>
              <a:rPr lang="en-US" sz="2400" dirty="0"/>
              <a:t>but </a:t>
            </a:r>
            <a:r>
              <a:rPr lang="en-US" sz="2400" i="1" u="sng" dirty="0"/>
              <a:t>before</a:t>
            </a:r>
            <a:r>
              <a:rPr lang="en-US" sz="2400" dirty="0"/>
              <a:t> any other verb in a sentence.</a:t>
            </a:r>
            <a:endParaRPr lang="ru-RU" sz="2400" dirty="0"/>
          </a:p>
          <a:p>
            <a:endParaRPr lang="en-US" sz="2400" b="1" u="sng" dirty="0"/>
          </a:p>
          <a:p>
            <a:r>
              <a:rPr lang="en-US" sz="2400" b="1" u="sng" dirty="0"/>
              <a:t>Now do Ex. 6(b) on page 37. Put the words in the correct order.</a:t>
            </a:r>
          </a:p>
        </p:txBody>
      </p:sp>
    </p:spTree>
    <p:extLst>
      <p:ext uri="{BB962C8B-B14F-4D97-AF65-F5344CB8AC3E}">
        <p14:creationId xmlns:p14="http://schemas.microsoft.com/office/powerpoint/2010/main" val="111377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84776" cy="7200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b="1" dirty="0"/>
              <a:t>Homework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28803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b="1" u="sng" dirty="0"/>
              <a:t>Do Ex.9 on page 37.</a:t>
            </a:r>
          </a:p>
          <a:p>
            <a:pPr marL="64008" indent="0">
              <a:buNone/>
            </a:pPr>
            <a:r>
              <a:rPr lang="en-US" sz="2400" i="1" dirty="0"/>
              <a:t>What's a typical Monday for you?</a:t>
            </a:r>
          </a:p>
          <a:p>
            <a:pPr marL="64008" indent="0">
              <a:buNone/>
            </a:pPr>
            <a:r>
              <a:rPr lang="en-US" sz="2400" i="1" dirty="0"/>
              <a:t>Make notes, then write a short paragraph.</a:t>
            </a:r>
          </a:p>
          <a:p>
            <a:pPr marL="64008" indent="0">
              <a:buNone/>
            </a:pPr>
            <a:r>
              <a:rPr lang="ru-RU" sz="2400" b="1" dirty="0"/>
              <a:t>Написать небольшой текст о своем распорядке дня.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280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557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Ион</vt:lpstr>
      <vt:lpstr>Тема  «Daily routine»</vt:lpstr>
      <vt:lpstr>Vocabulary</vt:lpstr>
      <vt:lpstr>Презентация PowerPoint</vt:lpstr>
      <vt:lpstr>The Present Simple</vt:lpstr>
      <vt:lpstr>Образование The Present Simple</vt:lpstr>
      <vt:lpstr>Презентация PowerPoint</vt:lpstr>
      <vt:lpstr>Презентация PowerPoint</vt:lpstr>
      <vt:lpstr>Adverbs of frequency  (наречия частотности)</vt:lpstr>
      <vt:lpstr>Homework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«Daily routine» (Распорядок дня)</dc:title>
  <dc:creator>Даша Чусовитина</dc:creator>
  <cp:lastModifiedBy>Galina</cp:lastModifiedBy>
  <cp:revision>13</cp:revision>
  <dcterms:created xsi:type="dcterms:W3CDTF">2020-12-02T08:06:48Z</dcterms:created>
  <dcterms:modified xsi:type="dcterms:W3CDTF">2024-05-16T18:50:59Z</dcterms:modified>
</cp:coreProperties>
</file>