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7" r:id="rId16"/>
    <p:sldId id="278" r:id="rId17"/>
    <p:sldId id="275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-132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A9C0-B73A-49A6-A57C-5C4B69C24EBC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2E1D-4208-4F28-B6E3-6BF29B1604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BF88-84CC-45CE-90B6-63FA28772EC9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94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2536-598B-48B4-AA88-1642E228B3EF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7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CF7-2919-488D-BF1D-8F6026112F7E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06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4AB9-2E1D-453A-8AE6-2806D4E2D86B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70B-9F01-473F-94AA-9A4C28727B52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96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AD78-6E33-4D9A-BA47-33FAC44B03D9}" type="datetime1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8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B910-4187-4146-94B6-B9D431230BCF}" type="datetime1">
              <a:rPr lang="ru-RU" smtClean="0"/>
              <a:t>05.05.2024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65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3F97-19B2-49AD-A2B1-A807257E97FC}" type="datetime1">
              <a:rPr lang="ru-RU" smtClean="0"/>
              <a:t>05.05.2024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43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D74-FF41-468E-AE3A-25DE2452B7DF}" type="datetime1">
              <a:rPr lang="ru-RU" smtClean="0"/>
              <a:t>05.05.2024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84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22F9-2043-41C1-A1C5-2C3C5DCECC6B}" type="datetime1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09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14A8-262B-4962-9898-82C377DF15CD}" type="datetime1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55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181F-D6E8-449D-B3F2-BFEB00346298}" type="datetime1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80ED-9AD7-4B22-9BBE-C91F671B3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6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7DB662-E62D-4308-A3BF-B5E92B7AB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95724" y="-2538274"/>
            <a:ext cx="6600548" cy="12192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90D32-E2D5-4DE9-B425-2A008805B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Диалектическое мышление: формирование и основные элементы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41ABF1-D3EC-4C49-AFC5-BC55C8DA5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6665" y="4203444"/>
            <a:ext cx="400952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/>
              <a:t>Выполнили: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Сергеев </a:t>
            </a:r>
            <a:r>
              <a:rPr lang="ru-RU" dirty="0"/>
              <a:t>И.П</a:t>
            </a:r>
            <a:r>
              <a:rPr lang="ru-RU" dirty="0" smtClean="0"/>
              <a:t>., </a:t>
            </a:r>
            <a:r>
              <a:rPr lang="ru-RU" dirty="0" err="1" smtClean="0"/>
              <a:t>Кузьменко</a:t>
            </a:r>
            <a:r>
              <a:rPr lang="ru-RU" dirty="0" smtClean="0"/>
              <a:t> А.А.</a:t>
            </a:r>
          </a:p>
          <a:p>
            <a:pPr algn="r"/>
            <a:r>
              <a:rPr lang="ru-RU" i="1" dirty="0" smtClean="0"/>
              <a:t>Научный руководитель:</a:t>
            </a:r>
          </a:p>
          <a:p>
            <a:pPr algn="r"/>
            <a:r>
              <a:rPr lang="ru-RU" dirty="0" smtClean="0"/>
              <a:t>Лаврикова Н.И.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75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B336AE-84F9-4817-9CF0-9FC55C06D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C5E4A-A021-4D4E-B7E2-E62C0731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0"/>
            <a:ext cx="10733103" cy="1325563"/>
          </a:xfrm>
        </p:spPr>
        <p:txBody>
          <a:bodyPr/>
          <a:lstStyle/>
          <a:p>
            <a:r>
              <a:rPr lang="ru-RU" sz="3600" dirty="0"/>
              <a:t>Закон единства и борьбы противоположностей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9F522-4F8F-4645-B52D-2027A4CCB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9" y="1526959"/>
            <a:ext cx="10360241" cy="5184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Закон единства и борьбы противоположностей заключается в том, что все сущее состоит из противоположных начал, которые, будучи едиными по свое природе, находятся в борьбе и противоречат друг другу.</a:t>
            </a:r>
          </a:p>
          <a:p>
            <a:pPr marL="0" indent="0" algn="just">
              <a:buNone/>
            </a:pPr>
            <a:r>
              <a:rPr lang="ru-RU" sz="2000" dirty="0"/>
              <a:t>По Гегелю, каждый предмет, явление обладают двумя главными качествами - тождественностью и отличием. Тождественность означает то, что предмет равен самому себе, то есть данный предмет есть именно этот данный предмет. В то же время в тождественном самому себе предмете есть то, что стремится выйти за рамки предмета, нарушить его тождественность.</a:t>
            </a:r>
          </a:p>
          <a:p>
            <a:pPr marL="0" indent="0" algn="just">
              <a:buNone/>
            </a:pPr>
            <a:r>
              <a:rPr lang="ru-RU" sz="2000" dirty="0"/>
              <a:t>Противоречие, борьба между едиными тождественностью и отличием приводит к изменению предмета — движению. Можно также выделить различные виды борьбы:</a:t>
            </a:r>
          </a:p>
          <a:p>
            <a:pPr marL="0" indent="0" algn="just">
              <a:buNone/>
            </a:pPr>
            <a:r>
              <a:rPr lang="ru-RU" sz="2000" dirty="0"/>
              <a:t>• борьба, приносящая выгоду обеим сторонам </a:t>
            </a:r>
          </a:p>
          <a:p>
            <a:pPr marL="0" indent="0" algn="just">
              <a:buNone/>
            </a:pPr>
            <a:r>
              <a:rPr lang="ru-RU" sz="2000" dirty="0"/>
              <a:t>• борьба, где одна сторона регулярно одерживает верх над другой</a:t>
            </a:r>
          </a:p>
          <a:p>
            <a:pPr marL="0" indent="0" algn="just">
              <a:buNone/>
            </a:pPr>
            <a:r>
              <a:rPr lang="ru-RU" sz="2000" dirty="0"/>
              <a:t>• антагонистическая борьба, где одна сторона может выжить только за счет полного уничтожения другой.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2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7EC07A-44D5-4B57-9CD5-D091CBB77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901A4-B330-44CE-AC5F-C2E58CBE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6" y="179011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Помимо борьбы возможны иные виды взаимодействия:</a:t>
            </a:r>
          </a:p>
          <a:p>
            <a:pPr marL="0" indent="0" algn="just">
              <a:buNone/>
            </a:pPr>
            <a:r>
              <a:rPr lang="ru-RU" sz="2400" dirty="0"/>
              <a:t>• содействие: когда обе стороны оказывают встречную помощь друг другу без борьбы</a:t>
            </a:r>
          </a:p>
          <a:p>
            <a:pPr marL="0" indent="0" algn="just">
              <a:buNone/>
            </a:pPr>
            <a:r>
              <a:rPr lang="ru-RU" sz="2400" dirty="0"/>
              <a:t>• солидарность: стороны не оказывают друг другу прямого содействия, но имеют общие интересы и действуют в одном направлении</a:t>
            </a:r>
          </a:p>
          <a:p>
            <a:pPr marL="0" indent="0" algn="just">
              <a:buNone/>
            </a:pPr>
            <a:r>
              <a:rPr lang="ru-RU" sz="2400" dirty="0"/>
              <a:t>• нейтралитет: стороны имеют различные интересы, не содействуют друг другу, но и не борются между собой</a:t>
            </a:r>
          </a:p>
          <a:p>
            <a:pPr marL="0" indent="0" algn="just">
              <a:buNone/>
            </a:pPr>
            <a:r>
              <a:rPr lang="ru-RU" sz="2400" dirty="0"/>
              <a:t>• мутуализм — полная взаимосвязь: для выполнения какого-либо дела стороны должны действовать только вместе и не могут действовать автономно друг от друга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7C692D8-0A6E-4F61-8CEA-BE15EA83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1703728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Закон единства и борьбы противоположностей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45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BC5A99-6A5A-40E7-8637-8D733AD8A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901A4-B330-44CE-AC5F-C2E58CBE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Качество — тождественная бытию определенность, стабильная система определенных характеристик и связей предмета.</a:t>
            </a:r>
          </a:p>
          <a:p>
            <a:pPr marL="0" indent="0" algn="just">
              <a:buNone/>
            </a:pPr>
            <a:r>
              <a:rPr lang="ru-RU" sz="2400" dirty="0"/>
              <a:t>Количество — исчисляемые параметры предмета или явления: число, величина, объем, вес, размер.</a:t>
            </a:r>
          </a:p>
          <a:p>
            <a:pPr marL="0" indent="0" algn="just">
              <a:buNone/>
            </a:pPr>
            <a:r>
              <a:rPr lang="ru-RU" sz="2400" dirty="0"/>
              <a:t>Мера — единство количества и качества.</a:t>
            </a:r>
          </a:p>
          <a:p>
            <a:pPr marL="0" indent="0" algn="just">
              <a:buNone/>
            </a:pPr>
            <a:r>
              <a:rPr lang="ru-RU" sz="2400" dirty="0"/>
              <a:t>При определенных количественных изменениях обязательно меняется качество.</a:t>
            </a:r>
          </a:p>
          <a:p>
            <a:pPr marL="0" indent="0" algn="just">
              <a:buNone/>
            </a:pPr>
            <a:r>
              <a:rPr lang="ru-RU" sz="2400" dirty="0"/>
              <a:t>При этом качество не может меняться бесконечно. Наступает момент, когда изменение качества приводит к изменению меры — к коренной трансформации сущности предмета. </a:t>
            </a:r>
          </a:p>
          <a:p>
            <a:pPr marL="0" indent="0" algn="just">
              <a:buNone/>
            </a:pPr>
            <a:r>
              <a:rPr lang="ru-RU" sz="2400" dirty="0"/>
              <a:t>Такие моменты получили название «узлов», а сам переход в иное состояние понимается в философии как «скачок».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7C692D8-0A6E-4F61-8CEA-BE15EA83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Закон перехода количественных изменений в качественные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68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4EB5A1-6B02-4D52-8928-67366DC7E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901A4-B330-44CE-AC5F-C2E58CBE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3" y="171909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природе не всегда удается определить узловой момент. Переход количества в принципиально новое качество может произойти:</a:t>
            </a:r>
          </a:p>
          <a:p>
            <a:pPr marL="0" indent="0" algn="just">
              <a:buNone/>
            </a:pPr>
            <a:r>
              <a:rPr lang="ru-RU" sz="2400" dirty="0"/>
              <a:t>• резко, одномоментно;</a:t>
            </a:r>
          </a:p>
          <a:p>
            <a:pPr marL="0" indent="0" algn="just">
              <a:buNone/>
            </a:pPr>
            <a:r>
              <a:rPr lang="ru-RU" sz="2400" dirty="0"/>
              <a:t>• незаметно, эволюционно.</a:t>
            </a:r>
          </a:p>
          <a:p>
            <a:pPr marL="0" indent="0" algn="just">
              <a:buNone/>
            </a:pPr>
            <a:r>
              <a:rPr lang="ru-RU" sz="2400" dirty="0"/>
              <a:t>Что касается незаметного, эволюционного коренного изменения качества — меры, то хорошей иллюстрацией данного процесса можно считать следующие вопросы: </a:t>
            </a:r>
          </a:p>
          <a:p>
            <a:pPr marL="0" indent="0" algn="just">
              <a:buNone/>
            </a:pPr>
            <a:r>
              <a:rPr lang="ru-RU" sz="2400" dirty="0"/>
              <a:t>«При добавлении какого зерна совокупность зерен превратится в кучу?»</a:t>
            </a:r>
          </a:p>
          <a:p>
            <a:pPr marL="0" indent="0" algn="just">
              <a:buNone/>
            </a:pPr>
            <a:r>
              <a:rPr lang="ru-RU" sz="2400" dirty="0"/>
              <a:t>«Если из головы будет выпадать по волосу, то с какого момента, с выпадением какого конкретного волоса человека можно считать лысым?»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7C692D8-0A6E-4F61-8CEA-BE15EA83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Закон перехода количественных изменений в качественные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01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A33CA4-FF66-4352-A81B-E5E8C2E5D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901A4-B330-44CE-AC5F-C2E58CBE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" y="171021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Заключается в том, что новое всегда отрицает старое и занимает его место, но постепенно уже само превращается из нового в старое и отрицается все более новым.</a:t>
            </a:r>
          </a:p>
          <a:p>
            <a:pPr marL="0" indent="0" algn="just">
              <a:buNone/>
            </a:pPr>
            <a:r>
              <a:rPr lang="ru-RU" sz="2400" dirty="0"/>
              <a:t>Отрицание старых форм новыми — причина и механизм поступательного развития. Однако вопрос о направленности развития - дискуссионный в философии. Выделяются следующие основные точки зрения:</a:t>
            </a:r>
          </a:p>
          <a:p>
            <a:pPr marL="0" indent="0" algn="just">
              <a:buNone/>
            </a:pPr>
            <a:r>
              <a:rPr lang="ru-RU" sz="2400" dirty="0"/>
              <a:t>• развитие — только поступательный процесс, переход от низших форм к высшим, то есть восходящее развитие;</a:t>
            </a:r>
          </a:p>
          <a:p>
            <a:pPr marL="0" indent="0" algn="just">
              <a:buNone/>
            </a:pPr>
            <a:r>
              <a:rPr lang="ru-RU" sz="2400" dirty="0"/>
              <a:t>• развитие может быть как восходящим, так и нисходящим;</a:t>
            </a:r>
          </a:p>
          <a:p>
            <a:pPr marL="0" indent="0" algn="just">
              <a:buNone/>
            </a:pPr>
            <a:r>
              <a:rPr lang="ru-RU" sz="2400" dirty="0"/>
              <a:t>• развитие хаотично, не имеет никакой направленности. Практика показывает, что из трех точек зрения наиболее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7C692D8-0A6E-4F61-8CEA-BE15EA83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29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Закон отрицания </a:t>
            </a:r>
            <a:r>
              <a:rPr lang="ru-RU" sz="3600" dirty="0" err="1"/>
              <a:t>отрицания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2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B12F62-6FDC-40D5-9038-DECB7E763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9ACC82-5F96-42BF-832D-5648F624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8167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Организм человека развивается, крепнет - восходящее развитие, но затем, развиваясь дальше, уже слабеет, дряхлеет - нисходящее развитие.</a:t>
            </a:r>
          </a:p>
          <a:p>
            <a:pPr marL="0" indent="0">
              <a:buNone/>
            </a:pPr>
            <a:r>
              <a:rPr lang="ru-RU" sz="2400" dirty="0"/>
              <a:t>Исторический процесс идет по восходящему направлению развития, но со спадами - расцвет Римской империи сменился ее падением, но затем последовало новое развитие Европы по восходящей.</a:t>
            </a:r>
          </a:p>
          <a:p>
            <a:pPr marL="0" indent="0">
              <a:buNone/>
            </a:pPr>
            <a:r>
              <a:rPr lang="ru-RU" sz="2400" dirty="0"/>
              <a:t>Таким образом, развитие скорее идет не линейным образом, а по спирали, причем каждый виток спирали повторяет прежние, но на новом, более высоком уровне.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6794507-90C7-4549-80E3-A9CAB5F571D4}"/>
              </a:ext>
            </a:extLst>
          </p:cNvPr>
          <p:cNvSpPr txBox="1">
            <a:spLocks/>
          </p:cNvSpPr>
          <p:nvPr/>
        </p:nvSpPr>
        <p:spPr>
          <a:xfrm>
            <a:off x="838200" y="160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Закон отрицания </a:t>
            </a:r>
            <a:r>
              <a:rPr lang="ru-RU" sz="3600" dirty="0" err="1"/>
              <a:t>отрицания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7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757CE0-AF00-40EF-BFF0-F26AE2A51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862FD3-E6AE-49CE-99C8-EF4C96C18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59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 основным категориям диалектики относятся:</a:t>
            </a:r>
          </a:p>
          <a:p>
            <a:pPr marL="0" indent="0">
              <a:buNone/>
            </a:pPr>
            <a:r>
              <a:rPr lang="ru-RU" sz="2400" dirty="0"/>
              <a:t>1. Единичное, особенное, всеобщее.</a:t>
            </a:r>
          </a:p>
          <a:p>
            <a:pPr marL="0" indent="0">
              <a:buNone/>
            </a:pPr>
            <a:r>
              <a:rPr lang="ru-RU" sz="2400" dirty="0"/>
              <a:t>2. Причина и следствие.</a:t>
            </a:r>
          </a:p>
          <a:p>
            <a:pPr marL="0" indent="0">
              <a:buNone/>
            </a:pPr>
            <a:r>
              <a:rPr lang="ru-RU" sz="2400" dirty="0"/>
              <a:t>3. Сущность и явление.</a:t>
            </a:r>
          </a:p>
          <a:p>
            <a:pPr marL="0" indent="0">
              <a:buNone/>
            </a:pPr>
            <a:r>
              <a:rPr lang="ru-RU" sz="2400" dirty="0"/>
              <a:t>4. Необходимость и случайность.</a:t>
            </a:r>
          </a:p>
          <a:p>
            <a:pPr marL="0" indent="0">
              <a:buNone/>
            </a:pPr>
            <a:r>
              <a:rPr lang="ru-RU" sz="2400" dirty="0"/>
              <a:t>5. Форма и содержание.</a:t>
            </a:r>
          </a:p>
          <a:p>
            <a:pPr marL="0" indent="0">
              <a:buNone/>
            </a:pPr>
            <a:r>
              <a:rPr lang="ru-RU" sz="2400" dirty="0"/>
              <a:t>6. Возможность и действительность.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6BF5487-343F-4A54-AB77-C178F13A7398}"/>
              </a:ext>
            </a:extLst>
          </p:cNvPr>
          <p:cNvSpPr txBox="1">
            <a:spLocks/>
          </p:cNvSpPr>
          <p:nvPr/>
        </p:nvSpPr>
        <p:spPr>
          <a:xfrm>
            <a:off x="838200" y="160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Категории диалектики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36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25E1F2-1A08-4E2B-8533-2E76E2A1D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333B23-A2DB-475A-B1A7-B0973C47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9" y="1485860"/>
            <a:ext cx="10515600" cy="492381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1) Общее и единичное, расширенное до всеобщего, общего и единичного.</a:t>
            </a:r>
          </a:p>
          <a:p>
            <a:pPr marL="0" indent="0" algn="just">
              <a:buNone/>
            </a:pPr>
            <a:r>
              <a:rPr lang="ru-RU" dirty="0"/>
              <a:t>Всеобщее – присущее всем классам. Общее – то, что присуще классу. Особое – подклассу. Единичное - элементу.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2) Причина и следствие.</a:t>
            </a:r>
          </a:p>
          <a:p>
            <a:pPr marL="0" indent="0" algn="just">
              <a:buNone/>
            </a:pPr>
            <a:r>
              <a:rPr lang="ru-RU" dirty="0"/>
              <a:t>Причина – то, что порождает другое. Следствие - то, что другим порождается.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3) Сущность и явление.</a:t>
            </a:r>
          </a:p>
          <a:p>
            <a:pPr marL="0" indent="0" algn="just">
              <a:buNone/>
            </a:pPr>
            <a:r>
              <a:rPr lang="ru-RU" dirty="0"/>
              <a:t>Явление – выражение сущности вовне. Сущность – главное, устойчивое, определяющее в вещи.</a:t>
            </a:r>
          </a:p>
          <a:p>
            <a:pPr marL="0" indent="0" algn="just">
              <a:buNone/>
            </a:pPr>
            <a:r>
              <a:rPr lang="ru-RU" dirty="0"/>
              <a:t>Сущность скрыта, на поверхности только явление. Явление богаче сущности.</a:t>
            </a:r>
          </a:p>
          <a:p>
            <a:pPr marL="0" indent="0" algn="just">
              <a:buNone/>
            </a:pPr>
            <a:r>
              <a:rPr lang="ru-RU" dirty="0"/>
              <a:t>Сущность можно познать с помощью логического познания. Явление явлению, за которым скрывается сущность.</a:t>
            </a:r>
          </a:p>
          <a:p>
            <a:pPr marL="0" indent="0" algn="just">
              <a:buNone/>
            </a:pPr>
            <a:r>
              <a:rPr lang="ru-RU" dirty="0"/>
              <a:t>Нам даны явления со скрытой в них сущностью.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9689E3F-1A00-4AE0-A568-D0084CC2669B}"/>
              </a:ext>
            </a:extLst>
          </p:cNvPr>
          <p:cNvSpPr txBox="1">
            <a:spLocks/>
          </p:cNvSpPr>
          <p:nvPr/>
        </p:nvSpPr>
        <p:spPr>
          <a:xfrm>
            <a:off x="838200" y="160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Категории диалектики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75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25E1F2-1A08-4E2B-8533-2E76E2A1D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333B23-A2DB-475A-B1A7-B0973C47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62" y="1379327"/>
            <a:ext cx="10515600" cy="507473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4) Необходимость и случайность.</a:t>
            </a:r>
          </a:p>
          <a:p>
            <a:pPr marL="0" indent="0" algn="just">
              <a:buNone/>
            </a:pPr>
            <a:r>
              <a:rPr lang="ru-RU" dirty="0"/>
              <a:t>Необходимость - то, что должно быть. Случайность - то, что может быть. Фатализм - абсолютизация необходимости.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5) Форма и содержание.</a:t>
            </a:r>
          </a:p>
          <a:p>
            <a:pPr marL="0" indent="0" algn="just">
              <a:buNone/>
            </a:pPr>
            <a:r>
              <a:rPr lang="ru-RU" dirty="0"/>
              <a:t>Содержание - все, что содержится в предметах (содержание содержит и форму). Форма - способ связи, организация этих предметов. Форма не может остановить содержание.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6) Возможность и действительность.</a:t>
            </a:r>
          </a:p>
          <a:p>
            <a:pPr marL="0" indent="0" algn="just">
              <a:buNone/>
            </a:pPr>
            <a:r>
              <a:rPr lang="ru-RU" dirty="0"/>
              <a:t>Возможность - неосуществимая действительность. Реальная возможность - осуществление которой не противоречит объективным законам. Абстрактная возможность - возможность, для реализации которой нужно пройти целый ряд этапов. Невозможность - возможность, реализация которой противоречит объективной реальности. Количественная мера возможности – вероятность. Развитие - превращение возможности в действительность.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9689E3F-1A00-4AE0-A568-D0084CC2669B}"/>
              </a:ext>
            </a:extLst>
          </p:cNvPr>
          <p:cNvSpPr txBox="1">
            <a:spLocks/>
          </p:cNvSpPr>
          <p:nvPr/>
        </p:nvSpPr>
        <p:spPr>
          <a:xfrm>
            <a:off x="838200" y="160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Категории диалектики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6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F4EEB5-7D3F-4144-8044-FA1229DDC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00FA1-A63A-4AAB-B548-C4A78364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Роль диалектики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B9B738-FBB4-4B94-B009-B96EEAD06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36" y="1384268"/>
            <a:ext cx="6245441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Методологическая роль диалектики состоит в том, чтобы распознать общие алгоритмы изучаемых объектов, понять, как они развиваются. В результате этого процесса постигается сущность объекта. Кроме того, метод помогает исследователю понять собственное мышление. С помощью диалектических алгоритмов субъект может последовательно выстраивать личные суждения, отсеивать обнаруженные ошибки и заполнять пробелы. Логические диаграммы позволяют сделать обобщающие выводы и систематизировать результаты.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xmlns="" id="{704339E9-688C-4E80-A571-AB56DC19E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91" r="16220"/>
          <a:stretch/>
        </p:blipFill>
        <p:spPr bwMode="auto">
          <a:xfrm>
            <a:off x="7430610" y="2055813"/>
            <a:ext cx="2752078" cy="36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7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84BA4E-3017-4800-A593-47B9E96AE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E1981B-5DFA-4EE9-95F2-EF830B77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Диалектическое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1FC683-D4BB-484A-AE79-B880BA44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06" y="1435008"/>
            <a:ext cx="979724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Исходя из вышеперечисленного мы можем дать следующее определение:</a:t>
            </a:r>
          </a:p>
          <a:p>
            <a:pPr marL="0" indent="0" algn="just">
              <a:buNone/>
            </a:pPr>
            <a:r>
              <a:rPr lang="ru-RU" sz="2400" dirty="0"/>
              <a:t>Диалектическое мышление - это умение рассуждать, умело владеть аргументами, и правильно излагать свои мысли. Такое мышление способно обнаруживать и анализировать противоречия в процессе изучения объекта и внутри себя. Существует тесная взаимосвязь между существующим и развивающимся. </a:t>
            </a:r>
          </a:p>
          <a:p>
            <a:pPr marL="0" indent="0" algn="just">
              <a:buNone/>
            </a:pPr>
            <a:r>
              <a:rPr lang="ru-RU" sz="2400" dirty="0"/>
              <a:t>В философии диалектическое мышление в основном используется для аргументации.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59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DB1ED1-BD03-45D2-9F57-D4B69F26C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894D8B-A77D-447A-BE91-749CD82B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Диалектика в Античности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05A6E-48E0-4E18-8C97-2BC7FBD9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4" y="1479396"/>
            <a:ext cx="6379345" cy="4684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Первое употребление термина «диалектика» в устной форме относят к Сократу, а в письменной к Платону.</a:t>
            </a:r>
          </a:p>
          <a:p>
            <a:pPr marL="0" indent="0" algn="just">
              <a:buNone/>
            </a:pPr>
            <a:r>
              <a:rPr lang="ru-RU" sz="2400" dirty="0"/>
              <a:t>Диалектика Сократа взрастает из диалогически понятого самопознания, когда одна из сторон задает вопрос, отвечая на который другая сторона приводит к знанию обоих участвующих в диалоге. </a:t>
            </a:r>
          </a:p>
          <a:p>
            <a:pPr marL="0" indent="0" algn="just">
              <a:buNone/>
            </a:pPr>
            <a:r>
              <a:rPr lang="ru-RU" sz="2400" dirty="0"/>
              <a:t>Диалектика же Платона основывается на диалогическом самопознании «в себе», переводя диалог, внутрь своего сознания, которое само и задает себе вопрос, и отвечает на него.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FA39E7B8-B386-4009-8F7C-0667DDA07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3" r="7516"/>
          <a:stretch/>
        </p:blipFill>
        <p:spPr bwMode="auto">
          <a:xfrm>
            <a:off x="7164278" y="976595"/>
            <a:ext cx="4321118" cy="518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89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DD3CD5-0E21-44A8-95FB-EB35963E6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816980-52F0-4B1F-94F4-C7E51EE8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569" y="1463894"/>
            <a:ext cx="539392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Средние века диалектика прочно входила в состав семи свободных искусств, которые делились на грамматику, диалектику, риторику, арифметику, музыку, геометрию и астрономию. </a:t>
            </a:r>
          </a:p>
          <a:p>
            <a:pPr marL="0" indent="0" algn="just">
              <a:buNone/>
            </a:pPr>
            <a:r>
              <a:rPr lang="ru-RU" sz="2400" dirty="0"/>
              <a:t>Гуго Сен-</a:t>
            </a:r>
            <a:r>
              <a:rPr lang="ru-RU" sz="2400" dirty="0" err="1"/>
              <a:t>Викторский</a:t>
            </a:r>
            <a:r>
              <a:rPr lang="ru-RU" sz="2400" dirty="0"/>
              <a:t> различал диалектику и логику. Если грамматика является искусством правильной речи, а риторика – искусством убеждения, то диалектика – это искусство спора, отделяющего истину от лжи.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9CF7E01-C7FE-4DD0-8BBA-6F68EC53EA2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Диалектика в Античности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E03900ED-8F5C-4ACC-A242-68503F31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507" y="1656948"/>
            <a:ext cx="4032234" cy="39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3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C21FAF-5028-4C14-88E9-AE323966C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99DECD-80D2-4A66-A0AB-9CC038B8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4" y="1559295"/>
            <a:ext cx="6033116" cy="47451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Рассмотрим диалектику нового времени на примере философии Канта. Его диалектика является не чем иным, как разоблачением иллюзий человеческого разума, желающего достигнуть цельного и абсолютного знания.</a:t>
            </a:r>
          </a:p>
          <a:p>
            <a:pPr marL="0" indent="0" algn="just">
              <a:buNone/>
            </a:pPr>
            <a:r>
              <a:rPr lang="ru-RU" sz="2400" dirty="0"/>
              <a:t>Так как научным знанием, по Канту, является только такое знание, которое опирается на чувственный опыт и обосновано деятельностью рассудка, а высшие понятия разума этими свойствами не обладают, то диалектика обнаруживает неминуемые противоречия, в которых запутывается разум, желающий достигнуть абсолютной цельности.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F3CE658-313A-4522-A88F-016C89063FCB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Диалектика Нового Времени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9AC584E3-41BB-452C-9E97-86E84919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128" y="1362406"/>
            <a:ext cx="3833438" cy="47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22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C26491-1BAC-489E-ACCF-4D67CF7DF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9B3324-D93C-4D17-B5C0-37E00BD7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30" y="1487308"/>
            <a:ext cx="516310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Как система научных представлений о развитии мира диалектика имеет определенную структуру. К числу основных элементов диалектики относят </a:t>
            </a:r>
            <a:r>
              <a:rPr lang="ru-RU" sz="2400" b="1" i="1" u="sng" dirty="0"/>
              <a:t>принципы</a:t>
            </a:r>
            <a:r>
              <a:rPr lang="ru-RU" sz="2400" dirty="0"/>
              <a:t>, </a:t>
            </a:r>
            <a:r>
              <a:rPr lang="ru-RU" sz="2400" b="1" i="1" u="sng" dirty="0"/>
              <a:t>законы</a:t>
            </a:r>
            <a:r>
              <a:rPr lang="ru-RU" sz="2400" b="1" dirty="0"/>
              <a:t> </a:t>
            </a:r>
            <a:r>
              <a:rPr lang="ru-RU" sz="2400" dirty="0"/>
              <a:t>и</a:t>
            </a:r>
            <a:r>
              <a:rPr lang="ru-RU" sz="2400" b="1" i="1" u="sng" dirty="0"/>
              <a:t> категории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751085E-41A5-4567-816A-3C47F1AFE49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Основные элементы диалектики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70FB31-6768-45DD-AFDC-81478169E5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3545" y="1370319"/>
            <a:ext cx="6113753" cy="458531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8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310E9C-5BF1-44B3-9284-ADFE3F250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27D7EB-3640-48D9-9766-09036A00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Принципы диалектики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CB8A58-1DA7-482B-82E4-D456454F6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1362073"/>
            <a:ext cx="10072457" cy="49677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К числу основных принципов диалектики можно отнести:</a:t>
            </a:r>
          </a:p>
          <a:p>
            <a:pPr marL="0" indent="0" algn="just">
              <a:buNone/>
            </a:pPr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Принцип развития. Он предполагает видение мира как постоянно движущейся и развивающейся системы, которая претерпевает качественные изменения своей структуры.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Принцип всеобщей связи. Он предполагает понимание мира как целостности, в которой все его части взаимосвязаны между собой, и никакое явление не может быть изолировано от других.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Принцип системности. Он говорит о том, что эти взаимосвязи не хаотичны, а имеют определенную структуру.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Принцип причинности. Он рассматривает связи между элементами системы, утверждая, что каждая связь и событие имеет внутреннюю или внешнюю детерминацию, а также свои следствия.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Принцип историзма. Он предполагает, что процесс развития бесконечен, поскольку бытие неуничтожимо и пребывает в вечном движении.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78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CC7C83-BEFC-49F8-80DC-FEC043295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111" y="0"/>
            <a:ext cx="84988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FC01C-74C7-4735-A1C1-CBBFFC24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sz="3600" dirty="0"/>
              <a:t>Законы диалектики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DB93C4-340F-4305-B5E7-66B7C0F1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71" y="1470517"/>
            <a:ext cx="10019190" cy="51877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Закон — это объективные, общие, стабильные, необходимые, повторяющиеся связи между сущностями и внутри сущностей.</a:t>
            </a:r>
          </a:p>
          <a:p>
            <a:pPr marL="0" indent="0" algn="just">
              <a:buNone/>
            </a:pPr>
            <a:r>
              <a:rPr lang="ru-RU" sz="2400" dirty="0"/>
              <a:t>Законы диалектики отличаются от законов других наук своей всеобщностью и универсальностью, поскольку они:</a:t>
            </a:r>
          </a:p>
          <a:p>
            <a:pPr marL="0" indent="0" algn="just">
              <a:buNone/>
            </a:pPr>
            <a:r>
              <a:rPr lang="ru-RU" sz="2400" dirty="0"/>
              <a:t>• охватывают все сферы окружающей действительности;</a:t>
            </a:r>
          </a:p>
          <a:p>
            <a:pPr marL="0" indent="0" algn="just">
              <a:buNone/>
            </a:pPr>
            <a:r>
              <a:rPr lang="ru-RU" sz="2400" dirty="0"/>
              <a:t>• раскрывают глубинные основы движения и развития — их источник, механизм перехода от старого к новому, связи старого и нового.</a:t>
            </a:r>
          </a:p>
          <a:p>
            <a:pPr marL="0" indent="0" algn="just">
              <a:buNone/>
            </a:pPr>
            <a:r>
              <a:rPr lang="ru-RU" sz="2400" dirty="0"/>
              <a:t>Выделяются три базовых закона диалектики:</a:t>
            </a:r>
          </a:p>
          <a:p>
            <a:pPr marL="0" indent="0" algn="just">
              <a:buNone/>
            </a:pPr>
            <a:r>
              <a:rPr lang="ru-RU" sz="2400" dirty="0"/>
              <a:t>• единства и борьбы противоположностей;</a:t>
            </a:r>
          </a:p>
          <a:p>
            <a:pPr marL="0" indent="0" algn="just">
              <a:buNone/>
            </a:pPr>
            <a:r>
              <a:rPr lang="ru-RU" sz="2400" dirty="0"/>
              <a:t>• переход количества в качество;</a:t>
            </a:r>
          </a:p>
          <a:p>
            <a:pPr marL="0" indent="0" algn="just">
              <a:buNone/>
            </a:pPr>
            <a:r>
              <a:rPr lang="ru-RU" sz="2400" dirty="0"/>
              <a:t>• отрицания </a:t>
            </a:r>
            <a:r>
              <a:rPr lang="ru-RU" sz="2400" dirty="0" err="1"/>
              <a:t>отрицания</a:t>
            </a:r>
            <a:r>
              <a:rPr lang="ru-RU" sz="2400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80ED-9AD7-4B22-9BBE-C91F671B32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24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1539</Words>
  <Application>Microsoft Office PowerPoint</Application>
  <PresentationFormat>Произвольный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Диалектическое мышление: формирование и основные элементы</vt:lpstr>
      <vt:lpstr>Роль диалектики</vt:lpstr>
      <vt:lpstr>Диалектическое мышление</vt:lpstr>
      <vt:lpstr>Диалектика в Античности</vt:lpstr>
      <vt:lpstr>Слайд 5</vt:lpstr>
      <vt:lpstr>Слайд 6</vt:lpstr>
      <vt:lpstr>Слайд 7</vt:lpstr>
      <vt:lpstr>Принципы диалектики</vt:lpstr>
      <vt:lpstr>Законы диалектики</vt:lpstr>
      <vt:lpstr>Закон единства и борьбы противоположностей</vt:lpstr>
      <vt:lpstr>Закон единства и борьбы противоположностей</vt:lpstr>
      <vt:lpstr>Закон перехода количественных изменений в качественные</vt:lpstr>
      <vt:lpstr>Закон перехода количественных изменений в качественные</vt:lpstr>
      <vt:lpstr>Закон отрицания отрицания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Диалектика и современное научное мышление</dc:title>
  <dc:creator>Ivan Sergeev</dc:creator>
  <cp:lastModifiedBy>User</cp:lastModifiedBy>
  <cp:revision>18</cp:revision>
  <dcterms:created xsi:type="dcterms:W3CDTF">2024-05-04T11:30:43Z</dcterms:created>
  <dcterms:modified xsi:type="dcterms:W3CDTF">2024-05-05T18:22:42Z</dcterms:modified>
</cp:coreProperties>
</file>