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5" r:id="rId3"/>
    <p:sldId id="263" r:id="rId4"/>
    <p:sldId id="264" r:id="rId5"/>
    <p:sldId id="262" r:id="rId6"/>
    <p:sldId id="257" r:id="rId7"/>
    <p:sldId id="267" r:id="rId8"/>
    <p:sldId id="268" r:id="rId9"/>
    <p:sldId id="269" r:id="rId10"/>
    <p:sldId id="260" r:id="rId11"/>
    <p:sldId id="271" r:id="rId12"/>
    <p:sldId id="272" r:id="rId13"/>
    <p:sldId id="258" r:id="rId14"/>
    <p:sldId id="273" r:id="rId15"/>
    <p:sldId id="274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5/22/2023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5/22/2023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5/22/2023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762B29-485A-43A6-BFA9-92272267BE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7382" y="738909"/>
            <a:ext cx="8516621" cy="3999346"/>
          </a:xfrm>
        </p:spPr>
        <p:txBody>
          <a:bodyPr/>
          <a:lstStyle/>
          <a:p>
            <a:pPr algn="ctr"/>
            <a:r>
              <a:rPr lang="ru-RU" sz="4400" dirty="0">
                <a:solidFill>
                  <a:srgbClr val="002060"/>
                </a:solidFill>
                <a:latin typeface="Arial" charset="0"/>
              </a:rPr>
              <a:t>Коммуникативные </a:t>
            </a:r>
            <a:br>
              <a:rPr lang="ru-RU" sz="4400" dirty="0">
                <a:solidFill>
                  <a:srgbClr val="002060"/>
                </a:solidFill>
                <a:latin typeface="Arial" charset="0"/>
              </a:rPr>
            </a:br>
            <a:r>
              <a:rPr lang="ru-RU" sz="4400" dirty="0">
                <a:solidFill>
                  <a:srgbClr val="002060"/>
                </a:solidFill>
                <a:latin typeface="Arial" charset="0"/>
              </a:rPr>
              <a:t>танцы-игры как средство развития коммуникативных навыков у детей с ОВЗ дошкольного возраста</a:t>
            </a:r>
            <a:endParaRPr lang="ru-RU" sz="4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5601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4C7E1F-58E7-4706-95E8-421EE6232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solidFill>
                  <a:schemeClr val="accent2"/>
                </a:solidFill>
              </a:rPr>
              <a:t>В коммуникативных танцах-играх используются простые танцевальные движения:</a:t>
            </a:r>
            <a:br>
              <a:rPr lang="ru-RU" sz="2800" dirty="0">
                <a:solidFill>
                  <a:schemeClr val="accent2"/>
                </a:solidFill>
              </a:rPr>
            </a:br>
            <a:endParaRPr lang="ru-RU" sz="2800" dirty="0">
              <a:solidFill>
                <a:schemeClr val="accent2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4D3CB1-57A3-46F4-9ECE-650783ACD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rgbClr val="002060"/>
                </a:solidFill>
              </a:rPr>
              <a:t>Шаг.</a:t>
            </a:r>
          </a:p>
          <a:p>
            <a:r>
              <a:rPr lang="ru-RU" sz="2800" dirty="0">
                <a:solidFill>
                  <a:srgbClr val="002060"/>
                </a:solidFill>
              </a:rPr>
              <a:t>Притоп.</a:t>
            </a:r>
          </a:p>
          <a:p>
            <a:r>
              <a:rPr lang="ru-RU" sz="2800" dirty="0">
                <a:solidFill>
                  <a:srgbClr val="002060"/>
                </a:solidFill>
              </a:rPr>
              <a:t>Кружения в паре.</a:t>
            </a:r>
          </a:p>
          <a:p>
            <a:r>
              <a:rPr lang="ru-RU" sz="2800" dirty="0">
                <a:solidFill>
                  <a:srgbClr val="002060"/>
                </a:solidFill>
              </a:rPr>
              <a:t>Пружинка.</a:t>
            </a:r>
          </a:p>
          <a:p>
            <a:r>
              <a:rPr lang="ru-RU" sz="2800" dirty="0">
                <a:solidFill>
                  <a:srgbClr val="002060"/>
                </a:solidFill>
              </a:rPr>
              <a:t>Начинать разучивание лучше с тех, в которых идет простая смена партнеров, следующий по кругу.</a:t>
            </a:r>
          </a:p>
          <a:p>
            <a:pPr>
              <a:buFont typeface="Wingdings" panose="05000000000000000000" pitchFamily="2" charset="2"/>
              <a:buChar char="q"/>
            </a:pP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222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6B2CF3-E46A-4AF2-8ECE-4A928E1CE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976583"/>
          </a:xfrm>
        </p:spPr>
        <p:txBody>
          <a:bodyPr>
            <a:normAutofit/>
          </a:bodyPr>
          <a:lstStyle/>
          <a:p>
            <a:pPr algn="ctr"/>
            <a:r>
              <a:rPr lang="ru-RU" altLang="ru-RU" sz="2800" dirty="0"/>
              <a:t>Разучивание и организация коммуникативных танцев-игр достаточно просты, несмотря на то, что дети находятся на разных уровнях музыкального и двигательного развития.</a:t>
            </a:r>
            <a:endParaRPr lang="ru-RU" sz="2800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7A75FD93-497C-4434-8DE9-C9925655D5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44811" y="3010622"/>
            <a:ext cx="2551870" cy="3160712"/>
          </a:xfr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A1C7A88-C2D1-4550-93F6-448301B9E689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84570" y="3010621"/>
            <a:ext cx="4668666" cy="3081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6775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E1AFA9-CD91-462A-A502-E08725334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78261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/>
              <a:t>Коммуникативные танцы-игры позволяют не только выявить индивидуальные проблемы социализации и коммуникации (в моделях «Найди себе пару»), но и снизить нагрузку на детей при подготовке к выступлениям на праздниках. </a:t>
            </a:r>
            <a:br>
              <a:rPr lang="ru-RU" b="1" dirty="0"/>
            </a:br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F1312915-EBA7-4038-945B-5B0AB314A4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86336" y="2928360"/>
            <a:ext cx="7130857" cy="3213821"/>
          </a:xfrm>
        </p:spPr>
      </p:pic>
    </p:spTree>
    <p:extLst>
      <p:ext uri="{BB962C8B-B14F-4D97-AF65-F5344CB8AC3E}">
        <p14:creationId xmlns:p14="http://schemas.microsoft.com/office/powerpoint/2010/main" val="811891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BCF286-64B9-4B96-B76C-41CE05EF55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415637"/>
            <a:ext cx="7766936" cy="1976582"/>
          </a:xfrm>
        </p:spPr>
        <p:txBody>
          <a:bodyPr/>
          <a:lstStyle/>
          <a:p>
            <a:pPr algn="ctr"/>
            <a:r>
              <a:rPr lang="ru-RU" altLang="ru-RU" sz="3200" dirty="0"/>
              <a:t>Коммуникативные танцы предназначены для исполнения всеми, кто присутствует на занятии, празднике или развлечении.</a:t>
            </a:r>
            <a:endParaRPr lang="ru-RU" sz="32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9C811D4-C179-4A12-B677-13A4AD1B5F32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16018" y="3126958"/>
            <a:ext cx="4608274" cy="2677647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7E229DB-02B5-4E20-9ABA-12986B888DE2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22074" y="2886364"/>
            <a:ext cx="3175457" cy="3971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4381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35E150-F8C6-4A22-9B51-D90A2287B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011" y="554182"/>
            <a:ext cx="8491991" cy="2041237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Коммуникативные танцы-игры могут исполняться совместно с детьми разного возраста или вместе со взрослыми – педагогами и родителями, что позволяет включать их в совместные праздники и развлечения</a:t>
            </a:r>
          </a:p>
        </p:txBody>
      </p:sp>
      <p:pic>
        <p:nvPicPr>
          <p:cNvPr id="9" name="Объект 8">
            <a:extLst>
              <a:ext uri="{FF2B5EF4-FFF2-40B4-BE49-F238E27FC236}">
                <a16:creationId xmlns:a16="http://schemas.microsoft.com/office/drawing/2014/main" id="{063A80A9-0B7A-4C86-B223-D554E9D32D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35626" y="2705533"/>
            <a:ext cx="6176350" cy="3881437"/>
          </a:xfrm>
        </p:spPr>
      </p:pic>
    </p:spTree>
    <p:extLst>
      <p:ext uri="{BB962C8B-B14F-4D97-AF65-F5344CB8AC3E}">
        <p14:creationId xmlns:p14="http://schemas.microsoft.com/office/powerpoint/2010/main" val="41462336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90FF40-6888-45E8-A96B-F3D4C00D0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Вывод: Ценность и польза в коммуникативных танцах-играх очевидна.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B566B93-7031-4419-9DCB-A742585B4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23338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/>
              <a:t> </a:t>
            </a:r>
            <a:r>
              <a:rPr lang="ru-RU" sz="2400" dirty="0">
                <a:solidFill>
                  <a:srgbClr val="002060"/>
                </a:solidFill>
              </a:rPr>
              <a:t>Благодаря использованию коммуникативных </a:t>
            </a:r>
            <a:br>
              <a:rPr lang="ru-RU" sz="2400" dirty="0">
                <a:solidFill>
                  <a:srgbClr val="002060"/>
                </a:solidFill>
              </a:rPr>
            </a:br>
            <a:r>
              <a:rPr lang="ru-RU" sz="2400" dirty="0">
                <a:solidFill>
                  <a:srgbClr val="002060"/>
                </a:solidFill>
              </a:rPr>
              <a:t>танцев-игр у детей с ОВЗ развиваются:</a:t>
            </a:r>
            <a:br>
              <a:rPr lang="ru-RU" sz="2400" dirty="0">
                <a:solidFill>
                  <a:srgbClr val="002060"/>
                </a:solidFill>
              </a:rPr>
            </a:br>
            <a:br>
              <a:rPr lang="ru-RU" sz="2400" dirty="0">
                <a:solidFill>
                  <a:srgbClr val="002060"/>
                </a:solidFill>
              </a:rPr>
            </a:br>
            <a:r>
              <a:rPr lang="ru-RU" sz="2400" dirty="0">
                <a:solidFill>
                  <a:srgbClr val="002060"/>
                </a:solidFill>
              </a:rPr>
              <a:t>- коммуникативные качества, уверенность в себе и положительное отношение к окружающим,</a:t>
            </a:r>
            <a:br>
              <a:rPr lang="ru-RU" sz="2400" dirty="0">
                <a:solidFill>
                  <a:srgbClr val="002060"/>
                </a:solidFill>
              </a:rPr>
            </a:br>
            <a:r>
              <a:rPr lang="ru-RU" sz="2400" dirty="0">
                <a:solidFill>
                  <a:srgbClr val="002060"/>
                </a:solidFill>
              </a:rPr>
              <a:t>а также:</a:t>
            </a:r>
            <a:br>
              <a:rPr lang="ru-RU" sz="2400" dirty="0">
                <a:solidFill>
                  <a:srgbClr val="002060"/>
                </a:solidFill>
              </a:rPr>
            </a:br>
            <a:r>
              <a:rPr lang="ru-RU" sz="2400" dirty="0">
                <a:solidFill>
                  <a:srgbClr val="002060"/>
                </a:solidFill>
              </a:rPr>
              <a:t>- музыкально-ритмические способности,</a:t>
            </a:r>
            <a:br>
              <a:rPr lang="ru-RU" sz="2400" dirty="0">
                <a:solidFill>
                  <a:srgbClr val="002060"/>
                </a:solidFill>
              </a:rPr>
            </a:br>
            <a:r>
              <a:rPr lang="ru-RU" sz="2400" dirty="0">
                <a:solidFill>
                  <a:srgbClr val="002060"/>
                </a:solidFill>
              </a:rPr>
              <a:t>- навыки ориентирования в пространстве,</a:t>
            </a:r>
            <a:br>
              <a:rPr lang="ru-RU" sz="2400" dirty="0">
                <a:solidFill>
                  <a:srgbClr val="002060"/>
                </a:solidFill>
              </a:rPr>
            </a:br>
            <a:r>
              <a:rPr lang="ru-RU" sz="2400" dirty="0">
                <a:solidFill>
                  <a:srgbClr val="002060"/>
                </a:solidFill>
              </a:rPr>
              <a:t>- творческое воображение и фантазия.</a:t>
            </a:r>
          </a:p>
          <a:p>
            <a:r>
              <a:rPr lang="ru-RU" sz="2400" dirty="0">
                <a:solidFill>
                  <a:srgbClr val="002060"/>
                </a:solidFill>
              </a:rPr>
              <a:t>В веселых, но не сложных танцах-играх, дети получают радость от самого процесса движения под музыку от того, что у них всё получается, от возможности себя выразить, проявить. Всё это дает прекрасный эффект в развитии детей с ОВЗ.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5134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1445" y="504967"/>
            <a:ext cx="8632557" cy="55363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Цель мастер-класса:</a:t>
            </a:r>
          </a:p>
          <a:p>
            <a:pPr>
              <a:buNone/>
            </a:pPr>
            <a:r>
              <a:rPr lang="ru-RU" dirty="0"/>
              <a:t>     Повышение психолого-педагогической компетентности педагогов, актуализация представлений о роли коммуникативных танцев-игр для обогащения социального опыта дошкольников.</a:t>
            </a:r>
          </a:p>
          <a:p>
            <a:pPr>
              <a:buNone/>
            </a:pPr>
            <a:r>
              <a:rPr lang="ru-RU" dirty="0"/>
              <a:t>Задачи:</a:t>
            </a:r>
          </a:p>
          <a:p>
            <a:r>
              <a:rPr lang="ru-RU" dirty="0"/>
              <a:t>Дать участникам мастер-класса теоретические знания о данной технологии. Показать педагогам вариативность способов применения социально-коммуникативных танцев-игр в процессе организации музыкально-двигательной деятельности.</a:t>
            </a:r>
          </a:p>
          <a:p>
            <a:r>
              <a:rPr lang="ru-RU" dirty="0"/>
              <a:t>Дать педагогам практические навыки организации детской музыкально-игровой деятельности, направленной на развитие коммуникативных навыков. </a:t>
            </a:r>
          </a:p>
          <a:p>
            <a:r>
              <a:rPr lang="ru-RU" dirty="0"/>
              <a:t>Создать положительный эмоциональный настрой, создать условия для плодотворного творческого общения участников мастер-класса.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25DAF5-F2D6-42BC-A98F-77D635605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АКТУАЛЬНОСТЬ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8F4B5BE-CE32-4EDE-A545-B7496297E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94691"/>
            <a:ext cx="8596668" cy="4646671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sz="2800" dirty="0"/>
              <a:t> </a:t>
            </a:r>
            <a:r>
              <a:rPr lang="ru-RU" sz="2800" dirty="0">
                <a:solidFill>
                  <a:srgbClr val="002060"/>
                </a:solidFill>
              </a:rPr>
              <a:t>В настоящее время огромное внимание уделяется проблеме социально – личностного развития и воспитания дошкольников, являющегося одним из ключевых компонентов Федерального Государственного стандарта дошкольного образования.</a:t>
            </a:r>
          </a:p>
          <a:p>
            <a:pPr algn="just"/>
            <a:r>
              <a:rPr lang="ru-RU" sz="2800" dirty="0">
                <a:solidFill>
                  <a:srgbClr val="002060"/>
                </a:solidFill>
              </a:rPr>
              <a:t>Процесс социализации начинается у человека в детстве и продолжается всю жизнь. Общение – основное условие развития ребенка, важный фактор формирования личности. </a:t>
            </a:r>
          </a:p>
          <a:p>
            <a:pPr algn="just">
              <a:defRPr/>
            </a:pPr>
            <a:r>
              <a:rPr lang="ru-RU" sz="2800" dirty="0">
                <a:solidFill>
                  <a:srgbClr val="002060"/>
                </a:solidFill>
              </a:rPr>
              <a:t>Дети с ОВЗ испытывают значительные затруднения в общении как со сверстниками, так и со взрослыми. Поэтому очень важно развивать у них коммуникативные качества. </a:t>
            </a:r>
          </a:p>
          <a:p>
            <a:pPr algn="just">
              <a:defRPr/>
            </a:pPr>
            <a:r>
              <a:rPr lang="ru-RU" sz="2800" dirty="0">
                <a:solidFill>
                  <a:srgbClr val="002060"/>
                </a:solidFill>
              </a:rPr>
              <a:t>     Разучивание коммуникативных танцев-игр позволяет формировать коммуникативные качества у детей с ОВЗ наиболее эффективно. </a:t>
            </a:r>
          </a:p>
        </p:txBody>
      </p:sp>
    </p:spTree>
    <p:extLst>
      <p:ext uri="{BB962C8B-B14F-4D97-AF65-F5344CB8AC3E}">
        <p14:creationId xmlns:p14="http://schemas.microsoft.com/office/powerpoint/2010/main" val="137656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73E49A-09FF-45AE-B4B1-D715E276A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НОВИЗНА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654110C-3555-43D9-BF7F-7FB8E7EBDF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48510"/>
            <a:ext cx="8596668" cy="4996872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rgbClr val="002060"/>
                </a:solidFill>
              </a:rPr>
              <a:t>Я считаю, что коммуникативные танцы-игры являются одним из наиболее  эффективных средств для развития коммуникативных качеств у детей с ОВЗ, поскольку они проходят в игровой форме, нравятся детям, вызывают у них положительные эмоции. В созданном благоприятном микроклимате дети с легкостью общаются, включаются в </a:t>
            </a:r>
            <a:r>
              <a:rPr lang="ru-RU" sz="2400" dirty="0" err="1">
                <a:solidFill>
                  <a:srgbClr val="002060"/>
                </a:solidFill>
              </a:rPr>
              <a:t>танцевально</a:t>
            </a:r>
            <a:r>
              <a:rPr lang="ru-RU" sz="2400" dirty="0">
                <a:solidFill>
                  <a:srgbClr val="002060"/>
                </a:solidFill>
              </a:rPr>
              <a:t>–игровую деятельность. </a:t>
            </a:r>
          </a:p>
          <a:p>
            <a:r>
              <a:rPr lang="ru-RU" sz="2400" dirty="0">
                <a:solidFill>
                  <a:srgbClr val="002060"/>
                </a:solidFill>
              </a:rPr>
              <a:t>Коммуникативные танцы-игры могут исполняться совместно с детьми разного возраста или вместе со взрослыми – педагогами и родителями, что позволяет включать их в совместные праздники и развлечения.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0030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A9FC2DD-6B9D-4050-B9B1-C4F48E68E3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1625" y="591127"/>
            <a:ext cx="4356484" cy="399082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400" b="1" dirty="0">
                <a:solidFill>
                  <a:srgbClr val="002060"/>
                </a:solidFill>
              </a:rPr>
              <a:t>Цели в работе с детьми</a:t>
            </a:r>
            <a:r>
              <a:rPr lang="ru-RU" sz="2400" dirty="0">
                <a:solidFill>
                  <a:srgbClr val="002060"/>
                </a:solidFill>
              </a:rPr>
              <a:t>: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002060"/>
                </a:solidFill>
              </a:rPr>
              <a:t> Формирование социально-коммуникативных навыков дошкольников с ОВЗ со сверстниками, правильной самооценки, воспитание доброжелательного отношения к окружающим</a:t>
            </a:r>
            <a:r>
              <a:rPr lang="ru-RU" sz="2400" dirty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DAEAFBD-CD5F-4D36-8DE1-F4A66DD865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86892" y="755039"/>
            <a:ext cx="4498804" cy="479367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400" b="1" dirty="0">
                <a:solidFill>
                  <a:srgbClr val="002060"/>
                </a:solidFill>
              </a:rPr>
              <a:t>Задачи в работе с детьми: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002060"/>
                </a:solidFill>
              </a:rPr>
              <a:t>Развитие:</a:t>
            </a:r>
          </a:p>
          <a:p>
            <a:r>
              <a:rPr lang="ru-RU" sz="2400" dirty="0">
                <a:solidFill>
                  <a:srgbClr val="002060"/>
                </a:solidFill>
              </a:rPr>
              <a:t>музыкальности</a:t>
            </a:r>
          </a:p>
          <a:p>
            <a:r>
              <a:rPr lang="ru-RU" sz="2400" dirty="0">
                <a:solidFill>
                  <a:srgbClr val="002060"/>
                </a:solidFill>
              </a:rPr>
              <a:t>двигательных качеств и умений</a:t>
            </a:r>
          </a:p>
          <a:p>
            <a:r>
              <a:rPr lang="ru-RU" sz="2400" dirty="0">
                <a:solidFill>
                  <a:srgbClr val="002060"/>
                </a:solidFill>
              </a:rPr>
              <a:t>творческих способностей</a:t>
            </a:r>
          </a:p>
          <a:p>
            <a:r>
              <a:rPr lang="ru-RU" sz="2400" dirty="0">
                <a:solidFill>
                  <a:srgbClr val="002060"/>
                </a:solidFill>
              </a:rPr>
              <a:t>музыкальной памяти</a:t>
            </a:r>
          </a:p>
          <a:p>
            <a:r>
              <a:rPr lang="ru-RU" sz="2400" dirty="0">
                <a:solidFill>
                  <a:srgbClr val="002060"/>
                </a:solidFill>
              </a:rPr>
              <a:t>развитие способности воспринимать музыку, понимать её содержание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16047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A1C505-0832-41B8-8322-D197C1DC1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/>
              <a:t>ОСОБЕННОСТИ  КОММУНИКАТИВНЫХ     ТАНЦЕВ- ИГР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DA10150-75FD-4B6E-A899-F5FB369069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36436"/>
            <a:ext cx="8596668" cy="4511963"/>
          </a:xfrm>
        </p:spPr>
        <p:txBody>
          <a:bodyPr>
            <a:normAutofit/>
          </a:bodyPr>
          <a:lstStyle/>
          <a:p>
            <a:pPr marL="554038" indent="-285750"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rgbClr val="002060"/>
                </a:solidFill>
                <a:cs typeface="Times New Roman" panose="02020603050405020304" pitchFamily="18" charset="0"/>
              </a:rPr>
              <a:t>Это танцы с несложными движениями, включающие элементы невербального общения, смены партнеров, игровые задания и т.д.  </a:t>
            </a:r>
          </a:p>
          <a:p>
            <a:pPr marL="554038" indent="-285750">
              <a:buFont typeface="Wingdings" panose="05000000000000000000" pitchFamily="2" charset="2"/>
              <a:buChar char="q"/>
            </a:pPr>
            <a:endParaRPr lang="ru-RU" sz="24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marL="554037" indent="-285750"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rgbClr val="002060"/>
                </a:solidFill>
                <a:cs typeface="Times New Roman" panose="02020603050405020304" pitchFamily="18" charset="0"/>
              </a:rPr>
              <a:t>     Движения и фигуры в таких плясках очень просты, доступны для  исполнения даже маленькими детьми.</a:t>
            </a:r>
          </a:p>
          <a:p>
            <a:pPr marL="554037" indent="-285750">
              <a:buFont typeface="Wingdings" panose="05000000000000000000" pitchFamily="2" charset="2"/>
              <a:buChar char="q"/>
            </a:pPr>
            <a:endParaRPr lang="ru-RU" sz="24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marL="554037" indent="-285750"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rgbClr val="002060"/>
                </a:solidFill>
                <a:cs typeface="Times New Roman" panose="02020603050405020304" pitchFamily="18" charset="0"/>
              </a:rPr>
              <a:t>В этих фигурах есть игровые сюжеты, что ещё более облегчает их запоминание.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9348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C0B4B1-72EA-435C-A5C8-BAB0DF728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Развитие двигательных </a:t>
            </a:r>
            <a:br>
              <a:rPr lang="ru-RU" dirty="0"/>
            </a:br>
            <a:r>
              <a:rPr lang="ru-RU" dirty="0"/>
              <a:t>качеств и умений: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4DF5FB-625C-4106-8A73-19D91072EA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8"/>
            <a:ext cx="8596668" cy="3630611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800" dirty="0">
                <a:solidFill>
                  <a:srgbClr val="002060"/>
                </a:solidFill>
              </a:rPr>
              <a:t>развитие умения ориентироваться в пространстве;</a:t>
            </a:r>
          </a:p>
          <a:p>
            <a:pPr>
              <a:defRPr/>
            </a:pPr>
            <a:r>
              <a:rPr lang="ru-RU" sz="2800" dirty="0">
                <a:solidFill>
                  <a:srgbClr val="002060"/>
                </a:solidFill>
              </a:rPr>
              <a:t>развитие координации движений;</a:t>
            </a:r>
          </a:p>
          <a:p>
            <a:pPr>
              <a:defRPr/>
            </a:pPr>
            <a:r>
              <a:rPr lang="ru-RU" sz="2800" dirty="0">
                <a:solidFill>
                  <a:srgbClr val="002060"/>
                </a:solidFill>
              </a:rPr>
              <a:t>формирование правильной осанки, красивой походки;</a:t>
            </a:r>
          </a:p>
          <a:p>
            <a:pPr>
              <a:defRPr/>
            </a:pPr>
            <a:r>
              <a:rPr lang="ru-RU" sz="2800" dirty="0">
                <a:solidFill>
                  <a:srgbClr val="002060"/>
                </a:solidFill>
              </a:rPr>
              <a:t>обогащение двигательного опыта разнообразными видами движений.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78084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B30046-22B8-45C6-9304-D5FEC5CC3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550989"/>
          </a:xfrm>
        </p:spPr>
        <p:txBody>
          <a:bodyPr>
            <a:normAutofit fontScale="90000"/>
          </a:bodyPr>
          <a:lstStyle/>
          <a:p>
            <a:r>
              <a:rPr lang="ru-RU" dirty="0"/>
              <a:t>Развитие творческих способностей, потребности самовыражения в движении под музыку: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6954C93-FB1D-4FBF-A6B6-D343247F5E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defRPr/>
            </a:pPr>
            <a:r>
              <a:rPr lang="ru-RU" sz="2800" dirty="0">
                <a:solidFill>
                  <a:srgbClr val="002060"/>
                </a:solidFill>
              </a:rPr>
              <a:t>развитие творческого воображения и фантазии;</a:t>
            </a:r>
          </a:p>
          <a:p>
            <a:pPr>
              <a:defRPr/>
            </a:pPr>
            <a:r>
              <a:rPr lang="ru-RU" sz="2800" dirty="0">
                <a:solidFill>
                  <a:srgbClr val="002060"/>
                </a:solidFill>
              </a:rPr>
              <a:t>развитие способности к импровизации в движении, построении танца-игры.</a:t>
            </a:r>
          </a:p>
        </p:txBody>
      </p:sp>
    </p:spTree>
    <p:extLst>
      <p:ext uri="{BB962C8B-B14F-4D97-AF65-F5344CB8AC3E}">
        <p14:creationId xmlns:p14="http://schemas.microsoft.com/office/powerpoint/2010/main" val="3759656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A235C2-F2E8-47B1-A277-51A89C3A9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43345"/>
            <a:ext cx="8596668" cy="146858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Развитие </a:t>
            </a:r>
            <a:br>
              <a:rPr lang="ru-RU" dirty="0"/>
            </a:br>
            <a:r>
              <a:rPr lang="ru-RU" dirty="0"/>
              <a:t>нравственно-коммуникативных качеств личности: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7F241E-A3E4-49B0-9198-87B2734889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sz="2400" dirty="0">
                <a:solidFill>
                  <a:srgbClr val="002060"/>
                </a:solidFill>
              </a:rPr>
              <a:t>формирование чувства такта и культурных привычек в процессе группового общения с детьми и взрослыми;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ru-RU" sz="2400" dirty="0">
              <a:solidFill>
                <a:srgbClr val="002060"/>
              </a:solidFill>
            </a:endParaRPr>
          </a:p>
          <a:p>
            <a:pPr>
              <a:defRPr/>
            </a:pPr>
            <a:r>
              <a:rPr lang="ru-RU" sz="2400" dirty="0">
                <a:solidFill>
                  <a:srgbClr val="002060"/>
                </a:solidFill>
              </a:rPr>
              <a:t>воспитание умения вести себя в группе во время движения, участия в коммуникативных танцах-играх.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3912073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336</TotalTime>
  <Words>514</Words>
  <Application>Microsoft Office PowerPoint</Application>
  <PresentationFormat>Широкоэкранный</PresentationFormat>
  <Paragraphs>55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Trebuchet MS</vt:lpstr>
      <vt:lpstr>Wingdings</vt:lpstr>
      <vt:lpstr>Wingdings 3</vt:lpstr>
      <vt:lpstr>Аспект</vt:lpstr>
      <vt:lpstr>Коммуникативные  танцы-игры как средство развития коммуникативных навыков у детей с ОВЗ дошкольного возраста</vt:lpstr>
      <vt:lpstr>Презентация PowerPoint</vt:lpstr>
      <vt:lpstr>АКТУАЛЬНОСТЬ</vt:lpstr>
      <vt:lpstr>НОВИЗНА</vt:lpstr>
      <vt:lpstr>Презентация PowerPoint</vt:lpstr>
      <vt:lpstr>ОСОБЕННОСТИ  КОММУНИКАТИВНЫХ     ТАНЦЕВ- ИГР</vt:lpstr>
      <vt:lpstr>Развитие двигательных  качеств и умений:</vt:lpstr>
      <vt:lpstr>Развитие творческих способностей, потребности самовыражения в движении под музыку:</vt:lpstr>
      <vt:lpstr>Развитие  нравственно-коммуникативных качеств личности:</vt:lpstr>
      <vt:lpstr>В коммуникативных танцах-играх используются простые танцевальные движения: </vt:lpstr>
      <vt:lpstr>Разучивание и организация коммуникативных танцев-игр достаточно просты, несмотря на то, что дети находятся на разных уровнях музыкального и двигательного развития.</vt:lpstr>
      <vt:lpstr>Коммуникативные танцы-игры позволяют не только выявить индивидуальные проблемы социализации и коммуникации (в моделях «Найди себе пару»), но и снизить нагрузку на детей при подготовке к выступлениям на праздниках.  </vt:lpstr>
      <vt:lpstr>Коммуникативные танцы предназначены для исполнения всеми, кто присутствует на занятии, празднике или развлечении.</vt:lpstr>
      <vt:lpstr>Коммуникативные танцы-игры могут исполняться совместно с детьми разного возраста или вместе со взрослыми – педагогами и родителями, что позволяет включать их в совместные праздники и развлечения</vt:lpstr>
      <vt:lpstr>Вывод: Ценность и польза в коммуникативных танцах-играх очевидна.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Коммуникативные танцы-игры</dc:title>
  <dc:creator>User</dc:creator>
  <cp:lastModifiedBy>User</cp:lastModifiedBy>
  <cp:revision>39</cp:revision>
  <dcterms:created xsi:type="dcterms:W3CDTF">2023-04-11T12:59:27Z</dcterms:created>
  <dcterms:modified xsi:type="dcterms:W3CDTF">2023-05-22T16:05:39Z</dcterms:modified>
</cp:coreProperties>
</file>