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18" r:id="rId2"/>
    <p:sldId id="297" r:id="rId3"/>
    <p:sldId id="322" r:id="rId4"/>
    <p:sldId id="323" r:id="rId5"/>
    <p:sldId id="324" r:id="rId6"/>
    <p:sldId id="259" r:id="rId7"/>
    <p:sldId id="269" r:id="rId8"/>
    <p:sldId id="302" r:id="rId9"/>
    <p:sldId id="270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25" r:id="rId18"/>
    <p:sldId id="264" r:id="rId19"/>
    <p:sldId id="278" r:id="rId20"/>
    <p:sldId id="283" r:id="rId21"/>
    <p:sldId id="320" r:id="rId22"/>
    <p:sldId id="281" r:id="rId23"/>
    <p:sldId id="282" r:id="rId24"/>
    <p:sldId id="284" r:id="rId25"/>
    <p:sldId id="285" r:id="rId26"/>
    <p:sldId id="321" r:id="rId27"/>
    <p:sldId id="286" r:id="rId28"/>
    <p:sldId id="287" r:id="rId29"/>
    <p:sldId id="31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2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DE15A83-4818-4A47-A348-F4A9AFA9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BB980-E8FC-4067-86A7-1D4907EC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01FB7-F1A8-433A-BC55-59C7C40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FB03DB-2728-4350-BACD-52B9237E3137}"/>
              </a:ext>
            </a:extLst>
          </p:cNvPr>
          <p:cNvSpPr/>
          <p:nvPr userDrawn="1"/>
        </p:nvSpPr>
        <p:spPr>
          <a:xfrm>
            <a:off x="5891514" y="0"/>
            <a:ext cx="6300486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FFA21717-33CB-400E-99B3-8F2D814A74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91213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F9860-E7AA-4B15-9EB5-DAA925921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5134" y="136525"/>
            <a:ext cx="5953246" cy="2387600"/>
          </a:xfrm>
        </p:spPr>
        <p:txBody>
          <a:bodyPr anchor="b"/>
          <a:lstStyle>
            <a:lvl1pPr algn="ctr">
              <a:defRPr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0C7889-FEAE-4D81-9328-48F835D92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595324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947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4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DFF78-39D7-4937-98E8-F57FB15C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237F67-7887-4F79-9086-2D4E7C41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E47127-0BAA-48A8-B6F8-8F7AF2B6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E152EC-92EC-47F8-8905-AEB3824F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0B3EC-B4DF-48E5-8D49-912B3B56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577FBE-9365-476D-A0C7-B0BFE240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8A4208-4596-4570-8A48-D601F1ED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68763-5A91-4409-893B-F87ABA4D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AE3A2D-50DE-4F80-84DB-FD3E13A5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22462E-A153-40EE-9FBF-CE14C9F9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F8B33-EE05-426A-BB94-37FC4755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B95E92-26F9-42A7-9612-E965D17A1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4C2F5B-A1B9-4449-A41D-B55E31C6B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9C5F5A-F6A2-4FBA-845D-97A93F2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4B308A-38D5-4D17-AF8B-1EE10530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76F7CB-AC52-43B4-AD6D-AD433BBE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E0C11-F975-45E8-BA3E-55FFB4BA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29AAF6-AF28-4EC4-920C-E10415C7F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C4C7B9-CAC3-42EE-A8E2-0F73AF39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DBA44D-A820-4823-89E3-9F96458D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0E0266-68E3-4D86-9523-1E4C2F30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8C4361-FBF7-455B-A690-B29413D34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6B34A3-84EB-40F7-AF48-61C84CD74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86928E-2BDC-46DC-A8FE-6610F818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2EE9B7-51BC-4834-A25D-F8B9C6BE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B9BC63-6A65-46A2-85DF-3D18833C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3E4AB-007C-48CF-8A3A-B6424585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C0369-AC97-4306-8FA4-D63F6C153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393BF6-30A5-4619-86E0-C6FCAD4F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9F7F8-0AD7-426E-B538-B6DB07F9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050621-D5FD-43FC-ADA7-81BAB7DC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Фигура, имеющая форму буквы L 6">
            <a:extLst>
              <a:ext uri="{FF2B5EF4-FFF2-40B4-BE49-F238E27FC236}">
                <a16:creationId xmlns:a16="http://schemas.microsoft.com/office/drawing/2014/main" id="{2A4BBBCF-31DF-4475-9E88-8F57A3B2C09E}"/>
              </a:ext>
            </a:extLst>
          </p:cNvPr>
          <p:cNvSpPr/>
          <p:nvPr userDrawn="1"/>
        </p:nvSpPr>
        <p:spPr>
          <a:xfrm>
            <a:off x="0" y="5428527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>
            <a:extLst>
              <a:ext uri="{FF2B5EF4-FFF2-40B4-BE49-F238E27FC236}">
                <a16:creationId xmlns:a16="http://schemas.microsoft.com/office/drawing/2014/main" id="{344C342A-AFC3-4328-946C-6882274610AA}"/>
              </a:ext>
            </a:extLst>
          </p:cNvPr>
          <p:cNvSpPr/>
          <p:nvPr userDrawn="1"/>
        </p:nvSpPr>
        <p:spPr>
          <a:xfrm rot="10800000">
            <a:off x="11173428" y="0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>
            <a:extLst>
              <a:ext uri="{FF2B5EF4-FFF2-40B4-BE49-F238E27FC236}">
                <a16:creationId xmlns:a16="http://schemas.microsoft.com/office/drawing/2014/main" id="{61889BE7-1BC9-4DB5-9627-64C2ABFE345C}"/>
              </a:ext>
            </a:extLst>
          </p:cNvPr>
          <p:cNvSpPr/>
          <p:nvPr userDrawn="1"/>
        </p:nvSpPr>
        <p:spPr>
          <a:xfrm rot="16200000">
            <a:off x="10987271" y="5613903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>
            <a:extLst>
              <a:ext uri="{FF2B5EF4-FFF2-40B4-BE49-F238E27FC236}">
                <a16:creationId xmlns:a16="http://schemas.microsoft.com/office/drawing/2014/main" id="{D7E3AD0D-FD9E-447A-BC7C-9DFB2452477E}"/>
              </a:ext>
            </a:extLst>
          </p:cNvPr>
          <p:cNvSpPr/>
          <p:nvPr userDrawn="1"/>
        </p:nvSpPr>
        <p:spPr>
          <a:xfrm rot="5400000">
            <a:off x="-186160" y="186160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86CDA-E4D9-4680-9160-749F6D68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441D36-FD8D-467A-9F0C-C15D03101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B013D4-5D6D-4F16-B92B-DCDC0220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A6D1C-C5C1-4F42-A25A-D272BE54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91FEAB-E3DA-4A2A-B748-4B754A11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B63CB-98F7-4FD2-AE6A-A9D1D0BB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7B4AB-69EB-4069-9839-993D2E79C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A4005B-2E7F-4189-B96D-CAEFC1F36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EA7BC-84F9-4F7B-8CAB-E2239A3A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4A9B47-FDE3-4CE0-81AF-A83E6641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2AFF76-4729-4763-A734-414D60F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A0613-0D99-4D1A-B35E-69F2AE2E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161D37-3665-4485-9C81-A0284C59B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66577C-7E72-4461-97F1-2EFF35D06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327E4B-ABF3-4BBF-87D0-979FF17CE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838068-9821-41C4-A10F-9F910F920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AFDDEA-5124-47FD-B4EF-22941F87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D7621D-5914-4DCC-8B50-376C51D3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F9F542-2397-4C5D-B9B4-43036BE7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41AA3-DEB8-4E03-B716-EE5AD8A3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B8DF54-7B63-463D-A705-C0CD820F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E19A30-CCCE-4D0F-A5EA-2694C83C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863358-8F31-42DB-A75E-2CC034FE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5D96FC90-666A-41D8-AC3D-8F635019BD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id="{477A18B6-7186-4923-A2C6-B06CC71BFC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id="{75DAD50F-D376-4968-9022-8740455F48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id="{C77762DE-954C-4411-AB2A-49A43212F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7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75DF8B3-B61E-42DF-9749-0A9A8505A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1175" y="-6906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320D08EE-D804-40FB-AE7E-CEE254F635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8063" y="3430929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02F63D49-B812-486B-B5E6-9C030000DC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22907" y="3429000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28D52F32-A499-4CCC-A1BE-7EF779BE7B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24268" y="0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00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E5460A7A-40FB-40F9-9F01-826315E49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6479" y="474562"/>
            <a:ext cx="3079750" cy="2954438"/>
          </a:xfrm>
          <a:solidFill>
            <a:schemeClr val="accent6"/>
          </a:solidFill>
          <a:ln>
            <a:noFill/>
          </a:ln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4E0003B5-56A3-4F15-9E0F-FFAD95C29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6729" y="474562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F6F17BB5-1285-4C8E-A946-54AAA5C077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6479" y="3429000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213F24E3-9D87-431E-A109-DE113A138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6729" y="3429000"/>
            <a:ext cx="3079750" cy="2954438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64BCA4AD-2453-4D3A-A6F4-32B0C81B4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771" y="1770926"/>
            <a:ext cx="4429768" cy="4612511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9592A19-466D-444B-BE3E-E2D807AE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72" y="365125"/>
            <a:ext cx="442976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825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D8F8F2-4624-4188-A5F6-724E8774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23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593B03F-2009-4E1E-B76F-4E7AC5351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1885950"/>
            <a:ext cx="5257800" cy="44688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F427EE61-8BDE-44DD-A358-2FAD275FB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577" y="1023846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E85987E3-7190-47E0-9255-D36D3D11B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D3CB2DBF-86BD-4842-BD8D-ED7494721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77" y="572847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3743E8B6-7CBB-471E-A471-58E2B78D32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577" y="517579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43700CC0-27A7-41CD-9023-C5A13EDC28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577" y="418406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C7E1DB0A-9FF1-40B4-BDB5-AC63D12110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577" y="363138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9D51BF41-F634-4D57-A637-FF8A0EC4BB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577" y="2558629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1A49660-1072-4AE0-8537-A7BC419F15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577" y="2005947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id="{70B24C5F-4D3D-4415-A815-49971BABC57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75099799"/>
              </p:ext>
            </p:extLst>
          </p:nvPr>
        </p:nvGraphicFramePr>
        <p:xfrm>
          <a:off x="4745620" y="471163"/>
          <a:ext cx="1435261" cy="6080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5261">
                  <a:extLst>
                    <a:ext uri="{9D8B030D-6E8A-4147-A177-3AD203B41FA5}">
                      <a16:colId xmlns:a16="http://schemas.microsoft.com/office/drawing/2014/main" val="3484662148"/>
                    </a:ext>
                  </a:extLst>
                </a:gridCol>
              </a:tblGrid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690842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83475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00208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219575"/>
                  </a:ext>
                </a:extLst>
              </a:tr>
            </a:tbl>
          </a:graphicData>
        </a:graphic>
      </p:graphicFrame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502F727-D6EE-497C-A5B0-DE090ED478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54326" y="696054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1" name="Рисунок 19">
            <a:extLst>
              <a:ext uri="{FF2B5EF4-FFF2-40B4-BE49-F238E27FC236}">
                <a16:creationId xmlns:a16="http://schemas.microsoft.com/office/drawing/2014/main" id="{0A240E27-AEFA-43F0-89FF-2A74A5D77D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42389" y="2199183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2" name="Рисунок 19">
            <a:extLst>
              <a:ext uri="{FF2B5EF4-FFF2-40B4-BE49-F238E27FC236}">
                <a16:creationId xmlns:a16="http://schemas.microsoft.com/office/drawing/2014/main" id="{27F5EEBF-34A9-48CF-83E0-D6D660A517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42389" y="3739045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3" name="Рисунок 19">
            <a:extLst>
              <a:ext uri="{FF2B5EF4-FFF2-40B4-BE49-F238E27FC236}">
                <a16:creationId xmlns:a16="http://schemas.microsoft.com/office/drawing/2014/main" id="{190A3F46-C204-4178-985D-47AB747A32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54326" y="5261562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0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177DD-DF81-4F80-A921-6C4F2C0A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4B142D-96E1-400F-9902-09D8626B2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3BA0E2-FBA8-48E6-91B5-D882FB555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D04A-233C-4E8F-A10D-8C0D98297D7F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981118-B587-4460-83FC-ED85EF5E8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81D7A8-14B2-492F-9F61-6C741CF79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id="{DB681911-E539-4075-B5C8-107AF8BC28C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63" r:id="rId10"/>
    <p:sldLayoutId id="2147483662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presentation-creation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hyperlink" Target="https://presentation-creation.ru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svg"/><Relationship Id="rId7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s://presentation-creation.ru/" TargetMode="External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presentation-creation.r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4.jpe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42.jpeg"/><Relationship Id="rId5" Type="http://schemas.openxmlformats.org/officeDocument/2006/relationships/image" Target="../media/image7.svg"/><Relationship Id="rId10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45.jpeg"/><Relationship Id="rId5" Type="http://schemas.openxmlformats.org/officeDocument/2006/relationships/image" Target="../media/image7.svg"/><Relationship Id="rId10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presentation-creation.ru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presentation-creation.ru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sv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https://presentation-creation.ru/" TargetMode="Externa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hyperlink" Target="https://presentation-creation.r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5.svg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Развивающие книги для детей 3-4 лет | Список – Жили-Были">
            <a:extLst>
              <a:ext uri="{FF2B5EF4-FFF2-40B4-BE49-F238E27FC236}">
                <a16:creationId xmlns:a16="http://schemas.microsoft.com/office/drawing/2014/main" id="{53FACCC4-609B-41DE-A311-C5BB2C043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1255BE-FC6E-4FA6-8B7E-130C4FA38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5905" y="3766087"/>
            <a:ext cx="4091553" cy="309190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42F0B-5640-44F2-AAAA-19FBC87FA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3856" y="534691"/>
            <a:ext cx="4734621" cy="67805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spcAft>
                <a:spcPts val="800"/>
              </a:spcAft>
            </a:pP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ru-RU" sz="2400" dirty="0"/>
              <a:t>Муниципальное образовательное учреждение «Средняя общеобразовательная школа №5 с углубленным изучением математики» г. Магнитогорска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Иванова Елена Алексеевна</a:t>
            </a:r>
            <a:br>
              <a:rPr lang="ru-RU" sz="2800" dirty="0"/>
            </a:br>
            <a:br>
              <a:rPr lang="ru-RU" sz="2800" dirty="0"/>
            </a:br>
            <a:r>
              <a:rPr lang="ru-RU" sz="3200" dirty="0">
                <a:effectLst/>
              </a:rPr>
              <a:t>Формирование читательской компетенции в </a:t>
            </a:r>
            <a:r>
              <a:rPr lang="ru-RU" sz="3200">
                <a:effectLst/>
              </a:rPr>
              <a:t>начальной школе</a:t>
            </a:r>
            <a:br>
              <a:rPr lang="ru-RU" sz="2800" dirty="0">
                <a:effectLst/>
              </a:rPr>
            </a:b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          г. Магнитогорск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                        2023</a:t>
            </a: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900" dirty="0"/>
            </a:br>
            <a:br>
              <a:rPr lang="en-US" sz="900" dirty="0">
                <a:solidFill>
                  <a:schemeClr val="tx1"/>
                </a:solidFill>
              </a:rPr>
            </a:br>
            <a:br>
              <a:rPr lang="en-US" sz="900" dirty="0">
                <a:solidFill>
                  <a:schemeClr val="tx1"/>
                </a:solidFill>
              </a:rPr>
            </a:br>
            <a:br>
              <a:rPr lang="ru-RU" sz="4400" dirty="0">
                <a:effectLst/>
              </a:rPr>
            </a:br>
            <a:br>
              <a:rPr lang="ru-RU" sz="4400" dirty="0">
                <a:effectLst/>
              </a:rPr>
            </a:br>
            <a:endParaRPr lang="en-US" sz="11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330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CF1BD528-E0DE-441C-B5BA-C9C75FF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6466" y="213454"/>
            <a:ext cx="6030345" cy="2954438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pPr algn="l"/>
            <a:r>
              <a:rPr lang="ru-RU" sz="4000" dirty="0">
                <a:solidFill>
                  <a:schemeClr val="tx1"/>
                </a:solidFill>
              </a:rPr>
              <a:t>Посмотри в толковом словарике значение слова Антарктида. </a:t>
            </a:r>
          </a:p>
          <a:p>
            <a:endParaRPr lang="ru-RU" sz="28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959" y="213454"/>
            <a:ext cx="5468925" cy="295443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ru-RU" sz="3600" dirty="0"/>
              <a:t>Задание 1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6465" y="3148457"/>
            <a:ext cx="6030344" cy="2954438"/>
          </a:xfrm>
        </p:spPr>
        <p:txBody>
          <a:bodyPr>
            <a:normAutofit/>
          </a:bodyPr>
          <a:lstStyle/>
          <a:p>
            <a:pPr algn="l"/>
            <a:r>
              <a:rPr lang="ru-RU" sz="3600" dirty="0"/>
              <a:t>Антарктида - самый _______________</a:t>
            </a:r>
          </a:p>
          <a:p>
            <a:pPr algn="l"/>
            <a:r>
              <a:rPr lang="ru-RU" sz="3600" dirty="0"/>
              <a:t>континент, расположенный на _________________________.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958" y="3148457"/>
            <a:ext cx="5468925" cy="2954438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algn="l"/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ru-RU" sz="2800" dirty="0"/>
          </a:p>
          <a:p>
            <a:r>
              <a:rPr lang="ru-RU" sz="4000" dirty="0">
                <a:solidFill>
                  <a:schemeClr val="tx1"/>
                </a:solidFill>
              </a:rPr>
              <a:t>Заполни пропуски в высказывании.</a:t>
            </a:r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72" y="365126"/>
            <a:ext cx="4429768" cy="78175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tx2"/>
                </a:solidFill>
              </a:rPr>
              <a:t>Изучающее чтение</a:t>
            </a:r>
            <a:endParaRPr lang="ru-RU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AA20DC-B32F-432A-8DD5-A2DE03B0B3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7745" y="376292"/>
            <a:ext cx="757625" cy="757625"/>
          </a:xfrm>
          <a:prstGeom prst="rect">
            <a:avLst/>
          </a:prstGeom>
        </p:spPr>
      </p:pic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DA0676AB-E8A3-494D-94BA-E758BADEE41C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BEB79FD-CF46-4208-A782-04F7343C8A6C}"/>
              </a:ext>
            </a:extLst>
          </p:cNvPr>
          <p:cNvSpPr/>
          <p:nvPr/>
        </p:nvSpPr>
        <p:spPr>
          <a:xfrm>
            <a:off x="4197768" y="6500561"/>
            <a:ext cx="3983064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2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CF1BD528-E0DE-441C-B5BA-C9C75FF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1121" y="427735"/>
            <a:ext cx="6160581" cy="282303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ru-RU" sz="28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959" y="427736"/>
            <a:ext cx="5554165" cy="2823034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ru-RU" sz="3200" dirty="0"/>
              <a:t>Задание 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1121" y="3250770"/>
            <a:ext cx="6160580" cy="2954438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956" y="3250770"/>
            <a:ext cx="5554165" cy="2954438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algn="l"/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3600" dirty="0">
                <a:solidFill>
                  <a:schemeClr val="tx1"/>
                </a:solidFill>
              </a:rPr>
              <a:t>Найди этот континент на географической карте. Покажи на карт стрелочкой место обитания пингвинов.</a:t>
            </a:r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72" y="365126"/>
            <a:ext cx="4429768" cy="78175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tx2"/>
                </a:solidFill>
              </a:rPr>
              <a:t>Изучающее чтение</a:t>
            </a:r>
            <a:endParaRPr lang="ru-RU" b="1" dirty="0"/>
          </a:p>
        </p:txBody>
      </p:sp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DA0676AB-E8A3-494D-94BA-E758BADEE41C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BEB79FD-CF46-4208-A782-04F7343C8A6C}"/>
              </a:ext>
            </a:extLst>
          </p:cNvPr>
          <p:cNvSpPr/>
          <p:nvPr/>
        </p:nvSpPr>
        <p:spPr>
          <a:xfrm>
            <a:off x="4252618" y="6530837"/>
            <a:ext cx="3983064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C:\Users\админ\AppData\Local\Microsoft\Windows\INetCache\Content.MSO\C165E8E7.tmp">
            <a:extLst>
              <a:ext uri="{FF2B5EF4-FFF2-40B4-BE49-F238E27FC236}">
                <a16:creationId xmlns:a16="http://schemas.microsoft.com/office/drawing/2014/main" id="{1B5FF0D6-FF49-4460-B701-B7C3359AA20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5"/>
          <a:stretch/>
        </p:blipFill>
        <p:spPr bwMode="auto">
          <a:xfrm>
            <a:off x="5817659" y="3358434"/>
            <a:ext cx="5953304" cy="2747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avatars.mds.yandex.net/i?id=6f78b37d544dc2337b8d7dd25958a51a93cecd72-9222921-images-thumbs&amp;n=13">
            <a:extLst>
              <a:ext uri="{FF2B5EF4-FFF2-40B4-BE49-F238E27FC236}">
                <a16:creationId xmlns:a16="http://schemas.microsoft.com/office/drawing/2014/main" id="{3812E296-54F1-4482-AA84-4A1E594FB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0" t="4480" r="22705" b="8621"/>
          <a:stretch/>
        </p:blipFill>
        <p:spPr bwMode="auto">
          <a:xfrm>
            <a:off x="8236785" y="1209486"/>
            <a:ext cx="1452102" cy="18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0F61316-D368-401C-9A07-75F3698760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33517" y="451861"/>
            <a:ext cx="757625" cy="7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CF1BD528-E0DE-441C-B5BA-C9C75FF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8901" y="985573"/>
            <a:ext cx="6661093" cy="2954438"/>
          </a:xfrm>
        </p:spPr>
        <p:txBody>
          <a:bodyPr>
            <a:normAutofit fontScale="92500"/>
          </a:bodyPr>
          <a:lstStyle/>
          <a:p>
            <a:pPr algn="l"/>
            <a:r>
              <a:rPr lang="ru-RU" sz="4000" dirty="0"/>
              <a:t>                        </a:t>
            </a:r>
            <a:r>
              <a:rPr lang="ru-RU" sz="4000" dirty="0">
                <a:solidFill>
                  <a:schemeClr val="tx1"/>
                </a:solidFill>
              </a:rPr>
              <a:t>Животные</a:t>
            </a:r>
            <a:endParaRPr lang="en-US" sz="4000" dirty="0">
              <a:solidFill>
                <a:schemeClr val="tx1"/>
              </a:solidFill>
            </a:endParaRPr>
          </a:p>
          <a:p>
            <a:pPr algn="l"/>
            <a:endParaRPr lang="ru-RU" sz="2800" dirty="0"/>
          </a:p>
          <a:p>
            <a:pPr algn="l"/>
            <a:endParaRPr lang="ru-RU" dirty="0"/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  </a:t>
            </a:r>
            <a:r>
              <a:rPr lang="ru-RU" sz="3900" dirty="0">
                <a:solidFill>
                  <a:schemeClr val="tx1"/>
                </a:solidFill>
              </a:rPr>
              <a:t>рыбы  птицы  звери  насекомые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ru-RU" sz="2800" dirty="0"/>
              <a:t>  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922" y="985573"/>
            <a:ext cx="5127262" cy="2954438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3600" dirty="0"/>
              <a:t>Задание 3</a:t>
            </a:r>
          </a:p>
          <a:p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65428" y="3939087"/>
            <a:ext cx="6755764" cy="2608947"/>
          </a:xfrm>
        </p:spPr>
        <p:txBody>
          <a:bodyPr>
            <a:normAutofit lnSpcReduction="10000"/>
          </a:bodyPr>
          <a:lstStyle/>
          <a:p>
            <a:pPr algn="l"/>
            <a:r>
              <a:rPr lang="ru-RU" altLang="ru-RU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Расскажи, на какие классы</a:t>
            </a:r>
          </a:p>
          <a:p>
            <a:pPr algn="l"/>
            <a:r>
              <a:rPr lang="ru-RU" sz="3200" dirty="0">
                <a:latin typeface="Arial" panose="020B0604020202020204" pitchFamily="34" charset="0"/>
                <a:cs typeface="Times New Roman" panose="02020603050405020304" pitchFamily="18" charset="0"/>
              </a:rPr>
              <a:t>можно разделить всех животных. Подумай, к какому классу животных относится пингвин. Отметь галочкой    подходящий класс.</a:t>
            </a:r>
            <a:endParaRPr lang="ru-RU" sz="3600" dirty="0"/>
          </a:p>
          <a:p>
            <a:pPr algn="l"/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22" y="3949731"/>
            <a:ext cx="5126979" cy="2608947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chemeClr val="tx1"/>
                </a:solidFill>
              </a:rPr>
              <a:t>Рассмотри кластер. </a:t>
            </a:r>
          </a:p>
          <a:p>
            <a:pPr algn="l"/>
            <a:endParaRPr lang="ru-RU" sz="2800" dirty="0"/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06" y="1156604"/>
            <a:ext cx="4429768" cy="78175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tx2"/>
                </a:solidFill>
              </a:rPr>
              <a:t>Изучающее чтение</a:t>
            </a:r>
            <a:endParaRPr lang="ru-RU" b="1" dirty="0"/>
          </a:p>
        </p:txBody>
      </p:sp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DA0676AB-E8A3-494D-94BA-E758BADEE41C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BEB79FD-CF46-4208-A782-04F7343C8A6C}"/>
              </a:ext>
            </a:extLst>
          </p:cNvPr>
          <p:cNvSpPr/>
          <p:nvPr/>
        </p:nvSpPr>
        <p:spPr>
          <a:xfrm>
            <a:off x="4266365" y="6558678"/>
            <a:ext cx="3985217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EFA43E4-B1A3-4F1E-A99B-4256F8C871DB}"/>
              </a:ext>
            </a:extLst>
          </p:cNvPr>
          <p:cNvCxnSpPr>
            <a:cxnSpLocks/>
          </p:cNvCxnSpPr>
          <p:nvPr/>
        </p:nvCxnSpPr>
        <p:spPr>
          <a:xfrm flipH="1">
            <a:off x="6963384" y="1543691"/>
            <a:ext cx="1326484" cy="8902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41665B12-1F06-4482-8FD3-EE707DCC7A3B}"/>
              </a:ext>
            </a:extLst>
          </p:cNvPr>
          <p:cNvCxnSpPr>
            <a:cxnSpLocks/>
          </p:cNvCxnSpPr>
          <p:nvPr/>
        </p:nvCxnSpPr>
        <p:spPr>
          <a:xfrm>
            <a:off x="10185398" y="1513092"/>
            <a:ext cx="1321206" cy="10148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AFC49A98-588D-4FD4-AEF7-D08B1F1296DD}"/>
              </a:ext>
            </a:extLst>
          </p:cNvPr>
          <p:cNvCxnSpPr>
            <a:cxnSpLocks/>
          </p:cNvCxnSpPr>
          <p:nvPr/>
        </p:nvCxnSpPr>
        <p:spPr>
          <a:xfrm flipH="1">
            <a:off x="8196725" y="1463130"/>
            <a:ext cx="757893" cy="10774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02F68F33-AA63-4065-850F-0B385F571641}"/>
              </a:ext>
            </a:extLst>
          </p:cNvPr>
          <p:cNvCxnSpPr>
            <a:cxnSpLocks/>
          </p:cNvCxnSpPr>
          <p:nvPr/>
        </p:nvCxnSpPr>
        <p:spPr>
          <a:xfrm>
            <a:off x="9725183" y="1463130"/>
            <a:ext cx="514758" cy="9996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70475C7-4B02-47AB-8496-C9FAB1960229}"/>
              </a:ext>
            </a:extLst>
          </p:cNvPr>
          <p:cNvSpPr/>
          <p:nvPr/>
        </p:nvSpPr>
        <p:spPr>
          <a:xfrm>
            <a:off x="5392657" y="2630004"/>
            <a:ext cx="1279363" cy="55648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C1952977-C242-428B-90B7-972E0E37C531}"/>
              </a:ext>
            </a:extLst>
          </p:cNvPr>
          <p:cNvSpPr/>
          <p:nvPr/>
        </p:nvSpPr>
        <p:spPr>
          <a:xfrm>
            <a:off x="9571166" y="2604100"/>
            <a:ext cx="2207280" cy="56387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5A6C5089-F497-4797-9ACE-6B56098F8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732" y="-4348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" name="Рисунок 13" descr="SVG &gt; поставить галочку голосование голос утвержденный - Свободное  изображение и значок SVG. | SVG Silh">
            <a:extLst>
              <a:ext uri="{FF2B5EF4-FFF2-40B4-BE49-F238E27FC236}">
                <a16:creationId xmlns:a16="http://schemas.microsoft.com/office/drawing/2014/main" id="{616ED3D4-F398-49BD-8EE1-94DB12E8C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146" y="5693788"/>
            <a:ext cx="377633" cy="39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5C7293D-CACF-4E6C-8E3A-5D270ACC7E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7802" y="1191373"/>
            <a:ext cx="757625" cy="757625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9273C92C-DD46-4D35-8546-1EFED474D277}"/>
              </a:ext>
            </a:extLst>
          </p:cNvPr>
          <p:cNvSpPr/>
          <p:nvPr/>
        </p:nvSpPr>
        <p:spPr>
          <a:xfrm>
            <a:off x="6785493" y="2625521"/>
            <a:ext cx="1279363" cy="55648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61E89AEA-3A60-4D7B-A6AD-2EDF3CC5AD42}"/>
              </a:ext>
            </a:extLst>
          </p:cNvPr>
          <p:cNvSpPr/>
          <p:nvPr/>
        </p:nvSpPr>
        <p:spPr>
          <a:xfrm>
            <a:off x="8201943" y="2640669"/>
            <a:ext cx="1279363" cy="55648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9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4691" y="985573"/>
            <a:ext cx="4977951" cy="2954438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4000" dirty="0"/>
              <a:t>Задание 4 </a:t>
            </a:r>
          </a:p>
          <a:p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1992" y="3850242"/>
            <a:ext cx="6779199" cy="2675273"/>
          </a:xfrm>
        </p:spPr>
        <p:txBody>
          <a:bodyPr>
            <a:normAutofit/>
          </a:bodyPr>
          <a:lstStyle/>
          <a:p>
            <a:pPr algn="l"/>
            <a:r>
              <a:rPr lang="ru-RU" sz="4000" dirty="0"/>
              <a:t>Отметь галочкой    подходящий признак.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4692" y="3916568"/>
            <a:ext cx="4977950" cy="2608947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tx1"/>
                </a:solidFill>
              </a:rPr>
              <a:t>Подумай, какая самая главная отличительная черта всех животных из класса ПТИЦЫ?</a:t>
            </a:r>
          </a:p>
          <a:p>
            <a:pPr algn="l"/>
            <a:endParaRPr lang="ru-RU" dirty="0"/>
          </a:p>
          <a:p>
            <a:pPr algn="l"/>
            <a:endParaRPr lang="ru-RU" sz="2800" dirty="0"/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9" y="835260"/>
            <a:ext cx="4429768" cy="78175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tx2"/>
                </a:solidFill>
              </a:rPr>
              <a:t>Изучающее чтение</a:t>
            </a:r>
            <a:endParaRPr lang="ru-RU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AA20DC-B32F-432A-8DD5-A2DE03B0B3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2415" y="985414"/>
            <a:ext cx="757625" cy="757625"/>
          </a:xfrm>
          <a:prstGeom prst="rect">
            <a:avLst/>
          </a:prstGeom>
        </p:spPr>
      </p:pic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DA0676AB-E8A3-494D-94BA-E758BADEE41C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BEB79FD-CF46-4208-A782-04F7343C8A6C}"/>
              </a:ext>
            </a:extLst>
          </p:cNvPr>
          <p:cNvSpPr/>
          <p:nvPr/>
        </p:nvSpPr>
        <p:spPr>
          <a:xfrm>
            <a:off x="4266365" y="6558678"/>
            <a:ext cx="3985217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70475C7-4B02-47AB-8496-C9FAB1960229}"/>
              </a:ext>
            </a:extLst>
          </p:cNvPr>
          <p:cNvSpPr/>
          <p:nvPr/>
        </p:nvSpPr>
        <p:spPr>
          <a:xfrm>
            <a:off x="9098392" y="2536704"/>
            <a:ext cx="1040131" cy="55648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5A6C5089-F497-4797-9ACE-6B56098F8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732" y="-4348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" name="Рисунок 13" descr="SVG &gt; поставить галочку голосование голос утвержденный - Свободное  изображение и значок SVG. | SVG Silh">
            <a:extLst>
              <a:ext uri="{FF2B5EF4-FFF2-40B4-BE49-F238E27FC236}">
                <a16:creationId xmlns:a16="http://schemas.microsoft.com/office/drawing/2014/main" id="{616ED3D4-F398-49BD-8EE1-94DB12E8C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01" y="3963087"/>
            <a:ext cx="502891" cy="5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екст 16">
            <a:extLst>
              <a:ext uri="{FF2B5EF4-FFF2-40B4-BE49-F238E27FC236}">
                <a16:creationId xmlns:a16="http://schemas.microsoft.com/office/drawing/2014/main" id="{78C720B2-81BE-4550-8E72-43DDF13B3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8571" y="975969"/>
            <a:ext cx="6746041" cy="2954438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chemeClr val="tx1"/>
                </a:solidFill>
              </a:rPr>
              <a:t>Умение летать</a:t>
            </a:r>
          </a:p>
          <a:p>
            <a:pPr algn="l"/>
            <a:r>
              <a:rPr lang="ru-RU" sz="4000" dirty="0">
                <a:solidFill>
                  <a:schemeClr val="tx1"/>
                </a:solidFill>
              </a:rPr>
              <a:t>Наличие крыльев</a:t>
            </a:r>
          </a:p>
          <a:p>
            <a:pPr algn="l"/>
            <a:r>
              <a:rPr lang="ru-RU" sz="4000" dirty="0">
                <a:solidFill>
                  <a:schemeClr val="tx1"/>
                </a:solidFill>
              </a:rPr>
              <a:t>Наличие перьевого </a:t>
            </a:r>
          </a:p>
          <a:p>
            <a:pPr algn="l"/>
            <a:r>
              <a:rPr lang="ru-RU" sz="4000" dirty="0">
                <a:solidFill>
                  <a:schemeClr val="tx1"/>
                </a:solidFill>
              </a:rPr>
              <a:t>покрова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1698A229-27D2-4741-B16D-547580BBC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16522"/>
              </p:ext>
            </p:extLst>
          </p:nvPr>
        </p:nvGraphicFramePr>
        <p:xfrm>
          <a:off x="10210475" y="1060796"/>
          <a:ext cx="1134284" cy="2608947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134284">
                  <a:extLst>
                    <a:ext uri="{9D8B030D-6E8A-4147-A177-3AD203B41FA5}">
                      <a16:colId xmlns:a16="http://schemas.microsoft.com/office/drawing/2014/main" val="3192846517"/>
                    </a:ext>
                  </a:extLst>
                </a:gridCol>
              </a:tblGrid>
              <a:tr h="8696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698838"/>
                  </a:ext>
                </a:extLst>
              </a:tr>
              <a:tr h="8696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588655"/>
                  </a:ext>
                </a:extLst>
              </a:tr>
              <a:tr h="8696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240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83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4691" y="985573"/>
            <a:ext cx="6758549" cy="2954438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4000" dirty="0"/>
              <a:t>Задание 5</a:t>
            </a:r>
          </a:p>
          <a:p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7072" y="3939087"/>
            <a:ext cx="4964119" cy="2608947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4691" y="3093192"/>
            <a:ext cx="6817545" cy="345484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600" dirty="0">
                <a:solidFill>
                  <a:schemeClr val="tx1"/>
                </a:solidFill>
              </a:rPr>
              <a:t>Какие из этих птиц не могут летать? Подпиши названия нелетающих птиц в ячейках таблицы. Слова выбери в списке слов. Найди информацию о незнакомых птицах в энциклопедии животных.</a:t>
            </a:r>
          </a:p>
          <a:p>
            <a:pPr algn="l"/>
            <a:endParaRPr lang="ru-RU" sz="2800" dirty="0"/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06" y="924214"/>
            <a:ext cx="4429768" cy="78175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tx2"/>
                </a:solidFill>
              </a:rPr>
              <a:t>Изучающее чтение</a:t>
            </a:r>
            <a:endParaRPr lang="ru-RU" b="1" dirty="0"/>
          </a:p>
        </p:txBody>
      </p:sp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DA0676AB-E8A3-494D-94BA-E758BADEE41C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BEB79FD-CF46-4208-A782-04F7343C8A6C}"/>
              </a:ext>
            </a:extLst>
          </p:cNvPr>
          <p:cNvSpPr/>
          <p:nvPr/>
        </p:nvSpPr>
        <p:spPr>
          <a:xfrm>
            <a:off x="4266365" y="6558678"/>
            <a:ext cx="3985217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70475C7-4B02-47AB-8496-C9FAB1960229}"/>
              </a:ext>
            </a:extLst>
          </p:cNvPr>
          <p:cNvSpPr/>
          <p:nvPr/>
        </p:nvSpPr>
        <p:spPr>
          <a:xfrm>
            <a:off x="9098392" y="2536704"/>
            <a:ext cx="1040131" cy="55648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5A6C5089-F497-4797-9ACE-6B56098F8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732" y="-4348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8C720B2-81BE-4550-8E72-43DDF13B3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072" y="994255"/>
            <a:ext cx="4977951" cy="2954438"/>
          </a:xfrm>
        </p:spPr>
        <p:txBody>
          <a:bodyPr/>
          <a:lstStyle/>
          <a:p>
            <a:pPr algn="l"/>
            <a:endParaRPr lang="ru-RU" dirty="0"/>
          </a:p>
          <a:p>
            <a:pPr algn="l"/>
            <a:r>
              <a:rPr lang="ru-RU" sz="3600" dirty="0">
                <a:solidFill>
                  <a:schemeClr val="tx1"/>
                </a:solidFill>
              </a:rPr>
              <a:t>Список слов: кулик, пингвин, страус, киви, гриф.</a:t>
            </a:r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6E5E39F-E4FB-4961-98AF-2CAD0B9DE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054893"/>
              </p:ext>
            </p:extLst>
          </p:nvPr>
        </p:nvGraphicFramePr>
        <p:xfrm>
          <a:off x="6943240" y="3082548"/>
          <a:ext cx="4991785" cy="340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357">
                  <a:extLst>
                    <a:ext uri="{9D8B030D-6E8A-4147-A177-3AD203B41FA5}">
                      <a16:colId xmlns:a16="http://schemas.microsoft.com/office/drawing/2014/main" val="2021697124"/>
                    </a:ext>
                  </a:extLst>
                </a:gridCol>
                <a:gridCol w="998357">
                  <a:extLst>
                    <a:ext uri="{9D8B030D-6E8A-4147-A177-3AD203B41FA5}">
                      <a16:colId xmlns:a16="http://schemas.microsoft.com/office/drawing/2014/main" val="3710474759"/>
                    </a:ext>
                  </a:extLst>
                </a:gridCol>
                <a:gridCol w="998357">
                  <a:extLst>
                    <a:ext uri="{9D8B030D-6E8A-4147-A177-3AD203B41FA5}">
                      <a16:colId xmlns:a16="http://schemas.microsoft.com/office/drawing/2014/main" val="1653105433"/>
                    </a:ext>
                  </a:extLst>
                </a:gridCol>
                <a:gridCol w="998357">
                  <a:extLst>
                    <a:ext uri="{9D8B030D-6E8A-4147-A177-3AD203B41FA5}">
                      <a16:colId xmlns:a16="http://schemas.microsoft.com/office/drawing/2014/main" val="1750878966"/>
                    </a:ext>
                  </a:extLst>
                </a:gridCol>
                <a:gridCol w="998357">
                  <a:extLst>
                    <a:ext uri="{9D8B030D-6E8A-4147-A177-3AD203B41FA5}">
                      <a16:colId xmlns:a16="http://schemas.microsoft.com/office/drawing/2014/main" val="258087222"/>
                    </a:ext>
                  </a:extLst>
                </a:gridCol>
              </a:tblGrid>
              <a:tr h="19955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104444"/>
                  </a:ext>
                </a:extLst>
              </a:tr>
              <a:tr h="14142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197120"/>
                  </a:ext>
                </a:extLst>
              </a:tr>
            </a:tbl>
          </a:graphicData>
        </a:graphic>
      </p:graphicFrame>
      <p:pic>
        <p:nvPicPr>
          <p:cNvPr id="26" name="Рисунок 25" descr="C:\Users\админ\AppData\Local\Microsoft\Windows\INetCache\Content.MSO\D50169A6.tmp">
            <a:extLst>
              <a:ext uri="{FF2B5EF4-FFF2-40B4-BE49-F238E27FC236}">
                <a16:creationId xmlns:a16="http://schemas.microsoft.com/office/drawing/2014/main" id="{D5DBCF14-4CA9-41CE-BDF0-C12D244006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88" y="3352278"/>
            <a:ext cx="98679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C:\Users\DIKIE\Desktop\Без названия.jpg">
            <a:extLst>
              <a:ext uri="{FF2B5EF4-FFF2-40B4-BE49-F238E27FC236}">
                <a16:creationId xmlns:a16="http://schemas.microsoft.com/office/drawing/2014/main" id="{452BEA6D-C2F4-48C4-AE32-7AB594C10EC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425" y="3350767"/>
            <a:ext cx="98679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Прекрасная страница раскраски птиц киви - скачать или распечатать раскраску  из категории «птица киви» бесплатно #312248">
            <a:extLst>
              <a:ext uri="{FF2B5EF4-FFF2-40B4-BE49-F238E27FC236}">
                <a16:creationId xmlns:a16="http://schemas.microsoft.com/office/drawing/2014/main" id="{BE6CF09E-9BE4-41C3-832F-46DFBC09787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935" y="3350767"/>
            <a:ext cx="956872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C:\Users\админ\AppData\Local\Microsoft\Windows\INetCache\Content.MSO\78326E52.tmp">
            <a:extLst>
              <a:ext uri="{FF2B5EF4-FFF2-40B4-BE49-F238E27FC236}">
                <a16:creationId xmlns:a16="http://schemas.microsoft.com/office/drawing/2014/main" id="{F322748F-B1EE-479A-9070-A41068861E9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127" y="3347873"/>
            <a:ext cx="956872" cy="101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C:\Users\админ\AppData\Local\Microsoft\Windows\INetCache\Content.MSO\AB20FB8F.tmp">
            <a:extLst>
              <a:ext uri="{FF2B5EF4-FFF2-40B4-BE49-F238E27FC236}">
                <a16:creationId xmlns:a16="http://schemas.microsoft.com/office/drawing/2014/main" id="{B589EF14-3EC1-4560-BD0A-E9279AF758B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719" y="3344260"/>
            <a:ext cx="943387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0725E36-9932-404E-B83D-98E7EB3EDC9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35799" y="1009698"/>
            <a:ext cx="757625" cy="7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983" y="985573"/>
            <a:ext cx="5370163" cy="2954438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3600" dirty="0"/>
              <a:t>Задание 6</a:t>
            </a:r>
          </a:p>
          <a:p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38978" y="3939087"/>
            <a:ext cx="6382213" cy="2608947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018" y="3920972"/>
            <a:ext cx="5376128" cy="2608947"/>
          </a:xfrm>
        </p:spPr>
        <p:txBody>
          <a:bodyPr>
            <a:normAutofit fontScale="92500"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Какие из этих птиц живут в твоей местности? Подпиши названия этих птиц в ячейках таблицы. Слова выбери в списке слов. </a:t>
            </a:r>
          </a:p>
          <a:p>
            <a:pPr algn="l"/>
            <a:endParaRPr lang="ru-RU" sz="2800" dirty="0"/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1" y="985573"/>
            <a:ext cx="4429768" cy="78175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tx2"/>
                </a:solidFill>
              </a:rPr>
              <a:t>Изучающее чтение</a:t>
            </a:r>
            <a:endParaRPr lang="ru-RU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AA20DC-B32F-432A-8DD5-A2DE03B0B3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9491" y="1174263"/>
            <a:ext cx="757625" cy="757625"/>
          </a:xfrm>
          <a:prstGeom prst="rect">
            <a:avLst/>
          </a:prstGeom>
        </p:spPr>
      </p:pic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DA0676AB-E8A3-494D-94BA-E758BADEE41C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BEB79FD-CF46-4208-A782-04F7343C8A6C}"/>
              </a:ext>
            </a:extLst>
          </p:cNvPr>
          <p:cNvSpPr/>
          <p:nvPr/>
        </p:nvSpPr>
        <p:spPr>
          <a:xfrm>
            <a:off x="4266365" y="6558678"/>
            <a:ext cx="3985217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70475C7-4B02-47AB-8496-C9FAB1960229}"/>
              </a:ext>
            </a:extLst>
          </p:cNvPr>
          <p:cNvSpPr/>
          <p:nvPr/>
        </p:nvSpPr>
        <p:spPr>
          <a:xfrm>
            <a:off x="9098392" y="2536704"/>
            <a:ext cx="1040131" cy="55648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5A6C5089-F497-4797-9ACE-6B56098F8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732" y="-4348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8C720B2-81BE-4550-8E72-43DDF13B3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5146" y="994255"/>
            <a:ext cx="6409877" cy="2954438"/>
          </a:xfrm>
        </p:spPr>
        <p:txBody>
          <a:bodyPr/>
          <a:lstStyle/>
          <a:p>
            <a:pPr algn="l"/>
            <a:endParaRPr lang="ru-RU" dirty="0"/>
          </a:p>
          <a:p>
            <a:pPr algn="l"/>
            <a:r>
              <a:rPr lang="ru-RU" sz="4000" dirty="0">
                <a:solidFill>
                  <a:schemeClr val="tx1"/>
                </a:solidFill>
              </a:rPr>
              <a:t>Список слов: воробей, сорока, попугай, грач, орёл.</a:t>
            </a:r>
          </a:p>
          <a:p>
            <a:pPr algn="l"/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6E5E39F-E4FB-4961-98AF-2CAD0B9DE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584583"/>
              </p:ext>
            </p:extLst>
          </p:nvPr>
        </p:nvGraphicFramePr>
        <p:xfrm>
          <a:off x="5580571" y="3920953"/>
          <a:ext cx="6213640" cy="2512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728">
                  <a:extLst>
                    <a:ext uri="{9D8B030D-6E8A-4147-A177-3AD203B41FA5}">
                      <a16:colId xmlns:a16="http://schemas.microsoft.com/office/drawing/2014/main" val="2021697124"/>
                    </a:ext>
                  </a:extLst>
                </a:gridCol>
                <a:gridCol w="1242728">
                  <a:extLst>
                    <a:ext uri="{9D8B030D-6E8A-4147-A177-3AD203B41FA5}">
                      <a16:colId xmlns:a16="http://schemas.microsoft.com/office/drawing/2014/main" val="3710474759"/>
                    </a:ext>
                  </a:extLst>
                </a:gridCol>
                <a:gridCol w="1242728">
                  <a:extLst>
                    <a:ext uri="{9D8B030D-6E8A-4147-A177-3AD203B41FA5}">
                      <a16:colId xmlns:a16="http://schemas.microsoft.com/office/drawing/2014/main" val="1653105433"/>
                    </a:ext>
                  </a:extLst>
                </a:gridCol>
                <a:gridCol w="1242728">
                  <a:extLst>
                    <a:ext uri="{9D8B030D-6E8A-4147-A177-3AD203B41FA5}">
                      <a16:colId xmlns:a16="http://schemas.microsoft.com/office/drawing/2014/main" val="1750878966"/>
                    </a:ext>
                  </a:extLst>
                </a:gridCol>
                <a:gridCol w="1242728">
                  <a:extLst>
                    <a:ext uri="{9D8B030D-6E8A-4147-A177-3AD203B41FA5}">
                      <a16:colId xmlns:a16="http://schemas.microsoft.com/office/drawing/2014/main" val="258087222"/>
                    </a:ext>
                  </a:extLst>
                </a:gridCol>
              </a:tblGrid>
              <a:tr h="14703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104444"/>
                  </a:ext>
                </a:extLst>
              </a:tr>
              <a:tr h="10420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197120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B6864335-0C0D-49D0-87D3-D61D0235F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" name="Рисунок 22" descr="C:\Users\админ\AppData\Local\Microsoft\Windows\INetCache\Content.MSO\432A1A87.tmp">
            <a:extLst>
              <a:ext uri="{FF2B5EF4-FFF2-40B4-BE49-F238E27FC236}">
                <a16:creationId xmlns:a16="http://schemas.microsoft.com/office/drawing/2014/main" id="{CAF6C3EC-A699-4AB3-A393-5A1F09C31D3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132" y="4254293"/>
            <a:ext cx="1093538" cy="80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Раскраски &quot;сорока&quot; скачать и распечатать бесплатно">
            <a:extLst>
              <a:ext uri="{FF2B5EF4-FFF2-40B4-BE49-F238E27FC236}">
                <a16:creationId xmlns:a16="http://schemas.microsoft.com/office/drawing/2014/main" id="{A1291CEC-72A6-4EDA-ABFF-A049DC9466B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95" y="4254293"/>
            <a:ext cx="1024849" cy="80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C:\Users\админ\AppData\Local\Microsoft\Windows\INetCache\Content.MSO\AD5B794A.tmp">
            <a:extLst>
              <a:ext uri="{FF2B5EF4-FFF2-40B4-BE49-F238E27FC236}">
                <a16:creationId xmlns:a16="http://schemas.microsoft.com/office/drawing/2014/main" id="{9706F8CB-BF90-4B2E-94F8-7EB295A3DFC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479" y="4169701"/>
            <a:ext cx="999823" cy="975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Грач раскраска - 57 фото">
            <a:extLst>
              <a:ext uri="{FF2B5EF4-FFF2-40B4-BE49-F238E27FC236}">
                <a16:creationId xmlns:a16="http://schemas.microsoft.com/office/drawing/2014/main" id="{CF377D9A-6F0F-4064-8845-081C7CE2A9D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554" y="4169701"/>
            <a:ext cx="999822" cy="975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C:\Users\админ\AppData\Local\Microsoft\Windows\INetCache\Content.MSO\BC663EC9.tmp">
            <a:extLst>
              <a:ext uri="{FF2B5EF4-FFF2-40B4-BE49-F238E27FC236}">
                <a16:creationId xmlns:a16="http://schemas.microsoft.com/office/drawing/2014/main" id="{DCCCB01F-7BE5-44A1-A2A2-24A72BD47322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899" y="4169701"/>
            <a:ext cx="1135311" cy="975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6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7306" y="846346"/>
            <a:ext cx="5420829" cy="2954438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3600" dirty="0"/>
              <a:t>Задание 7</a:t>
            </a:r>
          </a:p>
          <a:p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04303" y="3823303"/>
            <a:ext cx="6272880" cy="2608947"/>
          </a:xfrm>
        </p:spPr>
        <p:txBody>
          <a:bodyPr>
            <a:normAutofit/>
          </a:bodyPr>
          <a:lstStyle/>
          <a:p>
            <a:pPr algn="l"/>
            <a:r>
              <a:rPr lang="ru-RU" sz="3600" dirty="0"/>
              <a:t>Пингвины – это водоплавающие птицы. Найди в тексте предложения, которые доказывают это.</a:t>
            </a:r>
          </a:p>
          <a:p>
            <a:pPr algn="l"/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307" y="3800784"/>
            <a:ext cx="5420828" cy="2608947"/>
          </a:xfrm>
        </p:spPr>
        <p:txBody>
          <a:bodyPr>
            <a:normAutofit fontScale="92500"/>
          </a:bodyPr>
          <a:lstStyle/>
          <a:p>
            <a:pPr algn="l"/>
            <a:r>
              <a:rPr lang="ru-RU" sz="3600" dirty="0">
                <a:solidFill>
                  <a:schemeClr val="tx1"/>
                </a:solidFill>
              </a:rPr>
              <a:t>Выбери в списка два слова,</a:t>
            </a:r>
          </a:p>
          <a:p>
            <a:pPr algn="l"/>
            <a:r>
              <a:rPr lang="ru-RU" sz="3600" dirty="0">
                <a:solidFill>
                  <a:schemeClr val="tx1"/>
                </a:solidFill>
              </a:rPr>
              <a:t>от которых образовалось слово ВОДОПЛАВАЮЩИЕ. Отметь галочкой подходящие слова. </a:t>
            </a:r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01" y="959583"/>
            <a:ext cx="4429768" cy="45720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tx2"/>
                </a:solidFill>
              </a:rPr>
              <a:t>Изучающее чтение</a:t>
            </a:r>
            <a:endParaRPr lang="ru-RU" b="1" dirty="0"/>
          </a:p>
        </p:txBody>
      </p:sp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DA0676AB-E8A3-494D-94BA-E758BADEE41C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BEB79FD-CF46-4208-A782-04F7343C8A6C}"/>
              </a:ext>
            </a:extLst>
          </p:cNvPr>
          <p:cNvSpPr/>
          <p:nvPr/>
        </p:nvSpPr>
        <p:spPr>
          <a:xfrm>
            <a:off x="4266365" y="6558678"/>
            <a:ext cx="3985217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70475C7-4B02-47AB-8496-C9FAB1960229}"/>
              </a:ext>
            </a:extLst>
          </p:cNvPr>
          <p:cNvSpPr/>
          <p:nvPr/>
        </p:nvSpPr>
        <p:spPr>
          <a:xfrm>
            <a:off x="9098392" y="2536704"/>
            <a:ext cx="1040131" cy="55648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5A6C5089-F497-4797-9ACE-6B56098F8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732" y="-4348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8C720B2-81BE-4550-8E72-43DDF13B3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4303" y="846346"/>
            <a:ext cx="6316888" cy="2954438"/>
          </a:xfrm>
        </p:spPr>
        <p:txBody>
          <a:bodyPr/>
          <a:lstStyle/>
          <a:p>
            <a:pPr algn="l"/>
            <a:endParaRPr lang="ru-RU" dirty="0"/>
          </a:p>
          <a:p>
            <a:pPr algn="l"/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6E5E39F-E4FB-4961-98AF-2CAD0B9DE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711044"/>
              </p:ext>
            </p:extLst>
          </p:nvPr>
        </p:nvGraphicFramePr>
        <p:xfrm>
          <a:off x="5604303" y="846346"/>
          <a:ext cx="6316888" cy="2976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222">
                  <a:extLst>
                    <a:ext uri="{9D8B030D-6E8A-4147-A177-3AD203B41FA5}">
                      <a16:colId xmlns:a16="http://schemas.microsoft.com/office/drawing/2014/main" val="2021697124"/>
                    </a:ext>
                  </a:extLst>
                </a:gridCol>
                <a:gridCol w="1579222">
                  <a:extLst>
                    <a:ext uri="{9D8B030D-6E8A-4147-A177-3AD203B41FA5}">
                      <a16:colId xmlns:a16="http://schemas.microsoft.com/office/drawing/2014/main" val="3710474759"/>
                    </a:ext>
                  </a:extLst>
                </a:gridCol>
                <a:gridCol w="1579222">
                  <a:extLst>
                    <a:ext uri="{9D8B030D-6E8A-4147-A177-3AD203B41FA5}">
                      <a16:colId xmlns:a16="http://schemas.microsoft.com/office/drawing/2014/main" val="1653105433"/>
                    </a:ext>
                  </a:extLst>
                </a:gridCol>
                <a:gridCol w="1579222">
                  <a:extLst>
                    <a:ext uri="{9D8B030D-6E8A-4147-A177-3AD203B41FA5}">
                      <a16:colId xmlns:a16="http://schemas.microsoft.com/office/drawing/2014/main" val="1750878966"/>
                    </a:ext>
                  </a:extLst>
                </a:gridCol>
              </a:tblGrid>
              <a:tr h="1742266"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tx1"/>
                          </a:solidFill>
                        </a:rPr>
                        <a:t>води-</a:t>
                      </a:r>
                      <a:r>
                        <a:rPr lang="ru-RU" sz="3200" dirty="0" err="1">
                          <a:solidFill>
                            <a:schemeClr val="tx1"/>
                          </a:solidFill>
                        </a:rPr>
                        <a:t>тель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tx1"/>
                          </a:solidFill>
                        </a:rPr>
                        <a:t>вода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tx1"/>
                          </a:solidFill>
                        </a:rPr>
                        <a:t>плав-но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err="1">
                          <a:solidFill>
                            <a:schemeClr val="tx1"/>
                          </a:solidFill>
                        </a:rPr>
                        <a:t>пла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r>
                        <a:rPr lang="ru-RU" sz="3200" dirty="0" err="1">
                          <a:solidFill>
                            <a:schemeClr val="tx1"/>
                          </a:solidFill>
                        </a:rPr>
                        <a:t>вать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104444"/>
                  </a:ext>
                </a:extLst>
              </a:tr>
              <a:tr h="12346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197120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B6864335-0C0D-49D0-87D3-D61D0235F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2" name="Рисунок 171" descr="SVG &gt; поставить галочку голосование голос утвержденный - Свободное  изображение и значок SVG. | SVG Silh">
            <a:extLst>
              <a:ext uri="{FF2B5EF4-FFF2-40B4-BE49-F238E27FC236}">
                <a16:creationId xmlns:a16="http://schemas.microsoft.com/office/drawing/2014/main" id="{ADF2CFB7-5FFD-4CF6-B405-C0DA9374A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157" y="5352976"/>
            <a:ext cx="503348" cy="52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78E0F0-F7D0-47D6-8E40-FD965BCDE8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1924" y="823827"/>
            <a:ext cx="757625" cy="7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3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49A2F-BA89-4EB8-9A2A-18B985F6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083"/>
          </a:xfrm>
        </p:spPr>
        <p:txBody>
          <a:bodyPr>
            <a:normAutofit/>
          </a:bodyPr>
          <a:lstStyle/>
          <a:p>
            <a:r>
              <a:rPr lang="ru-RU" dirty="0"/>
              <a:t>Приёмы обучения смысловому чтению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5AD7598-9016-417A-8AB0-A5873317F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68981" y="1815945"/>
            <a:ext cx="360000" cy="360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B31E446-E07C-4901-AFA6-C3D1B3977F8D}"/>
              </a:ext>
            </a:extLst>
          </p:cNvPr>
          <p:cNvSpPr txBox="1"/>
          <p:nvPr/>
        </p:nvSpPr>
        <p:spPr>
          <a:xfrm>
            <a:off x="3794472" y="38143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7200" b="1" dirty="0">
              <a:solidFill>
                <a:schemeClr val="accent2"/>
              </a:solidFill>
            </a:endParaRPr>
          </a:p>
        </p:txBody>
      </p:sp>
      <p:sp>
        <p:nvSpPr>
          <p:cNvPr id="36" name="Нижний колонтитул 4">
            <a:extLst>
              <a:ext uri="{FF2B5EF4-FFF2-40B4-BE49-F238E27FC236}">
                <a16:creationId xmlns:a16="http://schemas.microsoft.com/office/drawing/2014/main" id="{ECB43C55-053E-4112-A42B-168928794D69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CE0B479-03D2-469B-B183-05FA8DC44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50792" y="1811800"/>
            <a:ext cx="360000" cy="36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58D2FC1-1AE8-450F-AD8E-8F658A017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71913" y="1783240"/>
            <a:ext cx="360000" cy="36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80DFB9-46B5-4073-9CD7-1FB5EB1F40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46914" y="1811800"/>
            <a:ext cx="360000" cy="360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66DAAFB-3EFA-433D-B61D-C6B294318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06241" y="1811800"/>
            <a:ext cx="360000" cy="360000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D20A9EF-6B3F-4ACB-A8AB-2770D56E859F}"/>
              </a:ext>
            </a:extLst>
          </p:cNvPr>
          <p:cNvSpPr/>
          <p:nvPr/>
        </p:nvSpPr>
        <p:spPr>
          <a:xfrm>
            <a:off x="4114800" y="6492352"/>
            <a:ext cx="3983064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62639F2C-0121-44FB-A1D2-45E9C6263B0A}"/>
              </a:ext>
            </a:extLst>
          </p:cNvPr>
          <p:cNvSpPr/>
          <p:nvPr/>
        </p:nvSpPr>
        <p:spPr>
          <a:xfrm>
            <a:off x="10405889" y="1361624"/>
            <a:ext cx="875654" cy="4881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FBA0D264-53AC-419B-BDE9-A5A43032D857}"/>
              </a:ext>
            </a:extLst>
          </p:cNvPr>
          <p:cNvSpPr/>
          <p:nvPr/>
        </p:nvSpPr>
        <p:spPr>
          <a:xfrm>
            <a:off x="7463577" y="1538360"/>
            <a:ext cx="875654" cy="4881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578D2D26-95C2-416F-9490-84B1C226ED5B}"/>
              </a:ext>
            </a:extLst>
          </p:cNvPr>
          <p:cNvSpPr/>
          <p:nvPr/>
        </p:nvSpPr>
        <p:spPr>
          <a:xfrm>
            <a:off x="4341096" y="1542208"/>
            <a:ext cx="875654" cy="4881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BB9170FA-2D94-4F22-8839-5AB997ABBD79}"/>
              </a:ext>
            </a:extLst>
          </p:cNvPr>
          <p:cNvSpPr/>
          <p:nvPr/>
        </p:nvSpPr>
        <p:spPr>
          <a:xfrm>
            <a:off x="1012514" y="1614527"/>
            <a:ext cx="875654" cy="4881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0093D41-416C-4F25-814E-CE8AC974B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29629"/>
              </p:ext>
            </p:extLst>
          </p:nvPr>
        </p:nvGraphicFramePr>
        <p:xfrm>
          <a:off x="325464" y="2090853"/>
          <a:ext cx="11577232" cy="4397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4387">
                  <a:extLst>
                    <a:ext uri="{9D8B030D-6E8A-4147-A177-3AD203B41FA5}">
                      <a16:colId xmlns:a16="http://schemas.microsoft.com/office/drawing/2014/main" val="3970516282"/>
                    </a:ext>
                  </a:extLst>
                </a:gridCol>
                <a:gridCol w="2619213">
                  <a:extLst>
                    <a:ext uri="{9D8B030D-6E8A-4147-A177-3AD203B41FA5}">
                      <a16:colId xmlns:a16="http://schemas.microsoft.com/office/drawing/2014/main" val="2459558067"/>
                    </a:ext>
                  </a:extLst>
                </a:gridCol>
                <a:gridCol w="2739324">
                  <a:extLst>
                    <a:ext uri="{9D8B030D-6E8A-4147-A177-3AD203B41FA5}">
                      <a16:colId xmlns:a16="http://schemas.microsoft.com/office/drawing/2014/main" val="3895890401"/>
                    </a:ext>
                  </a:extLst>
                </a:gridCol>
                <a:gridCol w="2894308">
                  <a:extLst>
                    <a:ext uri="{9D8B030D-6E8A-4147-A177-3AD203B41FA5}">
                      <a16:colId xmlns:a16="http://schemas.microsoft.com/office/drawing/2014/main" val="2492332588"/>
                    </a:ext>
                  </a:extLst>
                </a:gridCol>
              </a:tblGrid>
              <a:tr h="4397353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ru-RU" altLang="ru-RU" sz="3600" dirty="0" err="1">
                          <a:solidFill>
                            <a:schemeClr val="tx1"/>
                          </a:solidFill>
                        </a:rPr>
                        <a:t>Сопоставле</a:t>
                      </a:r>
                      <a:r>
                        <a:rPr lang="ru-RU" altLang="ru-RU" sz="3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>
                        <a:spcBef>
                          <a:spcPct val="0"/>
                        </a:spcBef>
                      </a:pPr>
                      <a:r>
                        <a:rPr lang="ru-RU" altLang="ru-RU" sz="3600" dirty="0" err="1">
                          <a:solidFill>
                            <a:schemeClr val="tx1"/>
                          </a:solidFill>
                        </a:rPr>
                        <a:t>ние</a:t>
                      </a:r>
                      <a:r>
                        <a:rPr lang="ru-RU" altLang="ru-RU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altLang="ru-RU" sz="3600" dirty="0" err="1">
                          <a:solidFill>
                            <a:schemeClr val="tx1"/>
                          </a:solidFill>
                        </a:rPr>
                        <a:t>иллюстра-тивного</a:t>
                      </a:r>
                      <a:r>
                        <a:rPr lang="ru-RU" altLang="ru-RU" sz="3600" dirty="0">
                          <a:solidFill>
                            <a:schemeClr val="tx1"/>
                          </a:solidFill>
                        </a:rPr>
                        <a:t> материала с текстовой информацией</a:t>
                      </a:r>
                    </a:p>
                    <a:p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3600" dirty="0" err="1">
                          <a:solidFill>
                            <a:schemeClr val="tx1"/>
                          </a:solidFill>
                        </a:rPr>
                        <a:t>Определе-ние</a:t>
                      </a:r>
                      <a:r>
                        <a:rPr lang="ru-RU" altLang="ru-RU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altLang="ru-RU" sz="3600" dirty="0" err="1">
                          <a:solidFill>
                            <a:schemeClr val="tx1"/>
                          </a:solidFill>
                        </a:rPr>
                        <a:t>последова</a:t>
                      </a:r>
                      <a:r>
                        <a:rPr lang="ru-RU" altLang="ru-RU" sz="3600" dirty="0">
                          <a:solidFill>
                            <a:schemeClr val="tx1"/>
                          </a:solidFill>
                        </a:rPr>
                        <a:t>-тельности событий в тексте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altLang="ru-RU" sz="3600" dirty="0">
                          <a:solidFill>
                            <a:schemeClr val="tx1"/>
                          </a:solidFill>
                        </a:rPr>
                        <a:t>Письмен-</a:t>
                      </a:r>
                      <a:r>
                        <a:rPr lang="ru-RU" altLang="ru-RU" sz="3600" dirty="0" err="1">
                          <a:solidFill>
                            <a:schemeClr val="tx1"/>
                          </a:solidFill>
                        </a:rPr>
                        <a:t>ные</a:t>
                      </a:r>
                      <a:r>
                        <a:rPr lang="ru-RU" altLang="ru-RU" sz="3600" dirty="0">
                          <a:solidFill>
                            <a:schemeClr val="tx1"/>
                          </a:solidFill>
                        </a:rPr>
                        <a:t> ответы на поставлен-</a:t>
                      </a:r>
                      <a:r>
                        <a:rPr lang="ru-RU" altLang="ru-RU" sz="3600" dirty="0" err="1">
                          <a:solidFill>
                            <a:schemeClr val="tx1"/>
                          </a:solidFill>
                        </a:rPr>
                        <a:t>ные</a:t>
                      </a:r>
                      <a:r>
                        <a:rPr lang="ru-RU" altLang="ru-RU" sz="3600" dirty="0">
                          <a:solidFill>
                            <a:schemeClr val="tx1"/>
                          </a:solidFill>
                        </a:rPr>
                        <a:t> вопросы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3600" dirty="0" err="1">
                          <a:solidFill>
                            <a:schemeClr val="tx1"/>
                          </a:solidFill>
                        </a:rPr>
                        <a:t>Формулиро-вание</a:t>
                      </a:r>
                      <a:r>
                        <a:rPr lang="ru-RU" altLang="ru-RU" sz="3600" dirty="0">
                          <a:solidFill>
                            <a:schemeClr val="tx1"/>
                          </a:solidFill>
                        </a:rPr>
                        <a:t> простых выводов после прочтения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04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66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DC1E4133-3085-440E-9AED-D55592059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altLang="ru-RU" dirty="0">
                <a:solidFill>
                  <a:schemeClr val="tx2"/>
                </a:solidFill>
              </a:rPr>
            </a:br>
            <a:r>
              <a:rPr lang="ru-RU" altLang="ru-RU" dirty="0">
                <a:solidFill>
                  <a:schemeClr val="tx2"/>
                </a:solidFill>
              </a:rPr>
              <a:t>Сопоставление</a:t>
            </a:r>
            <a:br>
              <a:rPr lang="ru-RU" altLang="ru-RU" dirty="0">
                <a:solidFill>
                  <a:schemeClr val="tx2"/>
                </a:solidFill>
              </a:rPr>
            </a:br>
            <a:r>
              <a:rPr lang="ru-RU" altLang="ru-RU" dirty="0">
                <a:solidFill>
                  <a:schemeClr val="tx2"/>
                </a:solidFill>
              </a:rPr>
              <a:t>иллюстративного материала с текстовой информацией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6B926BED-04CA-4B8F-A519-3141EE863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2363492"/>
            <a:ext cx="5257800" cy="3991271"/>
          </a:xfrm>
        </p:spPr>
        <p:txBody>
          <a:bodyPr>
            <a:normAutofit/>
          </a:bodyPr>
          <a:lstStyle/>
          <a:p>
            <a:endParaRPr lang="ru-RU" sz="3600" dirty="0"/>
          </a:p>
          <a:p>
            <a:r>
              <a:rPr lang="ru-RU" sz="4000" dirty="0"/>
              <a:t>Разгадай анаграммы. Соотнеси жилище и картинку. Соедини стрелками. 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BE55540-69EA-4C9D-A44F-29ACD1E9B5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253009" cy="5883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2" name="Нижний колонтитул 4">
            <a:extLst>
              <a:ext uri="{FF2B5EF4-FFF2-40B4-BE49-F238E27FC236}">
                <a16:creationId xmlns:a16="http://schemas.microsoft.com/office/drawing/2014/main" id="{2437C4FA-88BF-47C6-893A-1E7E5E5C7816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F89155D-107F-4A9E-939D-0E7A64C4F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79968"/>
              </p:ext>
            </p:extLst>
          </p:nvPr>
        </p:nvGraphicFramePr>
        <p:xfrm>
          <a:off x="190143" y="471164"/>
          <a:ext cx="6040176" cy="6042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655">
                  <a:extLst>
                    <a:ext uri="{9D8B030D-6E8A-4147-A177-3AD203B41FA5}">
                      <a16:colId xmlns:a16="http://schemas.microsoft.com/office/drawing/2014/main" val="3233754271"/>
                    </a:ext>
                  </a:extLst>
                </a:gridCol>
                <a:gridCol w="3218521">
                  <a:extLst>
                    <a:ext uri="{9D8B030D-6E8A-4147-A177-3AD203B41FA5}">
                      <a16:colId xmlns:a16="http://schemas.microsoft.com/office/drawing/2014/main" val="322050995"/>
                    </a:ext>
                  </a:extLst>
                </a:gridCol>
              </a:tblGrid>
              <a:tr h="1510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ЛУИГ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705060"/>
                  </a:ext>
                </a:extLst>
              </a:tr>
              <a:tr h="1510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ВАМВИГ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509476"/>
                  </a:ext>
                </a:extLst>
              </a:tr>
              <a:tr h="1510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БАИЗ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135422"/>
                  </a:ext>
                </a:extLst>
              </a:tr>
              <a:tr h="1510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3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ЛЯСАК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631751"/>
                  </a:ext>
                </a:extLst>
              </a:tr>
            </a:tbl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FA5B86B-9D0D-4006-8128-114E3079C5BB}"/>
              </a:ext>
            </a:extLst>
          </p:cNvPr>
          <p:cNvSpPr/>
          <p:nvPr/>
        </p:nvSpPr>
        <p:spPr>
          <a:xfrm>
            <a:off x="4104468" y="6553118"/>
            <a:ext cx="3983064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C:\Users\DIKIE\Desktop\жилища\Без названия (16).jpg">
            <a:extLst>
              <a:ext uri="{FF2B5EF4-FFF2-40B4-BE49-F238E27FC236}">
                <a16:creationId xmlns:a16="http://schemas.microsoft.com/office/drawing/2014/main" id="{5E7D8DD7-F09E-42CB-A75B-75709734151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t="16002" r="9702" b="14998"/>
          <a:stretch/>
        </p:blipFill>
        <p:spPr bwMode="auto">
          <a:xfrm>
            <a:off x="4120020" y="574207"/>
            <a:ext cx="1506097" cy="1296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C:\Users\DIKIE\Desktop\жилища\Без названия (15).jpg">
            <a:extLst>
              <a:ext uri="{FF2B5EF4-FFF2-40B4-BE49-F238E27FC236}">
                <a16:creationId xmlns:a16="http://schemas.microsoft.com/office/drawing/2014/main" id="{382449B2-F846-46CD-B3AE-AEC7E7E6F92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6633" r="7782" b="6122"/>
          <a:stretch/>
        </p:blipFill>
        <p:spPr bwMode="auto">
          <a:xfrm>
            <a:off x="4064545" y="2069240"/>
            <a:ext cx="1464310" cy="1282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C:\Users\DIKIE\Desktop\жилища\Без названия (3).png">
            <a:extLst>
              <a:ext uri="{FF2B5EF4-FFF2-40B4-BE49-F238E27FC236}">
                <a16:creationId xmlns:a16="http://schemas.microsoft.com/office/drawing/2014/main" id="{350F5224-5561-42DE-ACA0-F9143BC191D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687" y="3550540"/>
            <a:ext cx="1464310" cy="12406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AECED1-8C6F-48B8-B99F-48E625B72D80}"/>
              </a:ext>
            </a:extLst>
          </p:cNvPr>
          <p:cNvSpPr/>
          <p:nvPr/>
        </p:nvSpPr>
        <p:spPr>
          <a:xfrm>
            <a:off x="4064545" y="3567844"/>
            <a:ext cx="198844" cy="143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C:\Users\DIKIE\Desktop\жилища\Без названия (1).png">
            <a:extLst>
              <a:ext uri="{FF2B5EF4-FFF2-40B4-BE49-F238E27FC236}">
                <a16:creationId xmlns:a16="http://schemas.microsoft.com/office/drawing/2014/main" id="{7E547CA8-659D-4F93-867C-781E6101283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467" y="5061221"/>
            <a:ext cx="1464309" cy="1370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41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DC1E4133-3085-440E-9AED-D5559205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23" y="790635"/>
            <a:ext cx="5257800" cy="1075921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tx2"/>
                </a:solidFill>
              </a:rPr>
              <a:t>Определение последовательности событий в тексте</a:t>
            </a:r>
            <a:br>
              <a:rPr lang="ru-RU" altLang="ru-RU" dirty="0">
                <a:solidFill>
                  <a:schemeClr val="tx2"/>
                </a:solidFill>
              </a:rPr>
            </a:b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6B926BED-04CA-4B8F-A519-3141EE863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1441046"/>
            <a:ext cx="5750306" cy="541643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3600" dirty="0"/>
              <a:t>Прочитай в тексте отрывок о процессе изготовления бумаги на бумажных фабриках. Пронумеруй картинки в схеме изготовления бумаги.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BE55540-69EA-4C9D-A44F-29ACD1E9B5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980364" cy="5883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D30E26-3213-4671-AD00-3CA054E6DD5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85" r="3285"/>
          <a:stretch>
            <a:fillRect/>
          </a:stretch>
        </p:blipFill>
        <p:spPr>
          <a:xfrm>
            <a:off x="5253134" y="667957"/>
            <a:ext cx="842866" cy="901605"/>
          </a:xfr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4FBA333-AA6D-4C99-A6EE-A18FBF07C9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233" r="3233"/>
          <a:stretch>
            <a:fillRect/>
          </a:stretch>
        </p:blipFill>
        <p:spPr>
          <a:xfrm>
            <a:off x="5253134" y="2317842"/>
            <a:ext cx="842866" cy="901606"/>
          </a:xfr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7C4FE44-20B6-49F8-A7EF-92AC208F99C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233" r="3233"/>
          <a:stretch>
            <a:fillRect/>
          </a:stretch>
        </p:blipFill>
        <p:spPr>
          <a:xfrm>
            <a:off x="5247660" y="3758903"/>
            <a:ext cx="842866" cy="996782"/>
          </a:xfr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EF08890-36AE-44E7-BCD6-DA853457893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285" r="3285"/>
          <a:stretch>
            <a:fillRect/>
          </a:stretch>
        </p:blipFill>
        <p:spPr>
          <a:xfrm>
            <a:off x="5279706" y="5295141"/>
            <a:ext cx="832052" cy="890038"/>
          </a:xfrm>
        </p:spPr>
      </p:pic>
      <p:sp>
        <p:nvSpPr>
          <p:cNvPr id="32" name="Нижний колонтитул 4">
            <a:extLst>
              <a:ext uri="{FF2B5EF4-FFF2-40B4-BE49-F238E27FC236}">
                <a16:creationId xmlns:a16="http://schemas.microsoft.com/office/drawing/2014/main" id="{2437C4FA-88BF-47C6-893A-1E7E5E5C7816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FA5B86B-9D0D-4006-8128-114E3079C5BB}"/>
              </a:ext>
            </a:extLst>
          </p:cNvPr>
          <p:cNvSpPr/>
          <p:nvPr/>
        </p:nvSpPr>
        <p:spPr>
          <a:xfrm>
            <a:off x="4075636" y="6566432"/>
            <a:ext cx="3983064" cy="257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AECED1-8C6F-48B8-B99F-48E625B72D80}"/>
              </a:ext>
            </a:extLst>
          </p:cNvPr>
          <p:cNvSpPr/>
          <p:nvPr/>
        </p:nvSpPr>
        <p:spPr>
          <a:xfrm>
            <a:off x="1583461" y="3591699"/>
            <a:ext cx="198844" cy="143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3D2B6D7-541D-453B-BB65-634B87FD6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32238"/>
              </p:ext>
            </p:extLst>
          </p:nvPr>
        </p:nvGraphicFramePr>
        <p:xfrm>
          <a:off x="-21592" y="471164"/>
          <a:ext cx="6236412" cy="6098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103">
                  <a:extLst>
                    <a:ext uri="{9D8B030D-6E8A-4147-A177-3AD203B41FA5}">
                      <a16:colId xmlns:a16="http://schemas.microsoft.com/office/drawing/2014/main" val="613170879"/>
                    </a:ext>
                  </a:extLst>
                </a:gridCol>
                <a:gridCol w="1559103">
                  <a:extLst>
                    <a:ext uri="{9D8B030D-6E8A-4147-A177-3AD203B41FA5}">
                      <a16:colId xmlns:a16="http://schemas.microsoft.com/office/drawing/2014/main" val="4138910223"/>
                    </a:ext>
                  </a:extLst>
                </a:gridCol>
                <a:gridCol w="1559103">
                  <a:extLst>
                    <a:ext uri="{9D8B030D-6E8A-4147-A177-3AD203B41FA5}">
                      <a16:colId xmlns:a16="http://schemas.microsoft.com/office/drawing/2014/main" val="570658345"/>
                    </a:ext>
                  </a:extLst>
                </a:gridCol>
                <a:gridCol w="1559103">
                  <a:extLst>
                    <a:ext uri="{9D8B030D-6E8A-4147-A177-3AD203B41FA5}">
                      <a16:colId xmlns:a16="http://schemas.microsoft.com/office/drawing/2014/main" val="2313359353"/>
                    </a:ext>
                  </a:extLst>
                </a:gridCol>
              </a:tblGrid>
              <a:tr h="25469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741986"/>
                  </a:ext>
                </a:extLst>
              </a:tr>
              <a:tr h="5968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290628"/>
                  </a:ext>
                </a:extLst>
              </a:tr>
              <a:tr h="235567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803594"/>
                  </a:ext>
                </a:extLst>
              </a:tr>
              <a:tr h="5986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473857"/>
                  </a:ext>
                </a:extLst>
              </a:tr>
            </a:tbl>
          </a:graphicData>
        </a:graphic>
      </p:graphicFrame>
      <p:pic>
        <p:nvPicPr>
          <p:cNvPr id="28" name="Рисунок 27" descr="Процесс производства бумаги Инфографика, Бумага, Производство">
            <a:extLst>
              <a:ext uri="{FF2B5EF4-FFF2-40B4-BE49-F238E27FC236}">
                <a16:creationId xmlns:a16="http://schemas.microsoft.com/office/drawing/2014/main" id="{83424547-38A3-45B6-B637-5FFB945683C2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1" r="48669" b="77300"/>
          <a:stretch/>
        </p:blipFill>
        <p:spPr bwMode="auto">
          <a:xfrm>
            <a:off x="0" y="903085"/>
            <a:ext cx="1495425" cy="1596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198E3C1-615C-4896-BEE8-018BF375466C}"/>
              </a:ext>
            </a:extLst>
          </p:cNvPr>
          <p:cNvSpPr/>
          <p:nvPr/>
        </p:nvSpPr>
        <p:spPr>
          <a:xfrm>
            <a:off x="1046176" y="903085"/>
            <a:ext cx="441883" cy="666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C:\Users\админ\AppData\Local\Microsoft\Windows\INetCache\Content.MSO\207D34A2.tmp">
            <a:extLst>
              <a:ext uri="{FF2B5EF4-FFF2-40B4-BE49-F238E27FC236}">
                <a16:creationId xmlns:a16="http://schemas.microsoft.com/office/drawing/2014/main" id="{A4E55515-3751-4DA2-A4CA-D2C9912F2FF4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61" y="886713"/>
            <a:ext cx="1438708" cy="161269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3BE1532-5765-481A-9E5D-8A582A755596}"/>
              </a:ext>
            </a:extLst>
          </p:cNvPr>
          <p:cNvSpPr/>
          <p:nvPr/>
        </p:nvSpPr>
        <p:spPr>
          <a:xfrm>
            <a:off x="1590827" y="2119702"/>
            <a:ext cx="248716" cy="379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Процесс производства бумаги Инфографика, Бумага, Производство">
            <a:extLst>
              <a:ext uri="{FF2B5EF4-FFF2-40B4-BE49-F238E27FC236}">
                <a16:creationId xmlns:a16="http://schemas.microsoft.com/office/drawing/2014/main" id="{55A9919D-DB73-4834-90F8-3E919324FD18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3" t="53152" r="31326" b="34475"/>
          <a:stretch/>
        </p:blipFill>
        <p:spPr bwMode="auto">
          <a:xfrm>
            <a:off x="3114132" y="886713"/>
            <a:ext cx="1562100" cy="16126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3D1A65F-8E74-429D-8257-AF9F4926A463}"/>
              </a:ext>
            </a:extLst>
          </p:cNvPr>
          <p:cNvSpPr/>
          <p:nvPr/>
        </p:nvSpPr>
        <p:spPr>
          <a:xfrm rot="5400000">
            <a:off x="3229868" y="774416"/>
            <a:ext cx="441883" cy="666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Процесс производства бумаги Инфографика, Бумага, Производство">
            <a:extLst>
              <a:ext uri="{FF2B5EF4-FFF2-40B4-BE49-F238E27FC236}">
                <a16:creationId xmlns:a16="http://schemas.microsoft.com/office/drawing/2014/main" id="{DA0A1F7A-2452-4627-9252-11AE6574D404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30" r="56190" b="2557"/>
          <a:stretch/>
        </p:blipFill>
        <p:spPr bwMode="auto">
          <a:xfrm>
            <a:off x="4699744" y="879626"/>
            <a:ext cx="1499752" cy="1612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Рисунок 36" descr="Процесс производства бумаги Инфографика, Бумага, Производство">
            <a:extLst>
              <a:ext uri="{FF2B5EF4-FFF2-40B4-BE49-F238E27FC236}">
                <a16:creationId xmlns:a16="http://schemas.microsoft.com/office/drawing/2014/main" id="{9863FF0A-92BB-4BF7-9D5D-824A81D01A49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8" t="73140" b="5105"/>
          <a:stretch/>
        </p:blipFill>
        <p:spPr bwMode="auto">
          <a:xfrm>
            <a:off x="-21592" y="3936569"/>
            <a:ext cx="1495425" cy="1743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36D354A-B580-4783-8239-45745294F614}"/>
              </a:ext>
            </a:extLst>
          </p:cNvPr>
          <p:cNvSpPr/>
          <p:nvPr/>
        </p:nvSpPr>
        <p:spPr>
          <a:xfrm rot="5400000">
            <a:off x="838417" y="3824272"/>
            <a:ext cx="441883" cy="666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2DD4435-7DD3-49FB-A891-28E5F2447B68}"/>
              </a:ext>
            </a:extLst>
          </p:cNvPr>
          <p:cNvSpPr/>
          <p:nvPr/>
        </p:nvSpPr>
        <p:spPr>
          <a:xfrm rot="5400000">
            <a:off x="81817" y="5035827"/>
            <a:ext cx="562485" cy="726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 descr="Процесс производства бумаги Инфографика, Бумага, Производство">
            <a:extLst>
              <a:ext uri="{FF2B5EF4-FFF2-40B4-BE49-F238E27FC236}">
                <a16:creationId xmlns:a16="http://schemas.microsoft.com/office/drawing/2014/main" id="{A67E21F3-2C22-4525-B8C6-DE506F4A9353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7" t="9922" b="74711"/>
          <a:stretch/>
        </p:blipFill>
        <p:spPr bwMode="auto">
          <a:xfrm>
            <a:off x="1605745" y="3936569"/>
            <a:ext cx="1436370" cy="1743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Рисунок 40" descr="C:\Users\админ\AppData\Local\Microsoft\Windows\INetCache\Content.MSO\10EC8274.tmp">
            <a:extLst>
              <a:ext uri="{FF2B5EF4-FFF2-40B4-BE49-F238E27FC236}">
                <a16:creationId xmlns:a16="http://schemas.microsoft.com/office/drawing/2014/main" id="{80A0D63E-4330-4F7B-A676-B3726A1789D9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164" y="3954926"/>
            <a:ext cx="1504767" cy="174356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60E9518-60CC-4C61-80F4-5D8EA1BEBBE2}"/>
              </a:ext>
            </a:extLst>
          </p:cNvPr>
          <p:cNvSpPr/>
          <p:nvPr/>
        </p:nvSpPr>
        <p:spPr>
          <a:xfrm rot="5400000">
            <a:off x="1542376" y="3952365"/>
            <a:ext cx="596688" cy="565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94921EE-99C9-46E1-BFE2-6EA902A91519}"/>
              </a:ext>
            </a:extLst>
          </p:cNvPr>
          <p:cNvSpPr/>
          <p:nvPr/>
        </p:nvSpPr>
        <p:spPr>
          <a:xfrm rot="5400000">
            <a:off x="4055400" y="4270647"/>
            <a:ext cx="2980637" cy="1719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9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064" y="-2287729"/>
            <a:ext cx="4671620" cy="39242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Смысловое чтение 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33" y="472698"/>
            <a:ext cx="10748074" cy="5704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Функциональная              Читательская</a:t>
            </a:r>
          </a:p>
          <a:p>
            <a:pPr marL="0" indent="0">
              <a:buNone/>
            </a:pPr>
            <a:r>
              <a:rPr lang="ru-RU" sz="4000" dirty="0"/>
              <a:t>грамотность                       грамотность 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dirty="0"/>
              <a:t>показатель                             способность </a:t>
            </a:r>
          </a:p>
          <a:p>
            <a:pPr marL="0" indent="0">
              <a:buNone/>
            </a:pPr>
            <a:r>
              <a:rPr lang="ru-RU" sz="4000" dirty="0"/>
              <a:t>качества                                 погружаться</a:t>
            </a:r>
          </a:p>
          <a:p>
            <a:pPr marL="0" indent="0">
              <a:buNone/>
            </a:pPr>
            <a:r>
              <a:rPr lang="ru-RU" sz="4000" dirty="0"/>
              <a:t>образования                         в тексты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EA17EF-2241-4411-92D4-FBF6F0E527D4}"/>
              </a:ext>
            </a:extLst>
          </p:cNvPr>
          <p:cNvSpPr/>
          <p:nvPr/>
        </p:nvSpPr>
        <p:spPr>
          <a:xfrm>
            <a:off x="4114800" y="6492352"/>
            <a:ext cx="3983064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нига Детские книги и комиксы - 1 330 ₽ , издательство . Купить Детские  книги и комиксы">
            <a:extLst>
              <a:ext uri="{FF2B5EF4-FFF2-40B4-BE49-F238E27FC236}">
                <a16:creationId xmlns:a16="http://schemas.microsoft.com/office/drawing/2014/main" id="{0F073CAB-D492-40A3-B68F-1B6B50B6B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715" y="0"/>
            <a:ext cx="2730285" cy="25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83911867-7A94-4A78-A408-950B1DC06A12}"/>
              </a:ext>
            </a:extLst>
          </p:cNvPr>
          <p:cNvSpPr/>
          <p:nvPr/>
        </p:nvSpPr>
        <p:spPr>
          <a:xfrm>
            <a:off x="1409054" y="1945036"/>
            <a:ext cx="875654" cy="4881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15B7531E-64C1-4A52-B297-FF5D36FA1559}"/>
              </a:ext>
            </a:extLst>
          </p:cNvPr>
          <p:cNvSpPr/>
          <p:nvPr/>
        </p:nvSpPr>
        <p:spPr>
          <a:xfrm>
            <a:off x="6974237" y="1920624"/>
            <a:ext cx="875654" cy="4881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DC1E4133-3085-440E-9AED-D5559205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23" y="1348352"/>
            <a:ext cx="5257800" cy="92693"/>
          </a:xfrm>
        </p:spPr>
        <p:txBody>
          <a:bodyPr>
            <a:normAutofit fontScale="90000"/>
          </a:bodyPr>
          <a:lstStyle/>
          <a:p>
            <a:br>
              <a:rPr lang="ru-RU" altLang="ru-RU" dirty="0">
                <a:solidFill>
                  <a:schemeClr val="tx2"/>
                </a:solidFill>
              </a:rPr>
            </a:br>
            <a:r>
              <a:rPr lang="ru-RU" altLang="ru-RU" dirty="0">
                <a:solidFill>
                  <a:schemeClr val="tx2"/>
                </a:solidFill>
              </a:rPr>
              <a:t>Формулирование простых выводов после прочтения</a:t>
            </a:r>
            <a:br>
              <a:rPr lang="ru-RU" altLang="ru-RU" dirty="0">
                <a:solidFill>
                  <a:schemeClr val="tx2"/>
                </a:solidFill>
              </a:rPr>
            </a:br>
            <a:br>
              <a:rPr lang="ru-RU" altLang="ru-RU" dirty="0">
                <a:solidFill>
                  <a:schemeClr val="tx2"/>
                </a:solidFill>
              </a:rPr>
            </a:b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6B926BED-04CA-4B8F-A519-3141EE863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2471980"/>
            <a:ext cx="5750306" cy="4385498"/>
          </a:xfrm>
        </p:spPr>
        <p:txBody>
          <a:bodyPr>
            <a:normAutofit/>
          </a:bodyPr>
          <a:lstStyle/>
          <a:p>
            <a:r>
              <a:rPr lang="ru-RU" sz="4000" dirty="0"/>
              <a:t>Сделай вывод, от чего зависит вид жилища. Отметь галочкой подходящий ответ.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BE55540-69EA-4C9D-A44F-29ACD1E9B5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980364" cy="5883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D30E26-3213-4671-AD00-3CA054E6DD5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85" r="3285"/>
          <a:stretch>
            <a:fillRect/>
          </a:stretch>
        </p:blipFill>
        <p:spPr>
          <a:xfrm>
            <a:off x="5253134" y="667957"/>
            <a:ext cx="842866" cy="901605"/>
          </a:xfr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4FBA333-AA6D-4C99-A6EE-A18FBF07C9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233" r="3233"/>
          <a:stretch>
            <a:fillRect/>
          </a:stretch>
        </p:blipFill>
        <p:spPr>
          <a:xfrm>
            <a:off x="5253134" y="2317842"/>
            <a:ext cx="842866" cy="901606"/>
          </a:xfr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7C4FE44-20B6-49F8-A7EF-92AC208F99C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233" r="3233"/>
          <a:stretch>
            <a:fillRect/>
          </a:stretch>
        </p:blipFill>
        <p:spPr>
          <a:xfrm>
            <a:off x="5247660" y="3758903"/>
            <a:ext cx="842866" cy="996782"/>
          </a:xfr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EF08890-36AE-44E7-BCD6-DA853457893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285" r="3285"/>
          <a:stretch>
            <a:fillRect/>
          </a:stretch>
        </p:blipFill>
        <p:spPr>
          <a:xfrm>
            <a:off x="5279706" y="5295141"/>
            <a:ext cx="832052" cy="890038"/>
          </a:xfrm>
        </p:spPr>
      </p:pic>
      <p:sp>
        <p:nvSpPr>
          <p:cNvPr id="32" name="Нижний колонтитул 4">
            <a:extLst>
              <a:ext uri="{FF2B5EF4-FFF2-40B4-BE49-F238E27FC236}">
                <a16:creationId xmlns:a16="http://schemas.microsoft.com/office/drawing/2014/main" id="{2437C4FA-88BF-47C6-893A-1E7E5E5C7816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FA5B86B-9D0D-4006-8128-114E3079C5BB}"/>
              </a:ext>
            </a:extLst>
          </p:cNvPr>
          <p:cNvSpPr/>
          <p:nvPr/>
        </p:nvSpPr>
        <p:spPr>
          <a:xfrm>
            <a:off x="4120226" y="6410577"/>
            <a:ext cx="3983064" cy="314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AECED1-8C6F-48B8-B99F-48E625B72D80}"/>
              </a:ext>
            </a:extLst>
          </p:cNvPr>
          <p:cNvSpPr/>
          <p:nvPr/>
        </p:nvSpPr>
        <p:spPr>
          <a:xfrm>
            <a:off x="1583461" y="3591699"/>
            <a:ext cx="198844" cy="143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3D2B6D7-541D-453B-BB65-634B87FD6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669278"/>
              </p:ext>
            </p:extLst>
          </p:nvPr>
        </p:nvGraphicFramePr>
        <p:xfrm>
          <a:off x="194316" y="471164"/>
          <a:ext cx="4579161" cy="6043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322">
                  <a:extLst>
                    <a:ext uri="{9D8B030D-6E8A-4147-A177-3AD203B41FA5}">
                      <a16:colId xmlns:a16="http://schemas.microsoft.com/office/drawing/2014/main" val="613170879"/>
                    </a:ext>
                  </a:extLst>
                </a:gridCol>
                <a:gridCol w="690839">
                  <a:extLst>
                    <a:ext uri="{9D8B030D-6E8A-4147-A177-3AD203B41FA5}">
                      <a16:colId xmlns:a16="http://schemas.microsoft.com/office/drawing/2014/main" val="4138910223"/>
                    </a:ext>
                  </a:extLst>
                </a:gridCol>
              </a:tblGrid>
              <a:tr h="2087122">
                <a:tc>
                  <a:txBody>
                    <a:bodyPr/>
                    <a:lstStyle/>
                    <a:p>
                      <a:r>
                        <a:rPr lang="ru-RU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 жилища зависит от характера живущих в нём людей.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741986"/>
                  </a:ext>
                </a:extLst>
              </a:tr>
              <a:tr h="1914275">
                <a:tc>
                  <a:txBody>
                    <a:bodyPr/>
                    <a:lstStyle/>
                    <a:p>
                      <a:r>
                        <a:rPr lang="ru-RU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 жилища зависит от места, где они построены.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290628"/>
                  </a:ext>
                </a:extLst>
              </a:tr>
              <a:tr h="19142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 жилища зависит от других жилищ по соседству.</a:t>
                      </a:r>
                    </a:p>
                    <a:p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989030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6E3211-06D0-450C-8033-EB0E06E224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395" y="3071410"/>
            <a:ext cx="614798" cy="74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4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49A2F-BA89-4EB8-9A2A-18B985F6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083"/>
          </a:xfrm>
        </p:spPr>
        <p:txBody>
          <a:bodyPr>
            <a:normAutofit/>
          </a:bodyPr>
          <a:lstStyle/>
          <a:p>
            <a:r>
              <a:rPr lang="ru-RU" dirty="0"/>
              <a:t>Приёмы обучения смысловому чтению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5AD7598-9016-417A-8AB0-A5873317F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68981" y="1815945"/>
            <a:ext cx="360000" cy="36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092396-7E7D-4C1D-828E-098220872308}"/>
              </a:ext>
            </a:extLst>
          </p:cNvPr>
          <p:cNvSpPr txBox="1"/>
          <p:nvPr/>
        </p:nvSpPr>
        <p:spPr>
          <a:xfrm>
            <a:off x="278969" y="2196485"/>
            <a:ext cx="3060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600" b="1" dirty="0"/>
              <a:t>Поиск ключевых слов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35E5A-5B8E-485E-8B85-3E095CCCB37E}"/>
              </a:ext>
            </a:extLst>
          </p:cNvPr>
          <p:cNvSpPr txBox="1"/>
          <p:nvPr/>
        </p:nvSpPr>
        <p:spPr>
          <a:xfrm>
            <a:off x="5089531" y="2143240"/>
            <a:ext cx="3611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600" b="1" dirty="0"/>
              <a:t>Нахождение нужной информации в различных </a:t>
            </a:r>
            <a:r>
              <a:rPr lang="ru-RU" altLang="ru-RU" sz="3600" b="1" dirty="0" err="1"/>
              <a:t>информацион-ных</a:t>
            </a:r>
            <a:r>
              <a:rPr lang="ru-RU" altLang="ru-RU" sz="3600" b="1" dirty="0"/>
              <a:t> источниках</a:t>
            </a:r>
            <a:endParaRPr lang="ru-RU" sz="36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CDC3D0-91DE-4ADD-BE56-A130F51DFFF5}"/>
              </a:ext>
            </a:extLst>
          </p:cNvPr>
          <p:cNvSpPr txBox="1"/>
          <p:nvPr/>
        </p:nvSpPr>
        <p:spPr>
          <a:xfrm>
            <a:off x="8927023" y="2237001"/>
            <a:ext cx="2815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600" b="1" dirty="0"/>
              <a:t>Преобразование </a:t>
            </a:r>
            <a:r>
              <a:rPr lang="ru-RU" altLang="ru-RU" sz="3600" b="1" dirty="0" err="1"/>
              <a:t>прочитанно-го</a:t>
            </a:r>
            <a:r>
              <a:rPr lang="ru-RU" altLang="ru-RU" sz="3600" b="1" dirty="0"/>
              <a:t> текста в таблицу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31E446-E07C-4901-AFA6-C3D1B3977F8D}"/>
              </a:ext>
            </a:extLst>
          </p:cNvPr>
          <p:cNvSpPr txBox="1"/>
          <p:nvPr/>
        </p:nvSpPr>
        <p:spPr>
          <a:xfrm>
            <a:off x="3794472" y="38143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7200" b="1" dirty="0">
              <a:solidFill>
                <a:schemeClr val="accent2"/>
              </a:solidFill>
            </a:endParaRPr>
          </a:p>
        </p:txBody>
      </p:sp>
      <p:sp>
        <p:nvSpPr>
          <p:cNvPr id="36" name="Нижний колонтитул 4">
            <a:extLst>
              <a:ext uri="{FF2B5EF4-FFF2-40B4-BE49-F238E27FC236}">
                <a16:creationId xmlns:a16="http://schemas.microsoft.com/office/drawing/2014/main" id="{ECB43C55-053E-4112-A42B-168928794D69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CE0B479-03D2-469B-B183-05FA8DC44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50792" y="1811800"/>
            <a:ext cx="360000" cy="36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58D2FC1-1AE8-450F-AD8E-8F658A017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71913" y="1783240"/>
            <a:ext cx="360000" cy="36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80DFB9-46B5-4073-9CD7-1FB5EB1F40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46914" y="1811800"/>
            <a:ext cx="360000" cy="360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66DAAFB-3EFA-433D-B61D-C6B294318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06241" y="1811800"/>
            <a:ext cx="360000" cy="360000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D20A9EF-6B3F-4ACB-A8AB-2770D56E859F}"/>
              </a:ext>
            </a:extLst>
          </p:cNvPr>
          <p:cNvSpPr/>
          <p:nvPr/>
        </p:nvSpPr>
        <p:spPr>
          <a:xfrm>
            <a:off x="4114800" y="6492352"/>
            <a:ext cx="3983064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87D7AF-FF8E-4E7B-98ED-CAF001EDD148}"/>
              </a:ext>
            </a:extLst>
          </p:cNvPr>
          <p:cNvSpPr txBox="1"/>
          <p:nvPr/>
        </p:nvSpPr>
        <p:spPr>
          <a:xfrm>
            <a:off x="2756550" y="2237001"/>
            <a:ext cx="28528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600" b="1" dirty="0"/>
              <a:t>Работа с </a:t>
            </a:r>
            <a:r>
              <a:rPr lang="ru-RU" altLang="ru-RU" sz="3600" b="1" dirty="0" err="1"/>
              <a:t>незнако</a:t>
            </a:r>
            <a:r>
              <a:rPr lang="ru-RU" altLang="ru-RU" sz="3600" b="1" dirty="0"/>
              <a:t>-</a:t>
            </a:r>
          </a:p>
          <a:p>
            <a:pPr>
              <a:spcBef>
                <a:spcPct val="0"/>
              </a:spcBef>
            </a:pPr>
            <a:r>
              <a:rPr lang="ru-RU" altLang="ru-RU" sz="3600" b="1" dirty="0" err="1"/>
              <a:t>мыми</a:t>
            </a:r>
            <a:r>
              <a:rPr lang="ru-RU" altLang="ru-RU" sz="3600" b="1" dirty="0"/>
              <a:t> словами</a:t>
            </a:r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62639F2C-0121-44FB-A1D2-45E9C6263B0A}"/>
              </a:ext>
            </a:extLst>
          </p:cNvPr>
          <p:cNvSpPr/>
          <p:nvPr/>
        </p:nvSpPr>
        <p:spPr>
          <a:xfrm>
            <a:off x="10405889" y="1361624"/>
            <a:ext cx="875654" cy="4881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FBA0D264-53AC-419B-BDE9-A5A43032D857}"/>
              </a:ext>
            </a:extLst>
          </p:cNvPr>
          <p:cNvSpPr/>
          <p:nvPr/>
        </p:nvSpPr>
        <p:spPr>
          <a:xfrm>
            <a:off x="6457257" y="1593969"/>
            <a:ext cx="875654" cy="4881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578D2D26-95C2-416F-9490-84B1C226ED5B}"/>
              </a:ext>
            </a:extLst>
          </p:cNvPr>
          <p:cNvSpPr/>
          <p:nvPr/>
        </p:nvSpPr>
        <p:spPr>
          <a:xfrm>
            <a:off x="3329090" y="1635969"/>
            <a:ext cx="875654" cy="4881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BB9170FA-2D94-4F22-8839-5AB997ABBD79}"/>
              </a:ext>
            </a:extLst>
          </p:cNvPr>
          <p:cNvSpPr/>
          <p:nvPr/>
        </p:nvSpPr>
        <p:spPr>
          <a:xfrm>
            <a:off x="1012514" y="1614527"/>
            <a:ext cx="875654" cy="4881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8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DC1E4133-3085-440E-9AED-D5559205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833" y="131736"/>
            <a:ext cx="5257800" cy="120671"/>
          </a:xfrm>
        </p:spPr>
        <p:txBody>
          <a:bodyPr>
            <a:normAutofit fontScale="90000"/>
          </a:bodyPr>
          <a:lstStyle/>
          <a:p>
            <a:br>
              <a:rPr lang="ru-RU" altLang="ru-RU" dirty="0">
                <a:solidFill>
                  <a:schemeClr val="tx2"/>
                </a:solidFill>
              </a:rPr>
            </a:br>
            <a:r>
              <a:rPr lang="ru-RU" altLang="ru-RU" dirty="0">
                <a:solidFill>
                  <a:schemeClr val="tx2"/>
                </a:solidFill>
              </a:rPr>
              <a:t>Поиск ключевых слов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6B926BED-04CA-4B8F-A519-3141EE863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2804" y="720671"/>
            <a:ext cx="7797318" cy="6269065"/>
          </a:xfrm>
        </p:spPr>
        <p:txBody>
          <a:bodyPr>
            <a:normAutofit fontScale="85000" lnSpcReduction="20000"/>
          </a:bodyPr>
          <a:lstStyle/>
          <a:p>
            <a:r>
              <a:rPr lang="ru-RU" sz="4100" b="1" dirty="0"/>
              <a:t>Отгадай кроссворд. Запиши в клеточках слова.</a:t>
            </a:r>
          </a:p>
          <a:p>
            <a:r>
              <a:rPr lang="ru-RU" sz="4100" dirty="0"/>
              <a:t> </a:t>
            </a:r>
            <a:r>
              <a:rPr lang="ru-RU" sz="4100" b="1" dirty="0"/>
              <a:t>По горизонтали:</a:t>
            </a:r>
          </a:p>
          <a:p>
            <a:pPr lvl="0"/>
            <a:r>
              <a:rPr lang="ru-RU" sz="4100" dirty="0"/>
              <a:t>1.  Материал, на котором писали в Древнем Китае.</a:t>
            </a:r>
          </a:p>
          <a:p>
            <a:pPr lvl="0"/>
            <a:r>
              <a:rPr lang="ru-RU" sz="4100" dirty="0"/>
              <a:t>2. Материал, на котором писали древние египтяне.</a:t>
            </a:r>
          </a:p>
          <a:p>
            <a:pPr lvl="0"/>
            <a:r>
              <a:rPr lang="ru-RU" sz="4100" dirty="0"/>
              <a:t>3. Материал, на котором писали древние шумеры.</a:t>
            </a:r>
          </a:p>
          <a:p>
            <a:pPr lvl="0"/>
            <a:r>
              <a:rPr lang="ru-RU" sz="4100" dirty="0"/>
              <a:t>4. Материал, на котором писали в Древнем Китае.</a:t>
            </a:r>
          </a:p>
          <a:p>
            <a:r>
              <a:rPr lang="ru-RU" sz="4100" b="1" dirty="0"/>
              <a:t>По вертикали:</a:t>
            </a:r>
          </a:p>
          <a:p>
            <a:pPr lvl="0"/>
            <a:r>
              <a:rPr lang="ru-RU" sz="4100" dirty="0"/>
              <a:t>1. Материал </a:t>
            </a:r>
            <a:r>
              <a:rPr lang="ru-RU" sz="4100" dirty="0" err="1"/>
              <a:t>Цай</a:t>
            </a:r>
            <a:r>
              <a:rPr lang="ru-RU" sz="4100" dirty="0"/>
              <a:t> Луня.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BE55540-69EA-4C9D-A44F-29ACD1E9B5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980364" cy="5883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2" name="Нижний колонтитул 4">
            <a:extLst>
              <a:ext uri="{FF2B5EF4-FFF2-40B4-BE49-F238E27FC236}">
                <a16:creationId xmlns:a16="http://schemas.microsoft.com/office/drawing/2014/main" id="{2437C4FA-88BF-47C6-893A-1E7E5E5C7816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FA5B86B-9D0D-4006-8128-114E3079C5BB}"/>
              </a:ext>
            </a:extLst>
          </p:cNvPr>
          <p:cNvSpPr/>
          <p:nvPr/>
        </p:nvSpPr>
        <p:spPr>
          <a:xfrm>
            <a:off x="4104468" y="6513268"/>
            <a:ext cx="3983064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AECED1-8C6F-48B8-B99F-48E625B72D80}"/>
              </a:ext>
            </a:extLst>
          </p:cNvPr>
          <p:cNvSpPr/>
          <p:nvPr/>
        </p:nvSpPr>
        <p:spPr>
          <a:xfrm>
            <a:off x="1583461" y="3591699"/>
            <a:ext cx="198844" cy="143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BE21277-C869-4775-AF06-A683F4F77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025855"/>
              </p:ext>
            </p:extLst>
          </p:nvPr>
        </p:nvGraphicFramePr>
        <p:xfrm>
          <a:off x="178231" y="503236"/>
          <a:ext cx="4624576" cy="5989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072">
                  <a:extLst>
                    <a:ext uri="{9D8B030D-6E8A-4147-A177-3AD203B41FA5}">
                      <a16:colId xmlns:a16="http://schemas.microsoft.com/office/drawing/2014/main" val="2967666466"/>
                    </a:ext>
                  </a:extLst>
                </a:gridCol>
                <a:gridCol w="578072">
                  <a:extLst>
                    <a:ext uri="{9D8B030D-6E8A-4147-A177-3AD203B41FA5}">
                      <a16:colId xmlns:a16="http://schemas.microsoft.com/office/drawing/2014/main" val="23085093"/>
                    </a:ext>
                  </a:extLst>
                </a:gridCol>
                <a:gridCol w="578072">
                  <a:extLst>
                    <a:ext uri="{9D8B030D-6E8A-4147-A177-3AD203B41FA5}">
                      <a16:colId xmlns:a16="http://schemas.microsoft.com/office/drawing/2014/main" val="2299228225"/>
                    </a:ext>
                  </a:extLst>
                </a:gridCol>
                <a:gridCol w="578072">
                  <a:extLst>
                    <a:ext uri="{9D8B030D-6E8A-4147-A177-3AD203B41FA5}">
                      <a16:colId xmlns:a16="http://schemas.microsoft.com/office/drawing/2014/main" val="3508077910"/>
                    </a:ext>
                  </a:extLst>
                </a:gridCol>
                <a:gridCol w="578072">
                  <a:extLst>
                    <a:ext uri="{9D8B030D-6E8A-4147-A177-3AD203B41FA5}">
                      <a16:colId xmlns:a16="http://schemas.microsoft.com/office/drawing/2014/main" val="1356563082"/>
                    </a:ext>
                  </a:extLst>
                </a:gridCol>
                <a:gridCol w="578072">
                  <a:extLst>
                    <a:ext uri="{9D8B030D-6E8A-4147-A177-3AD203B41FA5}">
                      <a16:colId xmlns:a16="http://schemas.microsoft.com/office/drawing/2014/main" val="2885809639"/>
                    </a:ext>
                  </a:extLst>
                </a:gridCol>
                <a:gridCol w="578072">
                  <a:extLst>
                    <a:ext uri="{9D8B030D-6E8A-4147-A177-3AD203B41FA5}">
                      <a16:colId xmlns:a16="http://schemas.microsoft.com/office/drawing/2014/main" val="1043284998"/>
                    </a:ext>
                  </a:extLst>
                </a:gridCol>
                <a:gridCol w="578072">
                  <a:extLst>
                    <a:ext uri="{9D8B030D-6E8A-4147-A177-3AD203B41FA5}">
                      <a16:colId xmlns:a16="http://schemas.microsoft.com/office/drawing/2014/main" val="1376166028"/>
                    </a:ext>
                  </a:extLst>
                </a:gridCol>
              </a:tblGrid>
              <a:tr h="9981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562462"/>
                  </a:ext>
                </a:extLst>
              </a:tr>
              <a:tr h="9981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14254"/>
                  </a:ext>
                </a:extLst>
              </a:tr>
              <a:tr h="9981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447403"/>
                  </a:ext>
                </a:extLst>
              </a:tr>
              <a:tr h="9981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771227"/>
                  </a:ext>
                </a:extLst>
              </a:tr>
              <a:tr h="9981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503727"/>
                  </a:ext>
                </a:extLst>
              </a:tr>
              <a:tr h="9981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39996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FDBDB8-AA8F-484D-BB11-AE6316EEE094}"/>
              </a:ext>
            </a:extLst>
          </p:cNvPr>
          <p:cNvSpPr/>
          <p:nvPr/>
        </p:nvSpPr>
        <p:spPr>
          <a:xfrm>
            <a:off x="1952785" y="1525844"/>
            <a:ext cx="2850020" cy="1981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1DADACC-CC55-4D13-AAA3-791BA642B27C}"/>
              </a:ext>
            </a:extLst>
          </p:cNvPr>
          <p:cNvSpPr/>
          <p:nvPr/>
        </p:nvSpPr>
        <p:spPr>
          <a:xfrm>
            <a:off x="4231036" y="4507167"/>
            <a:ext cx="571769" cy="1227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826E43D-DE6F-483E-8D60-5417DFF606DD}"/>
              </a:ext>
            </a:extLst>
          </p:cNvPr>
          <p:cNvSpPr/>
          <p:nvPr/>
        </p:nvSpPr>
        <p:spPr>
          <a:xfrm>
            <a:off x="95573" y="1419991"/>
            <a:ext cx="617875" cy="1036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6229EC7-4309-48FB-9AA3-28D4EBC63537}"/>
              </a:ext>
            </a:extLst>
          </p:cNvPr>
          <p:cNvSpPr/>
          <p:nvPr/>
        </p:nvSpPr>
        <p:spPr>
          <a:xfrm>
            <a:off x="95574" y="450247"/>
            <a:ext cx="1196814" cy="2978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9F0E8C5-9750-441B-AB41-E4EBCBDB5490}"/>
              </a:ext>
            </a:extLst>
          </p:cNvPr>
          <p:cNvSpPr/>
          <p:nvPr/>
        </p:nvSpPr>
        <p:spPr>
          <a:xfrm>
            <a:off x="175557" y="3219448"/>
            <a:ext cx="537891" cy="1445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DC4D729-0460-4A12-98CB-B4F3AB3B7E6A}"/>
              </a:ext>
            </a:extLst>
          </p:cNvPr>
          <p:cNvSpPr/>
          <p:nvPr/>
        </p:nvSpPr>
        <p:spPr>
          <a:xfrm>
            <a:off x="14290" y="4483632"/>
            <a:ext cx="1278098" cy="954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EC82E1D-0591-484A-AE24-36A576DCFBB3}"/>
              </a:ext>
            </a:extLst>
          </p:cNvPr>
          <p:cNvSpPr/>
          <p:nvPr/>
        </p:nvSpPr>
        <p:spPr>
          <a:xfrm>
            <a:off x="3054688" y="5500836"/>
            <a:ext cx="1748118" cy="1036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7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DC1E4133-3085-440E-9AED-D5559205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4237" y="699062"/>
            <a:ext cx="5257800" cy="541526"/>
          </a:xfrm>
        </p:spPr>
        <p:txBody>
          <a:bodyPr>
            <a:normAutofit fontScale="90000"/>
          </a:bodyPr>
          <a:lstStyle/>
          <a:p>
            <a:br>
              <a:rPr lang="ru-RU" altLang="ru-RU" dirty="0">
                <a:solidFill>
                  <a:schemeClr val="tx2"/>
                </a:solidFill>
              </a:rPr>
            </a:br>
            <a:r>
              <a:rPr lang="ru-RU" altLang="ru-RU" dirty="0">
                <a:solidFill>
                  <a:schemeClr val="tx2"/>
                </a:solidFill>
              </a:rPr>
              <a:t> Работа с незнакомыми словами</a:t>
            </a:r>
            <a:br>
              <a:rPr lang="ru-RU" altLang="ru-RU" dirty="0">
                <a:solidFill>
                  <a:schemeClr val="tx2"/>
                </a:solidFill>
              </a:rPr>
            </a:b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6B926BED-04CA-4B8F-A519-3141EE863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9321" y="1213825"/>
            <a:ext cx="4157106" cy="5399653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3600" dirty="0"/>
              <a:t>Найди в толковом словарике значение следующих слов: папирус, бамбук, типография.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BE55540-69EA-4C9D-A44F-29ACD1E9B5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980364" cy="5883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2" name="Нижний колонтитул 4">
            <a:extLst>
              <a:ext uri="{FF2B5EF4-FFF2-40B4-BE49-F238E27FC236}">
                <a16:creationId xmlns:a16="http://schemas.microsoft.com/office/drawing/2014/main" id="{2437C4FA-88BF-47C6-893A-1E7E5E5C7816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FA5B86B-9D0D-4006-8128-114E3079C5BB}"/>
              </a:ext>
            </a:extLst>
          </p:cNvPr>
          <p:cNvSpPr/>
          <p:nvPr/>
        </p:nvSpPr>
        <p:spPr>
          <a:xfrm>
            <a:off x="4104468" y="6513268"/>
            <a:ext cx="3983064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AECED1-8C6F-48B8-B99F-48E625B72D80}"/>
              </a:ext>
            </a:extLst>
          </p:cNvPr>
          <p:cNvSpPr/>
          <p:nvPr/>
        </p:nvSpPr>
        <p:spPr>
          <a:xfrm>
            <a:off x="1583461" y="3591699"/>
            <a:ext cx="198844" cy="143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BE21277-C869-4775-AF06-A683F4F77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751359"/>
              </p:ext>
            </p:extLst>
          </p:nvPr>
        </p:nvGraphicFramePr>
        <p:xfrm>
          <a:off x="392281" y="471164"/>
          <a:ext cx="6581956" cy="6579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1956">
                  <a:extLst>
                    <a:ext uri="{9D8B030D-6E8A-4147-A177-3AD203B41FA5}">
                      <a16:colId xmlns:a16="http://schemas.microsoft.com/office/drawing/2014/main" val="2967666466"/>
                    </a:ext>
                  </a:extLst>
                </a:gridCol>
              </a:tblGrid>
              <a:tr h="2007063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Папирус-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Травянистое растение.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Материал для письма,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</a:rPr>
                        <a:t>вырабо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err="1">
                          <a:solidFill>
                            <a:schemeClr val="tx1"/>
                          </a:solidFill>
                        </a:rPr>
                        <a:t>танный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 в Древнем Египте.</a:t>
                      </a:r>
                    </a:p>
                    <a:p>
                      <a:pPr marL="0" indent="0">
                        <a:buNone/>
                      </a:pP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562462"/>
                  </a:ext>
                </a:extLst>
              </a:tr>
              <a:tr h="2007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/>
                        <a:t>Бамбук- </a:t>
                      </a:r>
                      <a:r>
                        <a:rPr lang="ru-RU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высокое и гибкое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тропическое  растение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крепким и твёрдым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полым стеблем.</a:t>
                      </a:r>
                    </a:p>
                    <a:p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14254"/>
                  </a:ext>
                </a:extLst>
              </a:tr>
              <a:tr h="2007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/>
                        <a:t>Типография- </a:t>
                      </a:r>
                      <a:r>
                        <a:rPr lang="ru-RU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предприятие, где производится набор 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печатание изданий.</a:t>
                      </a:r>
                    </a:p>
                    <a:p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44740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1313E2-0678-40D7-859B-351F26492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16" y="500534"/>
            <a:ext cx="1751450" cy="9098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9AA6C9-A8F6-4B0C-A39D-C05D5BDD0F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15" y="1792907"/>
            <a:ext cx="1751450" cy="8540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826235-0086-4887-915C-084C24E910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15" y="3379529"/>
            <a:ext cx="1727679" cy="13821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2A634D7-0832-4330-B6F6-2F57BF68C1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28" y="5412104"/>
            <a:ext cx="1727679" cy="129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8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DC1E4133-3085-440E-9AED-D5559205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068" y="1092631"/>
            <a:ext cx="5858359" cy="1388712"/>
          </a:xfrm>
        </p:spPr>
        <p:txBody>
          <a:bodyPr>
            <a:normAutofit fontScale="90000"/>
          </a:bodyPr>
          <a:lstStyle/>
          <a:p>
            <a:br>
              <a:rPr lang="ru-RU" altLang="ru-RU" dirty="0">
                <a:solidFill>
                  <a:schemeClr val="tx2"/>
                </a:solidFill>
              </a:rPr>
            </a:br>
            <a:r>
              <a:rPr lang="ru-RU" altLang="ru-RU" dirty="0">
                <a:solidFill>
                  <a:schemeClr val="tx2"/>
                </a:solidFill>
              </a:rPr>
              <a:t>Нахождение нужной информации в различных информационных источниках</a:t>
            </a:r>
            <a:br>
              <a:rPr lang="ru-RU" dirty="0">
                <a:solidFill>
                  <a:schemeClr val="bg1"/>
                </a:solidFill>
              </a:rPr>
            </a:br>
            <a:br>
              <a:rPr lang="ru-RU" altLang="ru-RU" dirty="0">
                <a:solidFill>
                  <a:schemeClr val="tx2"/>
                </a:solidFill>
              </a:rPr>
            </a:b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6B926BED-04CA-4B8F-A519-3141EE863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2618932"/>
            <a:ext cx="5690804" cy="3994546"/>
          </a:xfrm>
        </p:spPr>
        <p:txBody>
          <a:bodyPr>
            <a:normAutofit/>
          </a:bodyPr>
          <a:lstStyle/>
          <a:p>
            <a:r>
              <a:rPr lang="ru-RU" sz="3600" dirty="0"/>
              <a:t>Найди с помощью старших в детской энциклопедии информацию о том, кто такой Пётр Первый. 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BE55540-69EA-4C9D-A44F-29ACD1E9B5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980364" cy="5883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2" name="Нижний колонтитул 4">
            <a:extLst>
              <a:ext uri="{FF2B5EF4-FFF2-40B4-BE49-F238E27FC236}">
                <a16:creationId xmlns:a16="http://schemas.microsoft.com/office/drawing/2014/main" id="{2437C4FA-88BF-47C6-893A-1E7E5E5C7816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FA5B86B-9D0D-4006-8128-114E3079C5BB}"/>
              </a:ext>
            </a:extLst>
          </p:cNvPr>
          <p:cNvSpPr/>
          <p:nvPr/>
        </p:nvSpPr>
        <p:spPr>
          <a:xfrm>
            <a:off x="4104468" y="6513268"/>
            <a:ext cx="3983064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AECED1-8C6F-48B8-B99F-48E625B72D80}"/>
              </a:ext>
            </a:extLst>
          </p:cNvPr>
          <p:cNvSpPr/>
          <p:nvPr/>
        </p:nvSpPr>
        <p:spPr>
          <a:xfrm>
            <a:off x="1583461" y="3591699"/>
            <a:ext cx="198844" cy="143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BE21277-C869-4775-AF06-A683F4F77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249749"/>
              </p:ext>
            </p:extLst>
          </p:nvPr>
        </p:nvGraphicFramePr>
        <p:xfrm>
          <a:off x="263470" y="471164"/>
          <a:ext cx="5974597" cy="639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5791">
                  <a:extLst>
                    <a:ext uri="{9D8B030D-6E8A-4147-A177-3AD203B41FA5}">
                      <a16:colId xmlns:a16="http://schemas.microsoft.com/office/drawing/2014/main" val="2967666466"/>
                    </a:ext>
                  </a:extLst>
                </a:gridCol>
                <a:gridCol w="848806">
                  <a:extLst>
                    <a:ext uri="{9D8B030D-6E8A-4147-A177-3AD203B41FA5}">
                      <a16:colId xmlns:a16="http://schemas.microsoft.com/office/drawing/2014/main" val="499471925"/>
                    </a:ext>
                  </a:extLst>
                </a:gridCol>
              </a:tblGrid>
              <a:tr h="1988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Пётр Первый – это знаменитый русский учёный.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562462"/>
                  </a:ext>
                </a:extLst>
              </a:tr>
              <a:tr h="1988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Пётр Первый – это </a:t>
                      </a:r>
                      <a:r>
                        <a:rPr lang="ru-RU" sz="3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первый русский император</a:t>
                      </a:r>
                      <a:r>
                        <a:rPr lang="ru-RU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основатель военного флота России.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14254"/>
                  </a:ext>
                </a:extLst>
              </a:tr>
              <a:tr h="1988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Пётр Первый – это известный композитор.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447403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629C8D-7194-404B-88B9-43616052E3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348" y="4664990"/>
            <a:ext cx="2413801" cy="2042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0224012-1AE2-4335-8900-AFFB7DEE7C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202" y="2987500"/>
            <a:ext cx="614798" cy="74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DC1E4133-3085-440E-9AED-D5559205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23" y="1092631"/>
            <a:ext cx="5257800" cy="1388712"/>
          </a:xfrm>
        </p:spPr>
        <p:txBody>
          <a:bodyPr>
            <a:normAutofit fontScale="90000"/>
          </a:bodyPr>
          <a:lstStyle/>
          <a:p>
            <a:br>
              <a:rPr lang="ru-RU" altLang="ru-RU" dirty="0">
                <a:solidFill>
                  <a:schemeClr val="tx2"/>
                </a:solidFill>
              </a:rPr>
            </a:br>
            <a:r>
              <a:rPr lang="ru-RU" altLang="ru-RU" dirty="0">
                <a:solidFill>
                  <a:schemeClr val="tx2"/>
                </a:solidFill>
              </a:rPr>
              <a:t>Преобразование прочитанного текста в таблицу.</a:t>
            </a:r>
            <a:br>
              <a:rPr lang="ru-RU" altLang="ru-RU" dirty="0">
                <a:solidFill>
                  <a:schemeClr val="tx2"/>
                </a:solidFill>
              </a:rPr>
            </a:br>
            <a:br>
              <a:rPr lang="ru-RU" altLang="ru-RU" dirty="0">
                <a:solidFill>
                  <a:schemeClr val="tx2"/>
                </a:solidFill>
              </a:rPr>
            </a:b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6B926BED-04CA-4B8F-A519-3141EE863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2851688"/>
            <a:ext cx="5690804" cy="3761790"/>
          </a:xfrm>
        </p:spPr>
        <p:txBody>
          <a:bodyPr>
            <a:normAutofit/>
          </a:bodyPr>
          <a:lstStyle/>
          <a:p>
            <a:r>
              <a:rPr lang="ru-RU" sz="3600" dirty="0"/>
              <a:t>Заполни таблицу. Впиши животного, который использует хвост, как инструмент.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BE55540-69EA-4C9D-A44F-29ACD1E9B5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980364" cy="5883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2" name="Нижний колонтитул 4">
            <a:extLst>
              <a:ext uri="{FF2B5EF4-FFF2-40B4-BE49-F238E27FC236}">
                <a16:creationId xmlns:a16="http://schemas.microsoft.com/office/drawing/2014/main" id="{2437C4FA-88BF-47C6-893A-1E7E5E5C7816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FA5B86B-9D0D-4006-8128-114E3079C5BB}"/>
              </a:ext>
            </a:extLst>
          </p:cNvPr>
          <p:cNvSpPr/>
          <p:nvPr/>
        </p:nvSpPr>
        <p:spPr>
          <a:xfrm>
            <a:off x="4104468" y="6513268"/>
            <a:ext cx="3983064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AECED1-8C6F-48B8-B99F-48E625B72D80}"/>
              </a:ext>
            </a:extLst>
          </p:cNvPr>
          <p:cNvSpPr/>
          <p:nvPr/>
        </p:nvSpPr>
        <p:spPr>
          <a:xfrm>
            <a:off x="1583461" y="3591699"/>
            <a:ext cx="198844" cy="143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BE21277-C869-4775-AF06-A683F4F77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060702"/>
              </p:ext>
            </p:extLst>
          </p:nvPr>
        </p:nvGraphicFramePr>
        <p:xfrm>
          <a:off x="247304" y="322155"/>
          <a:ext cx="6158319" cy="6539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543">
                  <a:extLst>
                    <a:ext uri="{9D8B030D-6E8A-4147-A177-3AD203B41FA5}">
                      <a16:colId xmlns:a16="http://schemas.microsoft.com/office/drawing/2014/main" val="2967666466"/>
                    </a:ext>
                  </a:extLst>
                </a:gridCol>
                <a:gridCol w="1123628">
                  <a:extLst>
                    <a:ext uri="{9D8B030D-6E8A-4147-A177-3AD203B41FA5}">
                      <a16:colId xmlns:a16="http://schemas.microsoft.com/office/drawing/2014/main" val="499471925"/>
                    </a:ext>
                  </a:extLst>
                </a:gridCol>
                <a:gridCol w="1092630">
                  <a:extLst>
                    <a:ext uri="{9D8B030D-6E8A-4147-A177-3AD203B41FA5}">
                      <a16:colId xmlns:a16="http://schemas.microsoft.com/office/drawing/2014/main" val="3607221598"/>
                    </a:ext>
                  </a:extLst>
                </a:gridCol>
                <a:gridCol w="1503336">
                  <a:extLst>
                    <a:ext uri="{9D8B030D-6E8A-4147-A177-3AD203B41FA5}">
                      <a16:colId xmlns:a16="http://schemas.microsoft.com/office/drawing/2014/main" val="1790539067"/>
                    </a:ext>
                  </a:extLst>
                </a:gridCol>
                <a:gridCol w="1291182">
                  <a:extLst>
                    <a:ext uri="{9D8B030D-6E8A-4147-A177-3AD203B41FA5}">
                      <a16:colId xmlns:a16="http://schemas.microsoft.com/office/drawing/2014/main" val="4090081434"/>
                    </a:ext>
                  </a:extLst>
                </a:gridCol>
              </a:tblGrid>
              <a:tr h="65818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хвоста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562462"/>
                  </a:ext>
                </a:extLst>
              </a:tr>
              <a:tr h="4427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Ь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       Р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      У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       К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      </a:t>
                      </a:r>
                      <a:r>
                        <a:rPr lang="ru-RU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ru-RU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14254"/>
                  </a:ext>
                </a:extLst>
              </a:tr>
              <a:tr h="1453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447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1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49A2F-BA89-4EB8-9A2A-18B985F6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083"/>
          </a:xfrm>
        </p:spPr>
        <p:txBody>
          <a:bodyPr>
            <a:normAutofit/>
          </a:bodyPr>
          <a:lstStyle/>
          <a:p>
            <a:r>
              <a:rPr lang="ru-RU" dirty="0"/>
              <a:t>Приёмы обучения смысловому чтению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5AD7598-9016-417A-8AB0-A5873317F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68981" y="1815945"/>
            <a:ext cx="360000" cy="36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092396-7E7D-4C1D-828E-098220872308}"/>
              </a:ext>
            </a:extLst>
          </p:cNvPr>
          <p:cNvSpPr txBox="1"/>
          <p:nvPr/>
        </p:nvSpPr>
        <p:spPr>
          <a:xfrm>
            <a:off x="777298" y="2210213"/>
            <a:ext cx="3835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4000" b="1" dirty="0"/>
              <a:t>Работа с многозначными словами</a:t>
            </a:r>
            <a:endParaRPr lang="ru-RU" altLang="ru-RU" sz="36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35E5A-5B8E-485E-8B85-3E095CCCB37E}"/>
              </a:ext>
            </a:extLst>
          </p:cNvPr>
          <p:cNvSpPr txBox="1"/>
          <p:nvPr/>
        </p:nvSpPr>
        <p:spPr>
          <a:xfrm>
            <a:off x="6265327" y="2239666"/>
            <a:ext cx="31926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4000" b="1" dirty="0"/>
              <a:t>Работа со словами-образами</a:t>
            </a:r>
            <a:endParaRPr lang="ru-RU" altLang="ru-RU" sz="36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31E446-E07C-4901-AFA6-C3D1B3977F8D}"/>
              </a:ext>
            </a:extLst>
          </p:cNvPr>
          <p:cNvSpPr txBox="1"/>
          <p:nvPr/>
        </p:nvSpPr>
        <p:spPr>
          <a:xfrm>
            <a:off x="3794472" y="38143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7200" b="1" dirty="0">
              <a:solidFill>
                <a:schemeClr val="accent2"/>
              </a:solidFill>
            </a:endParaRPr>
          </a:p>
        </p:txBody>
      </p:sp>
      <p:sp>
        <p:nvSpPr>
          <p:cNvPr id="36" name="Нижний колонтитул 4">
            <a:extLst>
              <a:ext uri="{FF2B5EF4-FFF2-40B4-BE49-F238E27FC236}">
                <a16:creationId xmlns:a16="http://schemas.microsoft.com/office/drawing/2014/main" id="{ECB43C55-053E-4112-A42B-168928794D69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CE0B479-03D2-469B-B183-05FA8DC44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50792" y="1811800"/>
            <a:ext cx="360000" cy="36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58D2FC1-1AE8-450F-AD8E-8F658A017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71913" y="1783240"/>
            <a:ext cx="360000" cy="36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80DFB9-46B5-4073-9CD7-1FB5EB1F40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46914" y="1811800"/>
            <a:ext cx="360000" cy="360000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D20A9EF-6B3F-4ACB-A8AB-2770D56E859F}"/>
              </a:ext>
            </a:extLst>
          </p:cNvPr>
          <p:cNvSpPr/>
          <p:nvPr/>
        </p:nvSpPr>
        <p:spPr>
          <a:xfrm>
            <a:off x="4114800" y="6492352"/>
            <a:ext cx="3983064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FBA0D264-53AC-419B-BDE9-A5A43032D857}"/>
              </a:ext>
            </a:extLst>
          </p:cNvPr>
          <p:cNvSpPr/>
          <p:nvPr/>
        </p:nvSpPr>
        <p:spPr>
          <a:xfrm>
            <a:off x="7625793" y="1477732"/>
            <a:ext cx="875654" cy="4881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BB9170FA-2D94-4F22-8839-5AB997ABBD79}"/>
              </a:ext>
            </a:extLst>
          </p:cNvPr>
          <p:cNvSpPr/>
          <p:nvPr/>
        </p:nvSpPr>
        <p:spPr>
          <a:xfrm>
            <a:off x="2305147" y="1646838"/>
            <a:ext cx="875654" cy="4881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DC1E4133-3085-440E-9AED-D5559205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23" y="1092631"/>
            <a:ext cx="5257800" cy="1388712"/>
          </a:xfrm>
        </p:spPr>
        <p:txBody>
          <a:bodyPr>
            <a:normAutofit fontScale="90000"/>
          </a:bodyPr>
          <a:lstStyle/>
          <a:p>
            <a:br>
              <a:rPr lang="ru-RU" altLang="ru-RU" dirty="0">
                <a:solidFill>
                  <a:schemeClr val="tx2"/>
                </a:solidFill>
              </a:rPr>
            </a:br>
            <a:r>
              <a:rPr lang="ru-RU" altLang="ru-RU" sz="4900" dirty="0">
                <a:solidFill>
                  <a:schemeClr val="tx2"/>
                </a:solidFill>
              </a:rPr>
              <a:t>Работа с многозначными словами</a:t>
            </a:r>
            <a:br>
              <a:rPr lang="ru-RU" altLang="ru-RU" sz="4000" dirty="0"/>
            </a:br>
            <a:br>
              <a:rPr lang="ru-RU" altLang="ru-RU" sz="4000" dirty="0"/>
            </a:br>
            <a:br>
              <a:rPr lang="ru-RU" altLang="ru-RU" dirty="0">
                <a:solidFill>
                  <a:schemeClr val="tx2"/>
                </a:solidFill>
              </a:rPr>
            </a:b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6B926BED-04CA-4B8F-A519-3141EE863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2" y="2355742"/>
            <a:ext cx="5690804" cy="3761790"/>
          </a:xfrm>
        </p:spPr>
        <p:txBody>
          <a:bodyPr>
            <a:normAutofit/>
          </a:bodyPr>
          <a:lstStyle/>
          <a:p>
            <a:endParaRPr lang="ru-RU" sz="3200" dirty="0"/>
          </a:p>
          <a:p>
            <a:r>
              <a:rPr lang="ru-RU" sz="4000" dirty="0"/>
              <a:t>Сколько разных значений имеет слово «броненосец»? Впиши значение слова в таблицу.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BE55540-69EA-4C9D-A44F-29ACD1E9B5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980364" cy="5883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2" name="Нижний колонтитул 4">
            <a:extLst>
              <a:ext uri="{FF2B5EF4-FFF2-40B4-BE49-F238E27FC236}">
                <a16:creationId xmlns:a16="http://schemas.microsoft.com/office/drawing/2014/main" id="{2437C4FA-88BF-47C6-893A-1E7E5E5C7816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FA5B86B-9D0D-4006-8128-114E3079C5BB}"/>
              </a:ext>
            </a:extLst>
          </p:cNvPr>
          <p:cNvSpPr/>
          <p:nvPr/>
        </p:nvSpPr>
        <p:spPr>
          <a:xfrm>
            <a:off x="4104468" y="6513268"/>
            <a:ext cx="3983064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AECED1-8C6F-48B8-B99F-48E625B72D80}"/>
              </a:ext>
            </a:extLst>
          </p:cNvPr>
          <p:cNvSpPr/>
          <p:nvPr/>
        </p:nvSpPr>
        <p:spPr>
          <a:xfrm>
            <a:off x="1583461" y="3591699"/>
            <a:ext cx="198844" cy="143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BE21277-C869-4775-AF06-A683F4F77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435673"/>
              </p:ext>
            </p:extLst>
          </p:nvPr>
        </p:nvGraphicFramePr>
        <p:xfrm>
          <a:off x="264883" y="471164"/>
          <a:ext cx="6140739" cy="6142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095">
                  <a:extLst>
                    <a:ext uri="{9D8B030D-6E8A-4147-A177-3AD203B41FA5}">
                      <a16:colId xmlns:a16="http://schemas.microsoft.com/office/drawing/2014/main" val="2967666466"/>
                    </a:ext>
                  </a:extLst>
                </a:gridCol>
                <a:gridCol w="3049644">
                  <a:extLst>
                    <a:ext uri="{9D8B030D-6E8A-4147-A177-3AD203B41FA5}">
                      <a16:colId xmlns:a16="http://schemas.microsoft.com/office/drawing/2014/main" val="470337062"/>
                    </a:ext>
                  </a:extLst>
                </a:gridCol>
              </a:tblGrid>
              <a:tr h="21855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Значение слова «броненосец»</a:t>
                      </a:r>
                      <a:endParaRPr lang="ru-RU" sz="5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562462"/>
                  </a:ext>
                </a:extLst>
              </a:tr>
              <a:tr h="1978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447403"/>
                  </a:ext>
                </a:extLst>
              </a:tr>
              <a:tr h="1978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191716"/>
                  </a:ext>
                </a:extLst>
              </a:tr>
            </a:tbl>
          </a:graphicData>
        </a:graphic>
      </p:graphicFrame>
      <p:pic>
        <p:nvPicPr>
          <p:cNvPr id="15" name="Рисунок 14" descr="C:\Users\админ\AppData\Local\Microsoft\Windows\INetCache\Content.MSO\4A7961E4.tmp">
            <a:extLst>
              <a:ext uri="{FF2B5EF4-FFF2-40B4-BE49-F238E27FC236}">
                <a16:creationId xmlns:a16="http://schemas.microsoft.com/office/drawing/2014/main" id="{56BF90EB-AACF-4684-842C-CD2AFD59ADB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7" y="2851687"/>
            <a:ext cx="2416102" cy="160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encrypted-tbn0.gstatic.com/images?q=tbn:ANd9GcSlScCqynB4Xoq5xIm33KOdUYnP7p4S7HclZOdq7b3kV5bov_zT3Q9pCJeLGC-I-K_3Muc&amp;usqp=CAU">
            <a:extLst>
              <a:ext uri="{FF2B5EF4-FFF2-40B4-BE49-F238E27FC236}">
                <a16:creationId xmlns:a16="http://schemas.microsoft.com/office/drawing/2014/main" id="{32D495A4-0B26-40EA-9EF5-2A44DE43736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72" y="2830538"/>
            <a:ext cx="2469310" cy="1625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5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DC1E4133-3085-440E-9AED-D5559205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23" y="1092631"/>
            <a:ext cx="5257800" cy="1388712"/>
          </a:xfrm>
        </p:spPr>
        <p:txBody>
          <a:bodyPr>
            <a:normAutofit fontScale="90000"/>
          </a:bodyPr>
          <a:lstStyle/>
          <a:p>
            <a:br>
              <a:rPr lang="ru-RU" altLang="ru-RU" dirty="0">
                <a:solidFill>
                  <a:schemeClr val="tx2"/>
                </a:solidFill>
              </a:rPr>
            </a:br>
            <a:r>
              <a:rPr lang="ru-RU" altLang="ru-RU" dirty="0">
                <a:solidFill>
                  <a:schemeClr val="tx2"/>
                </a:solidFill>
              </a:rPr>
              <a:t>Работа со словами-образами</a:t>
            </a:r>
            <a:br>
              <a:rPr lang="ru-RU" altLang="ru-RU" sz="4000" dirty="0"/>
            </a:br>
            <a:br>
              <a:rPr lang="ru-RU" altLang="ru-RU" dirty="0">
                <a:solidFill>
                  <a:schemeClr val="tx2"/>
                </a:solidFill>
              </a:rPr>
            </a:b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6B926BED-04CA-4B8F-A519-3141EE863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2107769"/>
            <a:ext cx="5690804" cy="4505709"/>
          </a:xfrm>
        </p:spPr>
        <p:txBody>
          <a:bodyPr>
            <a:norm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3600" dirty="0"/>
              <a:t>Запиши слова, которые описывают песца и куропатку летом и зимой.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/>
              <a:t>Раскрась животных летом и зимой.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BE55540-69EA-4C9D-A44F-29ACD1E9B5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573" y="471164"/>
            <a:ext cx="6353946" cy="5883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</a:t>
            </a:r>
            <a:r>
              <a:rPr lang="ru-RU" sz="4400" dirty="0"/>
              <a:t>куропатка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</a:t>
            </a:r>
            <a:r>
              <a:rPr lang="ru-RU" sz="3200" b="1" dirty="0"/>
              <a:t>летом</a:t>
            </a:r>
            <a:r>
              <a:rPr lang="ru-RU" sz="3200" dirty="0"/>
              <a:t>                           </a:t>
            </a:r>
            <a:r>
              <a:rPr lang="ru-RU" sz="3200" b="1" dirty="0"/>
              <a:t>зимой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b="1" dirty="0"/>
              <a:t>щеголяет в</a:t>
            </a:r>
            <a:r>
              <a:rPr lang="ru-RU" sz="3200" dirty="0"/>
              <a:t>            </a:t>
            </a:r>
            <a:r>
              <a:rPr lang="ru-RU" sz="3200" b="1" dirty="0"/>
              <a:t>перекрашивает</a:t>
            </a:r>
            <a:endParaRPr lang="ru-RU" b="1" dirty="0"/>
          </a:p>
        </p:txBody>
      </p:sp>
      <p:sp>
        <p:nvSpPr>
          <p:cNvPr id="32" name="Нижний колонтитул 4">
            <a:extLst>
              <a:ext uri="{FF2B5EF4-FFF2-40B4-BE49-F238E27FC236}">
                <a16:creationId xmlns:a16="http://schemas.microsoft.com/office/drawing/2014/main" id="{2437C4FA-88BF-47C6-893A-1E7E5E5C7816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FA5B86B-9D0D-4006-8128-114E3079C5BB}"/>
              </a:ext>
            </a:extLst>
          </p:cNvPr>
          <p:cNvSpPr/>
          <p:nvPr/>
        </p:nvSpPr>
        <p:spPr>
          <a:xfrm>
            <a:off x="4104468" y="6513268"/>
            <a:ext cx="3983064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AECED1-8C6F-48B8-B99F-48E625B72D80}"/>
              </a:ext>
            </a:extLst>
          </p:cNvPr>
          <p:cNvSpPr/>
          <p:nvPr/>
        </p:nvSpPr>
        <p:spPr>
          <a:xfrm>
            <a:off x="1583461" y="3591699"/>
            <a:ext cx="198844" cy="143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CC7507A-895E-4B0E-A400-0F935BD97409}"/>
              </a:ext>
            </a:extLst>
          </p:cNvPr>
          <p:cNvSpPr/>
          <p:nvPr/>
        </p:nvSpPr>
        <p:spPr>
          <a:xfrm>
            <a:off x="95572" y="1635071"/>
            <a:ext cx="2739073" cy="17939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C83F69C-7104-4230-88DB-ED12E7100483}"/>
              </a:ext>
            </a:extLst>
          </p:cNvPr>
          <p:cNvSpPr/>
          <p:nvPr/>
        </p:nvSpPr>
        <p:spPr>
          <a:xfrm>
            <a:off x="2945697" y="1615920"/>
            <a:ext cx="3229590" cy="18322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9037231-9C5E-4E18-8C62-2CBDFB8D5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74570"/>
            <a:ext cx="6664271" cy="542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               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песец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летом</a:t>
            </a:r>
            <a:r>
              <a:rPr kumimoji="0" lang="ru-RU" altLang="ru-R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         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зимой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latin typeface="Arial" panose="020B0604020202020204" pitchFamily="34" charset="0"/>
              </a:rPr>
              <a:t> прячется</a:t>
            </a:r>
            <a:r>
              <a:rPr lang="ru-RU" altLang="ru-RU" sz="2800" dirty="0">
                <a:latin typeface="Arial" panose="020B0604020202020204" pitchFamily="34" charset="0"/>
              </a:rPr>
              <a:t>              </a:t>
            </a:r>
            <a:r>
              <a:rPr lang="ru-RU" altLang="ru-RU" sz="2800" b="1" dirty="0">
                <a:latin typeface="Arial" panose="020B0604020202020204" pitchFamily="34" charset="0"/>
              </a:rPr>
              <a:t>переодевается</a:t>
            </a: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</a:t>
            </a:r>
            <a:r>
              <a:rPr kumimoji="0" lang="ru-RU" altLang="ru-R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                       </a:t>
            </a:r>
            <a:r>
              <a:rPr kumimoji="0" lang="ru-RU" altLang="ru-R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6753493-8E92-4CD1-A3B7-F42711F2511A}"/>
              </a:ext>
            </a:extLst>
          </p:cNvPr>
          <p:cNvSpPr/>
          <p:nvPr/>
        </p:nvSpPr>
        <p:spPr>
          <a:xfrm>
            <a:off x="180832" y="4734057"/>
            <a:ext cx="2653814" cy="17634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3A27D58-9697-4EBD-98E7-DA728B2C4D86}"/>
              </a:ext>
            </a:extLst>
          </p:cNvPr>
          <p:cNvSpPr/>
          <p:nvPr/>
        </p:nvSpPr>
        <p:spPr>
          <a:xfrm>
            <a:off x="2945696" y="4734057"/>
            <a:ext cx="3229590" cy="18322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3EDDE96-4449-4CEA-A222-729A2F2616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349" y="4859053"/>
            <a:ext cx="243840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A5F41CD-66B9-44F7-AE7F-E841C4F9CFB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580" y="4939055"/>
            <a:ext cx="2217623" cy="16526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A39871-16B4-40A4-9E14-E5B82C589D31}"/>
              </a:ext>
            </a:extLst>
          </p:cNvPr>
          <p:cNvSpPr/>
          <p:nvPr/>
        </p:nvSpPr>
        <p:spPr>
          <a:xfrm>
            <a:off x="6882523" y="4703617"/>
            <a:ext cx="641904" cy="550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51688"/>
            <a:ext cx="9725186" cy="5776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                           </a:t>
            </a:r>
            <a:r>
              <a:rPr lang="ru-RU" sz="4400" dirty="0"/>
              <a:t>Оценочный лист 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dirty="0"/>
              <a:t>поле для оценки          поле для оценки </a:t>
            </a:r>
          </a:p>
          <a:p>
            <a:pPr marL="0" indent="0">
              <a:buNone/>
            </a:pPr>
            <a:r>
              <a:rPr lang="ru-RU" sz="4000" dirty="0"/>
              <a:t>результатов работы    результатов работы </a:t>
            </a:r>
          </a:p>
          <a:p>
            <a:pPr marL="0" indent="0">
              <a:buNone/>
            </a:pPr>
            <a:r>
              <a:rPr lang="ru-RU" sz="4000" dirty="0"/>
              <a:t>учеником                       учителем</a:t>
            </a:r>
            <a:endParaRPr lang="ru-RU" sz="4400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EA17EF-2241-4411-92D4-FBF6F0E527D4}"/>
              </a:ext>
            </a:extLst>
          </p:cNvPr>
          <p:cNvSpPr/>
          <p:nvPr/>
        </p:nvSpPr>
        <p:spPr>
          <a:xfrm>
            <a:off x="4114800" y="6492352"/>
            <a:ext cx="3983064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нига Детские книги и комиксы - 1 330 ₽ , издательство . Купить Детские  книги и комиксы">
            <a:extLst>
              <a:ext uri="{FF2B5EF4-FFF2-40B4-BE49-F238E27FC236}">
                <a16:creationId xmlns:a16="http://schemas.microsoft.com/office/drawing/2014/main" id="{0F073CAB-D492-40A3-B68F-1B6B50B6B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7" y="232475"/>
            <a:ext cx="2116812" cy="196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0EA96160-1BFA-41B8-A5EB-CDB330918939}"/>
              </a:ext>
            </a:extLst>
          </p:cNvPr>
          <p:cNvSpPr/>
          <p:nvPr/>
        </p:nvSpPr>
        <p:spPr>
          <a:xfrm>
            <a:off x="2616589" y="1490541"/>
            <a:ext cx="875654" cy="4881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51C0AE1D-3386-4392-BADF-35FC6BA15BFC}"/>
              </a:ext>
            </a:extLst>
          </p:cNvPr>
          <p:cNvSpPr/>
          <p:nvPr/>
        </p:nvSpPr>
        <p:spPr>
          <a:xfrm>
            <a:off x="7217044" y="1428548"/>
            <a:ext cx="875654" cy="4881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5F665C8-CE4A-4C52-AE70-5D0A3AB7F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123433"/>
              </p:ext>
            </p:extLst>
          </p:nvPr>
        </p:nvGraphicFramePr>
        <p:xfrm>
          <a:off x="234196" y="3982058"/>
          <a:ext cx="11753743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346">
                  <a:extLst>
                    <a:ext uri="{9D8B030D-6E8A-4147-A177-3AD203B41FA5}">
                      <a16:colId xmlns:a16="http://schemas.microsoft.com/office/drawing/2014/main" val="2715576737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2854384257"/>
                    </a:ext>
                  </a:extLst>
                </a:gridCol>
                <a:gridCol w="359689">
                  <a:extLst>
                    <a:ext uri="{9D8B030D-6E8A-4147-A177-3AD203B41FA5}">
                      <a16:colId xmlns:a16="http://schemas.microsoft.com/office/drawing/2014/main" val="651269019"/>
                    </a:ext>
                  </a:extLst>
                </a:gridCol>
                <a:gridCol w="963980">
                  <a:extLst>
                    <a:ext uri="{9D8B030D-6E8A-4147-A177-3AD203B41FA5}">
                      <a16:colId xmlns:a16="http://schemas.microsoft.com/office/drawing/2014/main" val="1290022932"/>
                    </a:ext>
                  </a:extLst>
                </a:gridCol>
                <a:gridCol w="373396">
                  <a:extLst>
                    <a:ext uri="{9D8B030D-6E8A-4147-A177-3AD203B41FA5}">
                      <a16:colId xmlns:a16="http://schemas.microsoft.com/office/drawing/2014/main" val="2689813840"/>
                    </a:ext>
                  </a:extLst>
                </a:gridCol>
                <a:gridCol w="945396">
                  <a:extLst>
                    <a:ext uri="{9D8B030D-6E8A-4147-A177-3AD203B41FA5}">
                      <a16:colId xmlns:a16="http://schemas.microsoft.com/office/drawing/2014/main" val="209226772"/>
                    </a:ext>
                  </a:extLst>
                </a:gridCol>
                <a:gridCol w="472699">
                  <a:extLst>
                    <a:ext uri="{9D8B030D-6E8A-4147-A177-3AD203B41FA5}">
                      <a16:colId xmlns:a16="http://schemas.microsoft.com/office/drawing/2014/main" val="717295415"/>
                    </a:ext>
                  </a:extLst>
                </a:gridCol>
                <a:gridCol w="333213">
                  <a:extLst>
                    <a:ext uri="{9D8B030D-6E8A-4147-A177-3AD203B41FA5}">
                      <a16:colId xmlns:a16="http://schemas.microsoft.com/office/drawing/2014/main" val="1063317883"/>
                    </a:ext>
                  </a:extLst>
                </a:gridCol>
                <a:gridCol w="3316638">
                  <a:extLst>
                    <a:ext uri="{9D8B030D-6E8A-4147-A177-3AD203B41FA5}">
                      <a16:colId xmlns:a16="http://schemas.microsoft.com/office/drawing/2014/main" val="1386066210"/>
                    </a:ext>
                  </a:extLst>
                </a:gridCol>
                <a:gridCol w="821410">
                  <a:extLst>
                    <a:ext uri="{9D8B030D-6E8A-4147-A177-3AD203B41FA5}">
                      <a16:colId xmlns:a16="http://schemas.microsoft.com/office/drawing/2014/main" val="2713325407"/>
                    </a:ext>
                  </a:extLst>
                </a:gridCol>
                <a:gridCol w="891152">
                  <a:extLst>
                    <a:ext uri="{9D8B030D-6E8A-4147-A177-3AD203B41FA5}">
                      <a16:colId xmlns:a16="http://schemas.microsoft.com/office/drawing/2014/main" val="1076153353"/>
                    </a:ext>
                  </a:extLst>
                </a:gridCol>
                <a:gridCol w="743919">
                  <a:extLst>
                    <a:ext uri="{9D8B030D-6E8A-4147-A177-3AD203B41FA5}">
                      <a16:colId xmlns:a16="http://schemas.microsoft.com/office/drawing/2014/main" val="1889134596"/>
                    </a:ext>
                  </a:extLst>
                </a:gridCol>
              </a:tblGrid>
              <a:tr h="1162127">
                <a:tc>
                  <a:txBody>
                    <a:bodyPr/>
                    <a:lstStyle/>
                    <a:p>
                      <a:r>
                        <a:rPr lang="ru-RU" sz="3600" b="0" dirty="0">
                          <a:solidFill>
                            <a:schemeClr val="tx1"/>
                          </a:solidFill>
                        </a:rPr>
                        <a:t>Инте-</a:t>
                      </a:r>
                    </a:p>
                    <a:p>
                      <a:r>
                        <a:rPr lang="ru-RU" sz="3600" b="0" dirty="0" err="1">
                          <a:solidFill>
                            <a:schemeClr val="tx1"/>
                          </a:solidFill>
                        </a:rPr>
                        <a:t>рес</a:t>
                      </a:r>
                      <a:endParaRPr lang="ru-RU" sz="36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0" dirty="0">
                          <a:solidFill>
                            <a:schemeClr val="tx1"/>
                          </a:solidFill>
                        </a:rPr>
                        <a:t>Номер задания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887905"/>
                  </a:ext>
                </a:extLst>
              </a:tr>
              <a:tr h="1162127">
                <a:tc>
                  <a:txBody>
                    <a:bodyPr/>
                    <a:lstStyle/>
                    <a:p>
                      <a:r>
                        <a:rPr lang="ru-RU" sz="3600" dirty="0"/>
                        <a:t>Труд-</a:t>
                      </a:r>
                    </a:p>
                    <a:p>
                      <a:r>
                        <a:rPr lang="ru-RU" sz="3600" dirty="0" err="1"/>
                        <a:t>ность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Количество баллов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638878"/>
                  </a:ext>
                </a:extLst>
              </a:tr>
            </a:tbl>
          </a:graphicData>
        </a:graphic>
      </p:graphicFrame>
      <p:pic>
        <p:nvPicPr>
          <p:cNvPr id="9" name="Рисунок 8" descr="Красочные раскраски смайлики эмоции - скачать или распечатать раскраску из  категории «смайлики эмоции» бесплатно #376651">
            <a:extLst>
              <a:ext uri="{FF2B5EF4-FFF2-40B4-BE49-F238E27FC236}">
                <a16:creationId xmlns:a16="http://schemas.microsoft.com/office/drawing/2014/main" id="{E42EA095-E6F7-4EC2-942E-ECA269F09C5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3" r="33125" b="67145"/>
          <a:stretch/>
        </p:blipFill>
        <p:spPr bwMode="auto">
          <a:xfrm>
            <a:off x="2007999" y="4349401"/>
            <a:ext cx="663185" cy="662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Красочные раскраски смайлики эмоции - скачать или распечатать раскраску из  категории «смайлики эмоции» бесплатно #376651">
            <a:extLst>
              <a:ext uri="{FF2B5EF4-FFF2-40B4-BE49-F238E27FC236}">
                <a16:creationId xmlns:a16="http://schemas.microsoft.com/office/drawing/2014/main" id="{ED4C05F3-A391-46D3-A495-168EB3588BD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3" r="33125" b="67145"/>
          <a:stretch/>
        </p:blipFill>
        <p:spPr bwMode="auto">
          <a:xfrm>
            <a:off x="1953404" y="5713334"/>
            <a:ext cx="663185" cy="662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Красочные раскраски смайлики эмоции - скачать или распечатать раскраску из  категории «смайлики эмоции» бесплатно #376651">
            <a:extLst>
              <a:ext uri="{FF2B5EF4-FFF2-40B4-BE49-F238E27FC236}">
                <a16:creationId xmlns:a16="http://schemas.microsoft.com/office/drawing/2014/main" id="{19F3E704-0FB2-4FE2-8827-1009762042A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26" b="67145"/>
          <a:stretch/>
        </p:blipFill>
        <p:spPr bwMode="auto">
          <a:xfrm>
            <a:off x="3290320" y="4349401"/>
            <a:ext cx="663185" cy="662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Красочные раскраски смайлики эмоции - скачать или распечатать раскраску из  категории «смайлики эмоции» бесплатно #376651">
            <a:extLst>
              <a:ext uri="{FF2B5EF4-FFF2-40B4-BE49-F238E27FC236}">
                <a16:creationId xmlns:a16="http://schemas.microsoft.com/office/drawing/2014/main" id="{8FFDFDAC-D6E0-44CA-A255-81B5E9EE26E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26" b="67145"/>
          <a:stretch/>
        </p:blipFill>
        <p:spPr bwMode="auto">
          <a:xfrm>
            <a:off x="3296793" y="5643760"/>
            <a:ext cx="663185" cy="662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Красочные раскраски смайлики эмоции - скачать или распечатать раскраску из  категории «смайлики эмоции» бесплатно #376651">
            <a:extLst>
              <a:ext uri="{FF2B5EF4-FFF2-40B4-BE49-F238E27FC236}">
                <a16:creationId xmlns:a16="http://schemas.microsoft.com/office/drawing/2014/main" id="{8FD6E739-0997-4169-AD59-57E25A6E64D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3" b="67145"/>
          <a:stretch/>
        </p:blipFill>
        <p:spPr bwMode="auto">
          <a:xfrm>
            <a:off x="4578117" y="4349401"/>
            <a:ext cx="663185" cy="662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Красочные раскраски смайлики эмоции - скачать или распечатать раскраску из  категории «смайлики эмоции» бесплатно #376651">
            <a:extLst>
              <a:ext uri="{FF2B5EF4-FFF2-40B4-BE49-F238E27FC236}">
                <a16:creationId xmlns:a16="http://schemas.microsoft.com/office/drawing/2014/main" id="{8501325A-0187-46B2-91CE-23CE679477E9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3" b="67145"/>
          <a:stretch/>
        </p:blipFill>
        <p:spPr bwMode="auto">
          <a:xfrm>
            <a:off x="4640182" y="5635616"/>
            <a:ext cx="663185" cy="662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858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064" y="-2287729"/>
            <a:ext cx="4671620" cy="39242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Смысловое чтение 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575" y="743919"/>
            <a:ext cx="9725186" cy="5301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        Навыки погружения в текст</a:t>
            </a:r>
          </a:p>
          <a:p>
            <a:pPr marL="0" indent="0">
              <a:buNone/>
            </a:pPr>
            <a:r>
              <a:rPr lang="ru-RU" sz="4400" dirty="0"/>
              <a:t>                      в начальной школе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400" dirty="0"/>
              <a:t> </a:t>
            </a:r>
          </a:p>
          <a:p>
            <a:pPr marL="0" indent="0">
              <a:buNone/>
            </a:pPr>
            <a:r>
              <a:rPr lang="ru-RU" sz="4400" dirty="0"/>
              <a:t>поисковое                     изучающее </a:t>
            </a:r>
          </a:p>
          <a:p>
            <a:pPr marL="0" indent="0">
              <a:buNone/>
            </a:pPr>
            <a:r>
              <a:rPr lang="ru-RU" sz="4400" dirty="0"/>
              <a:t>   чтение                           чтение </a:t>
            </a:r>
            <a:endParaRPr lang="ru-RU" sz="4400" b="1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EA17EF-2241-4411-92D4-FBF6F0E527D4}"/>
              </a:ext>
            </a:extLst>
          </p:cNvPr>
          <p:cNvSpPr/>
          <p:nvPr/>
        </p:nvSpPr>
        <p:spPr>
          <a:xfrm>
            <a:off x="4114800" y="6492352"/>
            <a:ext cx="3983064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нига Детские книги и комиксы - 1 330 ₽ , издательство . Купить Детские  книги и комиксы">
            <a:extLst>
              <a:ext uri="{FF2B5EF4-FFF2-40B4-BE49-F238E27FC236}">
                <a16:creationId xmlns:a16="http://schemas.microsoft.com/office/drawing/2014/main" id="{0F073CAB-D492-40A3-B68F-1B6B50B6B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715" y="0"/>
            <a:ext cx="2730285" cy="25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ACBEF8FB-B29F-45EA-970F-1CCEEAC4791A}"/>
              </a:ext>
            </a:extLst>
          </p:cNvPr>
          <p:cNvSpPr/>
          <p:nvPr/>
        </p:nvSpPr>
        <p:spPr>
          <a:xfrm>
            <a:off x="7412064" y="2906376"/>
            <a:ext cx="875654" cy="4881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7E753034-E13F-482D-9AC8-FBE45BB3F176}"/>
              </a:ext>
            </a:extLst>
          </p:cNvPr>
          <p:cNvSpPr/>
          <p:nvPr/>
        </p:nvSpPr>
        <p:spPr>
          <a:xfrm>
            <a:off x="2005739" y="2976816"/>
            <a:ext cx="875654" cy="4881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1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064" y="-2287729"/>
            <a:ext cx="4671620" cy="39242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Смысловое чтение 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23" y="743919"/>
            <a:ext cx="11491994" cy="5301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                         Навыки  уровня </a:t>
            </a:r>
          </a:p>
          <a:p>
            <a:pPr marL="0" indent="0">
              <a:buNone/>
            </a:pPr>
            <a:r>
              <a:rPr lang="ru-RU" sz="4400" b="1" dirty="0"/>
              <a:t>                        поискового чтения</a:t>
            </a:r>
            <a:r>
              <a:rPr lang="ru-RU" sz="4400" dirty="0"/>
              <a:t> </a:t>
            </a:r>
          </a:p>
          <a:p>
            <a:pPr marL="0" indent="0">
              <a:buNone/>
            </a:pPr>
            <a:endParaRPr lang="ru-RU" sz="4400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EA17EF-2241-4411-92D4-FBF6F0E527D4}"/>
              </a:ext>
            </a:extLst>
          </p:cNvPr>
          <p:cNvSpPr/>
          <p:nvPr/>
        </p:nvSpPr>
        <p:spPr>
          <a:xfrm>
            <a:off x="4114800" y="6492352"/>
            <a:ext cx="3983064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нига Детские книги и комиксы - 1 330 ₽ , издательство . Купить Детские  книги и комиксы">
            <a:extLst>
              <a:ext uri="{FF2B5EF4-FFF2-40B4-BE49-F238E27FC236}">
                <a16:creationId xmlns:a16="http://schemas.microsoft.com/office/drawing/2014/main" id="{0F073CAB-D492-40A3-B68F-1B6B50B6B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315" y="0"/>
            <a:ext cx="2348685" cy="217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ACBEF8FB-B29F-45EA-970F-1CCEEAC4791A}"/>
              </a:ext>
            </a:extLst>
          </p:cNvPr>
          <p:cNvSpPr/>
          <p:nvPr/>
        </p:nvSpPr>
        <p:spPr>
          <a:xfrm>
            <a:off x="5029200" y="2233023"/>
            <a:ext cx="875654" cy="4881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7E753034-E13F-482D-9AC8-FBE45BB3F176}"/>
              </a:ext>
            </a:extLst>
          </p:cNvPr>
          <p:cNvSpPr/>
          <p:nvPr/>
        </p:nvSpPr>
        <p:spPr>
          <a:xfrm>
            <a:off x="1711271" y="2294891"/>
            <a:ext cx="875654" cy="4881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E2F4DC9-91F2-4D37-B583-CF83B1CBF3AB}"/>
              </a:ext>
            </a:extLst>
          </p:cNvPr>
          <p:cNvGraphicFramePr>
            <a:graphicFrameLocks noGrp="1"/>
          </p:cNvGraphicFramePr>
          <p:nvPr/>
        </p:nvGraphicFramePr>
        <p:xfrm>
          <a:off x="604433" y="2859373"/>
          <a:ext cx="11182029" cy="3812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343">
                  <a:extLst>
                    <a:ext uri="{9D8B030D-6E8A-4147-A177-3AD203B41FA5}">
                      <a16:colId xmlns:a16="http://schemas.microsoft.com/office/drawing/2014/main" val="1301992824"/>
                    </a:ext>
                  </a:extLst>
                </a:gridCol>
                <a:gridCol w="3727343">
                  <a:extLst>
                    <a:ext uri="{9D8B030D-6E8A-4147-A177-3AD203B41FA5}">
                      <a16:colId xmlns:a16="http://schemas.microsoft.com/office/drawing/2014/main" val="713214758"/>
                    </a:ext>
                  </a:extLst>
                </a:gridCol>
                <a:gridCol w="3727343">
                  <a:extLst>
                    <a:ext uri="{9D8B030D-6E8A-4147-A177-3AD203B41FA5}">
                      <a16:colId xmlns:a16="http://schemas.microsoft.com/office/drawing/2014/main" val="3561438213"/>
                    </a:ext>
                  </a:extLst>
                </a:gridCol>
              </a:tblGrid>
              <a:tr h="381220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4000" b="0" dirty="0">
                          <a:solidFill>
                            <a:schemeClr val="tx1"/>
                          </a:solidFill>
                        </a:rPr>
                        <a:t>находить в тексте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4000" b="0" dirty="0">
                          <a:solidFill>
                            <a:schemeClr val="tx1"/>
                          </a:solidFill>
                        </a:rPr>
                        <a:t>информацию,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4000" b="0" dirty="0">
                          <a:solidFill>
                            <a:schemeClr val="tx1"/>
                          </a:solidFill>
                        </a:rPr>
                        <a:t>выраженную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4000" b="0" dirty="0">
                          <a:solidFill>
                            <a:schemeClr val="tx1"/>
                          </a:solidFill>
                        </a:rPr>
                        <a:t>в явном виде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0" dirty="0">
                          <a:solidFill>
                            <a:schemeClr val="tx1"/>
                          </a:solidFill>
                        </a:rPr>
                        <a:t>распознавать идею, авторские намерения</a:t>
                      </a:r>
                    </a:p>
                    <a:p>
                      <a:endParaRPr lang="ru-RU" sz="4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</a:rPr>
                        <a:t>устанавливать простые связи между информацией и повседневными знаниями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178070"/>
                  </a:ext>
                </a:extLst>
              </a:tr>
            </a:tbl>
          </a:graphicData>
        </a:graphic>
      </p:graphicFrame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95996A3E-D2E7-4B4F-91E0-20546881AF06}"/>
              </a:ext>
            </a:extLst>
          </p:cNvPr>
          <p:cNvSpPr/>
          <p:nvPr/>
        </p:nvSpPr>
        <p:spPr>
          <a:xfrm>
            <a:off x="8947688" y="2188945"/>
            <a:ext cx="875654" cy="4881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57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064" y="-2287729"/>
            <a:ext cx="4671620" cy="39242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Смысловое чтение 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23" y="743918"/>
            <a:ext cx="11491994" cy="6036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                         Навыки  уровня </a:t>
            </a:r>
          </a:p>
          <a:p>
            <a:pPr marL="0" indent="0">
              <a:buNone/>
            </a:pPr>
            <a:r>
              <a:rPr lang="ru-RU" sz="4400" b="1" dirty="0"/>
              <a:t>                     изучающего чтения</a:t>
            </a:r>
            <a:r>
              <a:rPr lang="ru-RU" sz="4400" dirty="0"/>
              <a:t> </a:t>
            </a:r>
          </a:p>
          <a:p>
            <a:pPr marL="0" indent="0">
              <a:buNone/>
            </a:pPr>
            <a:endParaRPr lang="ru-RU" sz="4400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EA17EF-2241-4411-92D4-FBF6F0E527D4}"/>
              </a:ext>
            </a:extLst>
          </p:cNvPr>
          <p:cNvSpPr/>
          <p:nvPr/>
        </p:nvSpPr>
        <p:spPr>
          <a:xfrm>
            <a:off x="4114800" y="6492352"/>
            <a:ext cx="3983064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нига Детские книги и комиксы - 1 330 ₽ , издательство . Купить Детские  книги и комиксы">
            <a:extLst>
              <a:ext uri="{FF2B5EF4-FFF2-40B4-BE49-F238E27FC236}">
                <a16:creationId xmlns:a16="http://schemas.microsoft.com/office/drawing/2014/main" id="{0F073CAB-D492-40A3-B68F-1B6B50B6B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315" y="0"/>
            <a:ext cx="2348685" cy="217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ACBEF8FB-B29F-45EA-970F-1CCEEAC4791A}"/>
              </a:ext>
            </a:extLst>
          </p:cNvPr>
          <p:cNvSpPr/>
          <p:nvPr/>
        </p:nvSpPr>
        <p:spPr>
          <a:xfrm>
            <a:off x="3953505" y="2256078"/>
            <a:ext cx="875654" cy="4881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7E753034-E13F-482D-9AC8-FBE45BB3F176}"/>
              </a:ext>
            </a:extLst>
          </p:cNvPr>
          <p:cNvSpPr/>
          <p:nvPr/>
        </p:nvSpPr>
        <p:spPr>
          <a:xfrm>
            <a:off x="920858" y="2233022"/>
            <a:ext cx="875654" cy="4881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E2F4DC9-91F2-4D37-B583-CF83B1CBF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635045"/>
              </p:ext>
            </p:extLst>
          </p:nvPr>
        </p:nvGraphicFramePr>
        <p:xfrm>
          <a:off x="240223" y="2783088"/>
          <a:ext cx="11711554" cy="3812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4819">
                  <a:extLst>
                    <a:ext uri="{9D8B030D-6E8A-4147-A177-3AD203B41FA5}">
                      <a16:colId xmlns:a16="http://schemas.microsoft.com/office/drawing/2014/main" val="1301992824"/>
                    </a:ext>
                  </a:extLst>
                </a:gridCol>
                <a:gridCol w="2902245">
                  <a:extLst>
                    <a:ext uri="{9D8B030D-6E8A-4147-A177-3AD203B41FA5}">
                      <a16:colId xmlns:a16="http://schemas.microsoft.com/office/drawing/2014/main" val="713214758"/>
                    </a:ext>
                  </a:extLst>
                </a:gridCol>
                <a:gridCol w="2902245">
                  <a:extLst>
                    <a:ext uri="{9D8B030D-6E8A-4147-A177-3AD203B41FA5}">
                      <a16:colId xmlns:a16="http://schemas.microsoft.com/office/drawing/2014/main" val="3561438213"/>
                    </a:ext>
                  </a:extLst>
                </a:gridCol>
                <a:gridCol w="2902245">
                  <a:extLst>
                    <a:ext uri="{9D8B030D-6E8A-4147-A177-3AD203B41FA5}">
                      <a16:colId xmlns:a16="http://schemas.microsoft.com/office/drawing/2014/main" val="3034365595"/>
                    </a:ext>
                  </a:extLst>
                </a:gridCol>
              </a:tblGrid>
              <a:tr h="3812204"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работать с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</a:rPr>
                        <a:t>противоречи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-вой информацией, различными точками зрения</a:t>
                      </a:r>
                    </a:p>
                    <a:p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определять главную мысль, видеть связи, делать простые выводы</a:t>
                      </a:r>
                    </a:p>
                    <a:p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устанавливать связи с внешними знаниями, опираясь на опыт</a:t>
                      </a:r>
                    </a:p>
                    <a:p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</a:rPr>
                        <a:t>давать объяснения сравнениям, обосновывать выводы</a:t>
                      </a:r>
                    </a:p>
                    <a:p>
                      <a:endParaRPr lang="ru-RU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178070"/>
                  </a:ext>
                </a:extLst>
              </a:tr>
            </a:tbl>
          </a:graphicData>
        </a:graphic>
      </p:graphicFrame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95996A3E-D2E7-4B4F-91E0-20546881AF06}"/>
              </a:ext>
            </a:extLst>
          </p:cNvPr>
          <p:cNvSpPr/>
          <p:nvPr/>
        </p:nvSpPr>
        <p:spPr>
          <a:xfrm>
            <a:off x="6986152" y="2275484"/>
            <a:ext cx="875654" cy="4881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78264135-E9C2-4BEF-8287-AD6A13185394}"/>
              </a:ext>
            </a:extLst>
          </p:cNvPr>
          <p:cNvSpPr/>
          <p:nvPr/>
        </p:nvSpPr>
        <p:spPr>
          <a:xfrm>
            <a:off x="9680274" y="2185474"/>
            <a:ext cx="875654" cy="4881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8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CF1BD528-E0DE-441C-B5BA-C9C75FF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4162" y="623025"/>
            <a:ext cx="5928709" cy="2954438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ru-RU" sz="3200" dirty="0">
                <a:solidFill>
                  <a:schemeClr val="tx1"/>
                </a:solidFill>
              </a:rPr>
              <a:t>2.  Из чего сделали люди стакан?</a:t>
            </a:r>
          </a:p>
          <a:p>
            <a:endParaRPr lang="ru-RU" dirty="0"/>
          </a:p>
          <a:p>
            <a:endParaRPr lang="ru-RU" sz="28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61" y="615005"/>
            <a:ext cx="5631801" cy="295443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pPr algn="l"/>
            <a:r>
              <a:rPr lang="ru-RU" dirty="0"/>
              <a:t>Задание 1</a:t>
            </a:r>
          </a:p>
          <a:p>
            <a:pPr algn="l"/>
            <a:r>
              <a:rPr lang="ru-RU" sz="3200" dirty="0"/>
              <a:t>Прочитай текст. Впиши в клетки ответы на вопросы.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9657" y="3569443"/>
            <a:ext cx="5928708" cy="2954438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ru-RU" sz="3200" dirty="0"/>
              <a:t>3.Что нужно для изготовления бумаги?</a:t>
            </a:r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20" y="3553679"/>
            <a:ext cx="5622742" cy="2954438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ru-RU" sz="3200" dirty="0">
                <a:solidFill>
                  <a:schemeClr val="tx1"/>
                </a:solidFill>
              </a:rPr>
              <a:t>1.Из чего сделан автомобиль?</a:t>
            </a:r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157EB4C6-E15C-4A2C-A26C-F492AC27C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518834"/>
            <a:ext cx="5456419" cy="2634043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chemeClr val="tx2"/>
                </a:solidFill>
              </a:rPr>
              <a:t>Поисковое чтение</a:t>
            </a:r>
            <a:endParaRPr lang="ru-RU" b="1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9469D05-AF4A-4FF7-9721-24C08ABEBE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1609" y="3572002"/>
            <a:ext cx="757625" cy="7576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AA20DC-B32F-432A-8DD5-A2DE03B0B3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8898" y="649093"/>
            <a:ext cx="757625" cy="7576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AADD97E-312B-40FC-B746-D79EB77044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06184" y="615005"/>
            <a:ext cx="757625" cy="7576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A83693C-9B51-4925-8C8D-D209CA593E9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18128" y="3663646"/>
            <a:ext cx="757625" cy="757625"/>
          </a:xfrm>
          <a:prstGeom prst="rect">
            <a:avLst/>
          </a:prstGeom>
        </p:spPr>
      </p:pic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DA0676AB-E8A3-494D-94BA-E758BADEE41C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9D72E64-9577-468A-A369-7C7D031E5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783896"/>
              </p:ext>
            </p:extLst>
          </p:nvPr>
        </p:nvGraphicFramePr>
        <p:xfrm>
          <a:off x="719166" y="5434495"/>
          <a:ext cx="4650998" cy="474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913">
                  <a:extLst>
                    <a:ext uri="{9D8B030D-6E8A-4147-A177-3AD203B41FA5}">
                      <a16:colId xmlns:a16="http://schemas.microsoft.com/office/drawing/2014/main" val="20544616"/>
                    </a:ext>
                  </a:extLst>
                </a:gridCol>
                <a:gridCol w="359422">
                  <a:extLst>
                    <a:ext uri="{9D8B030D-6E8A-4147-A177-3AD203B41FA5}">
                      <a16:colId xmlns:a16="http://schemas.microsoft.com/office/drawing/2014/main" val="4053702229"/>
                    </a:ext>
                  </a:extLst>
                </a:gridCol>
                <a:gridCol w="421025">
                  <a:extLst>
                    <a:ext uri="{9D8B030D-6E8A-4147-A177-3AD203B41FA5}">
                      <a16:colId xmlns:a16="http://schemas.microsoft.com/office/drawing/2014/main" val="2052345333"/>
                    </a:ext>
                  </a:extLst>
                </a:gridCol>
                <a:gridCol w="471458">
                  <a:extLst>
                    <a:ext uri="{9D8B030D-6E8A-4147-A177-3AD203B41FA5}">
                      <a16:colId xmlns:a16="http://schemas.microsoft.com/office/drawing/2014/main" val="3777451840"/>
                    </a:ext>
                  </a:extLst>
                </a:gridCol>
                <a:gridCol w="578908">
                  <a:extLst>
                    <a:ext uri="{9D8B030D-6E8A-4147-A177-3AD203B41FA5}">
                      <a16:colId xmlns:a16="http://schemas.microsoft.com/office/drawing/2014/main" val="4226464808"/>
                    </a:ext>
                  </a:extLst>
                </a:gridCol>
                <a:gridCol w="471458">
                  <a:extLst>
                    <a:ext uri="{9D8B030D-6E8A-4147-A177-3AD203B41FA5}">
                      <a16:colId xmlns:a16="http://schemas.microsoft.com/office/drawing/2014/main" val="187361677"/>
                    </a:ext>
                  </a:extLst>
                </a:gridCol>
                <a:gridCol w="471458">
                  <a:extLst>
                    <a:ext uri="{9D8B030D-6E8A-4147-A177-3AD203B41FA5}">
                      <a16:colId xmlns:a16="http://schemas.microsoft.com/office/drawing/2014/main" val="4169900128"/>
                    </a:ext>
                  </a:extLst>
                </a:gridCol>
                <a:gridCol w="505449">
                  <a:extLst>
                    <a:ext uri="{9D8B030D-6E8A-4147-A177-3AD203B41FA5}">
                      <a16:colId xmlns:a16="http://schemas.microsoft.com/office/drawing/2014/main" val="3685265692"/>
                    </a:ext>
                  </a:extLst>
                </a:gridCol>
                <a:gridCol w="505449">
                  <a:extLst>
                    <a:ext uri="{9D8B030D-6E8A-4147-A177-3AD203B41FA5}">
                      <a16:colId xmlns:a16="http://schemas.microsoft.com/office/drawing/2014/main" val="898600782"/>
                    </a:ext>
                  </a:extLst>
                </a:gridCol>
                <a:gridCol w="471458">
                  <a:extLst>
                    <a:ext uri="{9D8B030D-6E8A-4147-A177-3AD203B41FA5}">
                      <a16:colId xmlns:a16="http://schemas.microsoft.com/office/drawing/2014/main" val="19353813"/>
                    </a:ext>
                  </a:extLst>
                </a:gridCol>
              </a:tblGrid>
              <a:tr h="474423">
                <a:tc>
                  <a:txBody>
                    <a:bodyPr/>
                    <a:lstStyle/>
                    <a:p>
                      <a:pPr indent="-2052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298053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B10F392E-FF4D-4618-B378-972D402A0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099588"/>
              </p:ext>
            </p:extLst>
          </p:nvPr>
        </p:nvGraphicFramePr>
        <p:xfrm>
          <a:off x="6185041" y="2658038"/>
          <a:ext cx="5094292" cy="304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437">
                  <a:extLst>
                    <a:ext uri="{9D8B030D-6E8A-4147-A177-3AD203B41FA5}">
                      <a16:colId xmlns:a16="http://schemas.microsoft.com/office/drawing/2014/main" val="2183224612"/>
                    </a:ext>
                  </a:extLst>
                </a:gridCol>
                <a:gridCol w="567492">
                  <a:extLst>
                    <a:ext uri="{9D8B030D-6E8A-4147-A177-3AD203B41FA5}">
                      <a16:colId xmlns:a16="http://schemas.microsoft.com/office/drawing/2014/main" val="4125602155"/>
                    </a:ext>
                  </a:extLst>
                </a:gridCol>
                <a:gridCol w="504437">
                  <a:extLst>
                    <a:ext uri="{9D8B030D-6E8A-4147-A177-3AD203B41FA5}">
                      <a16:colId xmlns:a16="http://schemas.microsoft.com/office/drawing/2014/main" val="2599213648"/>
                    </a:ext>
                  </a:extLst>
                </a:gridCol>
                <a:gridCol w="564865">
                  <a:extLst>
                    <a:ext uri="{9D8B030D-6E8A-4147-A177-3AD203B41FA5}">
                      <a16:colId xmlns:a16="http://schemas.microsoft.com/office/drawing/2014/main" val="1713370037"/>
                    </a:ext>
                  </a:extLst>
                </a:gridCol>
                <a:gridCol w="693601">
                  <a:extLst>
                    <a:ext uri="{9D8B030D-6E8A-4147-A177-3AD203B41FA5}">
                      <a16:colId xmlns:a16="http://schemas.microsoft.com/office/drawing/2014/main" val="1908907157"/>
                    </a:ext>
                  </a:extLst>
                </a:gridCol>
                <a:gridCol w="564865">
                  <a:extLst>
                    <a:ext uri="{9D8B030D-6E8A-4147-A177-3AD203B41FA5}">
                      <a16:colId xmlns:a16="http://schemas.microsoft.com/office/drawing/2014/main" val="1669501081"/>
                    </a:ext>
                  </a:extLst>
                </a:gridCol>
                <a:gridCol w="564865">
                  <a:extLst>
                    <a:ext uri="{9D8B030D-6E8A-4147-A177-3AD203B41FA5}">
                      <a16:colId xmlns:a16="http://schemas.microsoft.com/office/drawing/2014/main" val="4094549000"/>
                    </a:ext>
                  </a:extLst>
                </a:gridCol>
                <a:gridCol w="564865">
                  <a:extLst>
                    <a:ext uri="{9D8B030D-6E8A-4147-A177-3AD203B41FA5}">
                      <a16:colId xmlns:a16="http://schemas.microsoft.com/office/drawing/2014/main" val="248756496"/>
                    </a:ext>
                  </a:extLst>
                </a:gridCol>
                <a:gridCol w="564865">
                  <a:extLst>
                    <a:ext uri="{9D8B030D-6E8A-4147-A177-3AD203B41FA5}">
                      <a16:colId xmlns:a16="http://schemas.microsoft.com/office/drawing/2014/main" val="4143530596"/>
                    </a:ext>
                  </a:extLst>
                </a:gridCol>
              </a:tblGrid>
              <a:tr h="304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11570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9289AAD5-F566-4F46-8916-5E36757E6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821978"/>
              </p:ext>
            </p:extLst>
          </p:nvPr>
        </p:nvGraphicFramePr>
        <p:xfrm>
          <a:off x="6291978" y="5612476"/>
          <a:ext cx="5083775" cy="365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7548">
                  <a:extLst>
                    <a:ext uri="{9D8B030D-6E8A-4147-A177-3AD203B41FA5}">
                      <a16:colId xmlns:a16="http://schemas.microsoft.com/office/drawing/2014/main" val="478948786"/>
                    </a:ext>
                  </a:extLst>
                </a:gridCol>
                <a:gridCol w="713920">
                  <a:extLst>
                    <a:ext uri="{9D8B030D-6E8A-4147-A177-3AD203B41FA5}">
                      <a16:colId xmlns:a16="http://schemas.microsoft.com/office/drawing/2014/main" val="3186342915"/>
                    </a:ext>
                  </a:extLst>
                </a:gridCol>
                <a:gridCol w="876627">
                  <a:extLst>
                    <a:ext uri="{9D8B030D-6E8A-4147-A177-3AD203B41FA5}">
                      <a16:colId xmlns:a16="http://schemas.microsoft.com/office/drawing/2014/main" val="3266298520"/>
                    </a:ext>
                  </a:extLst>
                </a:gridCol>
                <a:gridCol w="713920">
                  <a:extLst>
                    <a:ext uri="{9D8B030D-6E8A-4147-A177-3AD203B41FA5}">
                      <a16:colId xmlns:a16="http://schemas.microsoft.com/office/drawing/2014/main" val="2812145064"/>
                    </a:ext>
                  </a:extLst>
                </a:gridCol>
                <a:gridCol w="713920">
                  <a:extLst>
                    <a:ext uri="{9D8B030D-6E8A-4147-A177-3AD203B41FA5}">
                      <a16:colId xmlns:a16="http://schemas.microsoft.com/office/drawing/2014/main" val="923466958"/>
                    </a:ext>
                  </a:extLst>
                </a:gridCol>
                <a:gridCol w="713920">
                  <a:extLst>
                    <a:ext uri="{9D8B030D-6E8A-4147-A177-3AD203B41FA5}">
                      <a16:colId xmlns:a16="http://schemas.microsoft.com/office/drawing/2014/main" val="981731268"/>
                    </a:ext>
                  </a:extLst>
                </a:gridCol>
                <a:gridCol w="713920">
                  <a:extLst>
                    <a:ext uri="{9D8B030D-6E8A-4147-A177-3AD203B41FA5}">
                      <a16:colId xmlns:a16="http://schemas.microsoft.com/office/drawing/2014/main" val="547076774"/>
                    </a:ext>
                  </a:extLst>
                </a:gridCol>
              </a:tblGrid>
              <a:tr h="365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28075"/>
                  </a:ext>
                </a:extLst>
              </a:tr>
            </a:tbl>
          </a:graphicData>
        </a:graphic>
      </p:graphicFrame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BEB79FD-CF46-4208-A782-04F7343C8A6C}"/>
              </a:ext>
            </a:extLst>
          </p:cNvPr>
          <p:cNvSpPr/>
          <p:nvPr/>
        </p:nvSpPr>
        <p:spPr>
          <a:xfrm>
            <a:off x="4114800" y="6492352"/>
            <a:ext cx="3983064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67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CF1BD528-E0DE-441C-B5BA-C9C75FF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7269" y="474562"/>
            <a:ext cx="6225749" cy="2954436"/>
          </a:xfrm>
        </p:spPr>
        <p:txBody>
          <a:bodyPr>
            <a:normAutofit fontScale="47500" lnSpcReduction="20000"/>
          </a:bodyPr>
          <a:lstStyle/>
          <a:p>
            <a:endParaRPr lang="en-US" sz="2800" dirty="0"/>
          </a:p>
          <a:p>
            <a:endParaRPr lang="en-US" sz="2800" dirty="0"/>
          </a:p>
          <a:p>
            <a:pPr algn="l"/>
            <a:r>
              <a:rPr lang="ru-RU" sz="7600" dirty="0">
                <a:solidFill>
                  <a:schemeClr val="tx1"/>
                </a:solidFill>
              </a:rPr>
              <a:t>Подумай, из какого материала изготовлены такие предметы: локомотив, колба, статуэтка, контейнер, виолончель. Соедини стрелками.</a:t>
            </a:r>
          </a:p>
          <a:p>
            <a:pPr algn="l"/>
            <a:endParaRPr lang="ru-RU" sz="7000" dirty="0">
              <a:solidFill>
                <a:schemeClr val="tx1"/>
              </a:solidFill>
            </a:endParaRPr>
          </a:p>
          <a:p>
            <a:endParaRPr lang="ru-RU" sz="28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8983" y="474562"/>
            <a:ext cx="5628286" cy="295443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ru-RU" sz="3600" dirty="0"/>
              <a:t>Задание 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939" y="3429000"/>
            <a:ext cx="3446540" cy="2954438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157EB4C6-E15C-4A2C-A26C-F492AC27C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719" y="1898542"/>
            <a:ext cx="4843220" cy="4742482"/>
          </a:xfrm>
        </p:spPr>
        <p:txBody>
          <a:bodyPr>
            <a:normAutofit/>
          </a:bodyPr>
          <a:lstStyle/>
          <a:p>
            <a:pPr algn="just"/>
            <a:endParaRPr lang="en-US" dirty="0"/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22" y="245203"/>
            <a:ext cx="4429768" cy="1325563"/>
          </a:xfrm>
        </p:spPr>
        <p:txBody>
          <a:bodyPr/>
          <a:lstStyle/>
          <a:p>
            <a:r>
              <a:rPr lang="ru-RU" altLang="ru-RU" b="1" dirty="0">
                <a:solidFill>
                  <a:schemeClr val="tx2"/>
                </a:solidFill>
              </a:rPr>
              <a:t>Поисковое чтение</a:t>
            </a:r>
            <a:endParaRPr lang="ru-RU" b="1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AADD97E-312B-40FC-B746-D79EB77044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239" y="529171"/>
            <a:ext cx="757625" cy="757625"/>
          </a:xfrm>
          <a:prstGeom prst="rect">
            <a:avLst/>
          </a:prstGeom>
        </p:spPr>
      </p:pic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DA0676AB-E8A3-494D-94BA-E758BADEE41C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BEB79FD-CF46-4208-A782-04F7343C8A6C}"/>
              </a:ext>
            </a:extLst>
          </p:cNvPr>
          <p:cNvSpPr/>
          <p:nvPr/>
        </p:nvSpPr>
        <p:spPr>
          <a:xfrm>
            <a:off x="4114800" y="6492352"/>
            <a:ext cx="3983064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9391C3D-84BC-4820-B448-5E701AFEB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722597"/>
              </p:ext>
            </p:extLst>
          </p:nvPr>
        </p:nvGraphicFramePr>
        <p:xfrm>
          <a:off x="168983" y="3429000"/>
          <a:ext cx="11854035" cy="3351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1345">
                  <a:extLst>
                    <a:ext uri="{9D8B030D-6E8A-4147-A177-3AD203B41FA5}">
                      <a16:colId xmlns:a16="http://schemas.microsoft.com/office/drawing/2014/main" val="2383071815"/>
                    </a:ext>
                  </a:extLst>
                </a:gridCol>
                <a:gridCol w="3951345">
                  <a:extLst>
                    <a:ext uri="{9D8B030D-6E8A-4147-A177-3AD203B41FA5}">
                      <a16:colId xmlns:a16="http://schemas.microsoft.com/office/drawing/2014/main" val="1545379174"/>
                    </a:ext>
                  </a:extLst>
                </a:gridCol>
                <a:gridCol w="3951345">
                  <a:extLst>
                    <a:ext uri="{9D8B030D-6E8A-4147-A177-3AD203B41FA5}">
                      <a16:colId xmlns:a16="http://schemas.microsoft.com/office/drawing/2014/main" val="4278905695"/>
                    </a:ext>
                  </a:extLst>
                </a:gridCol>
              </a:tblGrid>
              <a:tr h="6703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локомотив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металл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6232874"/>
                  </a:ext>
                </a:extLst>
              </a:tr>
              <a:tr h="6703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колба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глина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5600629"/>
                  </a:ext>
                </a:extLst>
              </a:tr>
              <a:tr h="6703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статуэтка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стекло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3750048"/>
                  </a:ext>
                </a:extLst>
              </a:tr>
              <a:tr h="6703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контейнер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древесина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8207247"/>
                  </a:ext>
                </a:extLst>
              </a:tr>
              <a:tr h="6703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виолончель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пластик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7951406"/>
                  </a:ext>
                </a:extLst>
              </a:tr>
            </a:tbl>
          </a:graphicData>
        </a:graphic>
      </p:graphicFrame>
      <p:pic>
        <p:nvPicPr>
          <p:cNvPr id="18" name="Рисунок 17" descr="Колба рисунок - 56 фото">
            <a:extLst>
              <a:ext uri="{FF2B5EF4-FFF2-40B4-BE49-F238E27FC236}">
                <a16:creationId xmlns:a16="http://schemas.microsoft.com/office/drawing/2014/main" id="{B4F40561-C33C-4A50-B8FB-70950D6D17B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00" b="10300"/>
          <a:stretch/>
        </p:blipFill>
        <p:spPr bwMode="auto">
          <a:xfrm>
            <a:off x="867905" y="3352033"/>
            <a:ext cx="1312785" cy="70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Контейнер рисунок - 47 фото">
            <a:extLst>
              <a:ext uri="{FF2B5EF4-FFF2-40B4-BE49-F238E27FC236}">
                <a16:creationId xmlns:a16="http://schemas.microsoft.com/office/drawing/2014/main" id="{1B9A06D9-ED24-4DAA-B67D-A16895DCA4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05" y="4175393"/>
            <a:ext cx="1312785" cy="550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:\Users\админ\AppData\Local\Microsoft\Windows\INetCache\Content.MSO\B493A8D2.tmp">
            <a:extLst>
              <a:ext uri="{FF2B5EF4-FFF2-40B4-BE49-F238E27FC236}">
                <a16:creationId xmlns:a16="http://schemas.microsoft.com/office/drawing/2014/main" id="{97DC5959-430A-49CA-A727-2585DF03D68A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5" r="-14615"/>
          <a:stretch/>
        </p:blipFill>
        <p:spPr bwMode="auto">
          <a:xfrm rot="16200000">
            <a:off x="1141929" y="4396199"/>
            <a:ext cx="741836" cy="1312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Статуэтка &quot;балерина&quot; 4*5*15 см. купить за 309 рублей - Podarki-Market">
            <a:extLst>
              <a:ext uri="{FF2B5EF4-FFF2-40B4-BE49-F238E27FC236}">
                <a16:creationId xmlns:a16="http://schemas.microsoft.com/office/drawing/2014/main" id="{52213AB1-9E3F-45B4-8F45-158A45FBA4EA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7" t="-21" r="18425" b="21"/>
          <a:stretch/>
        </p:blipFill>
        <p:spPr bwMode="auto">
          <a:xfrm>
            <a:off x="867905" y="5441769"/>
            <a:ext cx="1301333" cy="6421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C:\Users\админ\AppData\Local\Microsoft\Windows\INetCache\Content.MSO\B0EEB6F3.tmp">
            <a:extLst>
              <a:ext uri="{FF2B5EF4-FFF2-40B4-BE49-F238E27FC236}">
                <a16:creationId xmlns:a16="http://schemas.microsoft.com/office/drawing/2014/main" id="{0524C329-E7EF-4D9B-B5E2-82EE9B2A689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05" y="6125415"/>
            <a:ext cx="1407436" cy="6421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E0F3CB-E895-4095-855C-EE266C6B4C1B}"/>
              </a:ext>
            </a:extLst>
          </p:cNvPr>
          <p:cNvSpPr/>
          <p:nvPr/>
        </p:nvSpPr>
        <p:spPr>
          <a:xfrm>
            <a:off x="6581063" y="6584544"/>
            <a:ext cx="388318" cy="180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02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CF1BD528-E0DE-441C-B5BA-C9C75FF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1125" y="474562"/>
            <a:ext cx="5945104" cy="2954438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pPr algn="l"/>
            <a:r>
              <a:rPr lang="ru-RU" sz="3600" dirty="0">
                <a:solidFill>
                  <a:schemeClr val="tx1"/>
                </a:solidFill>
              </a:rPr>
              <a:t>Выбери подходящее толкование слова КОЛБА.</a:t>
            </a:r>
          </a:p>
          <a:p>
            <a:endParaRPr lang="ru-RU" sz="28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959" y="474562"/>
            <a:ext cx="5554166" cy="295443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ru-RU" sz="3200" dirty="0"/>
              <a:t>Задание 3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6477" y="3429000"/>
            <a:ext cx="3079750" cy="2954438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713" y="3413027"/>
            <a:ext cx="5560412" cy="3002355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algn="l"/>
            <a:r>
              <a:rPr lang="ru-RU" altLang="ru-RU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Отметь подходящее объяснение значком    .</a:t>
            </a:r>
            <a:endParaRPr lang="ru-RU" sz="3600" dirty="0"/>
          </a:p>
          <a:p>
            <a:endParaRPr lang="ru-RU" dirty="0"/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19" y="365125"/>
            <a:ext cx="4678821" cy="1083967"/>
          </a:xfrm>
        </p:spPr>
        <p:txBody>
          <a:bodyPr/>
          <a:lstStyle/>
          <a:p>
            <a:r>
              <a:rPr lang="ru-RU" altLang="ru-RU" b="1" dirty="0">
                <a:solidFill>
                  <a:schemeClr val="tx2"/>
                </a:solidFill>
              </a:rPr>
              <a:t>Поисковое чтение</a:t>
            </a:r>
            <a:endParaRPr lang="ru-RU" b="1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A83693C-9B51-4925-8C8D-D209CA593E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2321" y="606301"/>
            <a:ext cx="757625" cy="757625"/>
          </a:xfrm>
          <a:prstGeom prst="rect">
            <a:avLst/>
          </a:prstGeom>
        </p:spPr>
      </p:pic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DA0676AB-E8A3-494D-94BA-E758BADEE41C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BEB79FD-CF46-4208-A782-04F7343C8A6C}"/>
              </a:ext>
            </a:extLst>
          </p:cNvPr>
          <p:cNvSpPr/>
          <p:nvPr/>
        </p:nvSpPr>
        <p:spPr>
          <a:xfrm>
            <a:off x="4114800" y="6492352"/>
            <a:ext cx="3983064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13" descr="SVG &gt; поставить галочку голосование голос утвержденный - Свободное  изображение и значок SVG. | SVG Silh">
            <a:extLst>
              <a:ext uri="{FF2B5EF4-FFF2-40B4-BE49-F238E27FC236}">
                <a16:creationId xmlns:a16="http://schemas.microsoft.com/office/drawing/2014/main" id="{59708E41-AE81-4CA0-8041-975F4BB8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21" y="4496820"/>
            <a:ext cx="368671" cy="3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AA65610-A5D1-4C8B-87F4-B750D298E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736641"/>
              </p:ext>
            </p:extLst>
          </p:nvPr>
        </p:nvGraphicFramePr>
        <p:xfrm>
          <a:off x="5711125" y="3444973"/>
          <a:ext cx="5945104" cy="2986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3293">
                  <a:extLst>
                    <a:ext uri="{9D8B030D-6E8A-4147-A177-3AD203B41FA5}">
                      <a16:colId xmlns:a16="http://schemas.microsoft.com/office/drawing/2014/main" val="3053317297"/>
                    </a:ext>
                  </a:extLst>
                </a:gridCol>
                <a:gridCol w="991811">
                  <a:extLst>
                    <a:ext uri="{9D8B030D-6E8A-4147-A177-3AD203B41FA5}">
                      <a16:colId xmlns:a16="http://schemas.microsoft.com/office/drawing/2014/main" val="918293050"/>
                    </a:ext>
                  </a:extLst>
                </a:gridCol>
              </a:tblGrid>
              <a:tr h="1493190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Стеклянный сосуд </a:t>
                      </a:r>
                    </a:p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в форме цилиндра.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219990"/>
                  </a:ext>
                </a:extLst>
              </a:tr>
              <a:tr h="1493190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Стеклянный сосуд </a:t>
                      </a:r>
                    </a:p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с длинным горлышком.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77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6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CF1BD528-E0DE-441C-B5BA-C9C75FF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2024" y="474562"/>
            <a:ext cx="6240994" cy="2954438"/>
          </a:xfrm>
        </p:spPr>
        <p:txBody>
          <a:bodyPr>
            <a:normAutofit lnSpcReduction="10000"/>
          </a:bodyPr>
          <a:lstStyle/>
          <a:p>
            <a:endParaRPr lang="en-US" sz="2800" dirty="0"/>
          </a:p>
          <a:p>
            <a:endParaRPr lang="en-US" sz="2800" dirty="0"/>
          </a:p>
          <a:p>
            <a:pPr algn="l"/>
            <a:r>
              <a:rPr lang="ru-RU" sz="3600" dirty="0">
                <a:solidFill>
                  <a:schemeClr val="tx1"/>
                </a:solidFill>
              </a:rPr>
              <a:t>Труд людей каких профессий понадобился для того, чтобы появилась книга, свитер, рубашка?  Соедини стрелками.</a:t>
            </a:r>
          </a:p>
          <a:p>
            <a:endParaRPr lang="ru-RU" dirty="0"/>
          </a:p>
          <a:p>
            <a:endParaRPr lang="ru-RU" sz="28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477" y="474562"/>
            <a:ext cx="5509510" cy="295443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ru-RU" sz="3600" dirty="0"/>
              <a:t>Задание 4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939" y="3429000"/>
            <a:ext cx="3446540" cy="2954438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chemeClr val="tx2"/>
                </a:solidFill>
              </a:rPr>
              <a:t>Поисковое чтение</a:t>
            </a:r>
            <a:endParaRPr lang="ru-RU" b="1" dirty="0"/>
          </a:p>
        </p:txBody>
      </p:sp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DA0676AB-E8A3-494D-94BA-E758BADEE41C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BEB79FD-CF46-4208-A782-04F7343C8A6C}"/>
              </a:ext>
            </a:extLst>
          </p:cNvPr>
          <p:cNvSpPr/>
          <p:nvPr/>
        </p:nvSpPr>
        <p:spPr>
          <a:xfrm>
            <a:off x="4114800" y="6492352"/>
            <a:ext cx="3983064" cy="2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9391C3D-84BC-4820-B448-5E701AFEB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424407"/>
              </p:ext>
            </p:extLst>
          </p:nvPr>
        </p:nvGraphicFramePr>
        <p:xfrm>
          <a:off x="250477" y="3429000"/>
          <a:ext cx="11772540" cy="330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180">
                  <a:extLst>
                    <a:ext uri="{9D8B030D-6E8A-4147-A177-3AD203B41FA5}">
                      <a16:colId xmlns:a16="http://schemas.microsoft.com/office/drawing/2014/main" val="2383071815"/>
                    </a:ext>
                  </a:extLst>
                </a:gridCol>
                <a:gridCol w="3924180">
                  <a:extLst>
                    <a:ext uri="{9D8B030D-6E8A-4147-A177-3AD203B41FA5}">
                      <a16:colId xmlns:a16="http://schemas.microsoft.com/office/drawing/2014/main" val="1545379174"/>
                    </a:ext>
                  </a:extLst>
                </a:gridCol>
                <a:gridCol w="3924180">
                  <a:extLst>
                    <a:ext uri="{9D8B030D-6E8A-4147-A177-3AD203B41FA5}">
                      <a16:colId xmlns:a16="http://schemas.microsoft.com/office/drawing/2014/main" val="4278905695"/>
                    </a:ext>
                  </a:extLst>
                </a:gridCol>
              </a:tblGrid>
              <a:tr h="11014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растениевод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6232874"/>
                  </a:ext>
                </a:extLst>
              </a:tr>
              <a:tr h="11014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лесоруб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5600629"/>
                  </a:ext>
                </a:extLst>
              </a:tr>
              <a:tr h="11014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овцевод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3750048"/>
                  </a:ext>
                </a:extLst>
              </a:tr>
            </a:tbl>
          </a:graphicData>
        </a:graphic>
      </p:graphicFrame>
      <p:pic>
        <p:nvPicPr>
          <p:cNvPr id="19" name="Рисунок 18" descr="C:\Users\админ\AppData\Local\Microsoft\Windows\INetCache\Content.MSO\122F50B0.tmp">
            <a:extLst>
              <a:ext uri="{FF2B5EF4-FFF2-40B4-BE49-F238E27FC236}">
                <a16:creationId xmlns:a16="http://schemas.microsoft.com/office/drawing/2014/main" id="{E810C138-48DB-4BC2-8A54-F68E3F23BC2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9" y="3485514"/>
            <a:ext cx="1557287" cy="100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админ\AppData\Local\Microsoft\Windows\INetCache\Content.MSO\D8329927.tmp">
            <a:extLst>
              <a:ext uri="{FF2B5EF4-FFF2-40B4-BE49-F238E27FC236}">
                <a16:creationId xmlns:a16="http://schemas.microsoft.com/office/drawing/2014/main" id="{3E902024-1E09-4E7F-8748-2D47E923836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82" y="4549030"/>
            <a:ext cx="1509803" cy="106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C:\Users\админ\AppData\Local\Microsoft\Windows\INetCache\Content.MSO\A5E4BD63.tmp">
            <a:extLst>
              <a:ext uri="{FF2B5EF4-FFF2-40B4-BE49-F238E27FC236}">
                <a16:creationId xmlns:a16="http://schemas.microsoft.com/office/drawing/2014/main" id="{31DBFFEB-3C4A-44B2-A0B3-0D73FFA93BF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82" y="5756353"/>
            <a:ext cx="1509803" cy="94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C:\Users\админ\AppData\Local\Microsoft\Windows\INetCache\Content.MSO\EA1284CD.tmp">
            <a:extLst>
              <a:ext uri="{FF2B5EF4-FFF2-40B4-BE49-F238E27FC236}">
                <a16:creationId xmlns:a16="http://schemas.microsoft.com/office/drawing/2014/main" id="{B99B5639-1A53-45E9-BDB0-FB1512C046EC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16" b="12716"/>
          <a:stretch/>
        </p:blipFill>
        <p:spPr bwMode="auto">
          <a:xfrm>
            <a:off x="5129938" y="3304737"/>
            <a:ext cx="1522629" cy="1202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раскраска хлопок растение: 2 тыс изображений найдено в Яндекс Картинках">
            <a:extLst>
              <a:ext uri="{FF2B5EF4-FFF2-40B4-BE49-F238E27FC236}">
                <a16:creationId xmlns:a16="http://schemas.microsoft.com/office/drawing/2014/main" id="{C1C33397-FB65-45FF-B0D0-1A02984E65C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88" y="4582368"/>
            <a:ext cx="1522628" cy="99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Раскраска Пышное дерево | Раскраски деревья для детей распечатать, скачать">
            <a:extLst>
              <a:ext uri="{FF2B5EF4-FFF2-40B4-BE49-F238E27FC236}">
                <a16:creationId xmlns:a16="http://schemas.microsoft.com/office/drawing/2014/main" id="{A1BC61F7-2132-4432-92F7-06B7A53B3481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1" t="-12494" r="1551" b="12494"/>
          <a:stretch/>
        </p:blipFill>
        <p:spPr bwMode="auto">
          <a:xfrm>
            <a:off x="5150688" y="5530447"/>
            <a:ext cx="1501880" cy="120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D279E6A-02A3-47FC-8A28-92B91BC7D9C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5327" y="560253"/>
            <a:ext cx="757625" cy="7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8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1245</Words>
  <Application>Microsoft Office PowerPoint</Application>
  <PresentationFormat>Широкоэкранный</PresentationFormat>
  <Paragraphs>352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   Муниципальное образовательное учреждение «Средняя общеобразовательная школа №5 с углубленным изучением математики» г. Магнитогорска  Иванова Елена Алексеевна  Формирование читательской компетенции в начальной школе            г. Магнитогорск                         2023        </vt:lpstr>
      <vt:lpstr>Смысловое чтение -</vt:lpstr>
      <vt:lpstr>Смысловое чтение -</vt:lpstr>
      <vt:lpstr>Смысловое чтение -</vt:lpstr>
      <vt:lpstr>Смысловое чтение -</vt:lpstr>
      <vt:lpstr>Поисковое чтение</vt:lpstr>
      <vt:lpstr>Поисковое чтение</vt:lpstr>
      <vt:lpstr>Поисковое чтение</vt:lpstr>
      <vt:lpstr>Поисковое чтение</vt:lpstr>
      <vt:lpstr>Изучающее чтение</vt:lpstr>
      <vt:lpstr>Изучающее чтение</vt:lpstr>
      <vt:lpstr>Изучающее чтение</vt:lpstr>
      <vt:lpstr>Изучающее чтение</vt:lpstr>
      <vt:lpstr>Изучающее чтение</vt:lpstr>
      <vt:lpstr>Изучающее чтение</vt:lpstr>
      <vt:lpstr>Изучающее чтение</vt:lpstr>
      <vt:lpstr>Приёмы обучения смысловому чтению</vt:lpstr>
      <vt:lpstr> Сопоставление иллюстративного материала с текстовой информацией</vt:lpstr>
      <vt:lpstr>Определение последовательности событий в тексте </vt:lpstr>
      <vt:lpstr> Формулирование простых выводов после прочтения  </vt:lpstr>
      <vt:lpstr>Приёмы обучения смысловому чтению</vt:lpstr>
      <vt:lpstr> Поиск ключевых слов</vt:lpstr>
      <vt:lpstr>  Работа с незнакомыми словами </vt:lpstr>
      <vt:lpstr> Нахождение нужной информации в различных информационных источниках  </vt:lpstr>
      <vt:lpstr> Преобразование прочитанного текста в таблицу.  </vt:lpstr>
      <vt:lpstr>Приёмы обучения смысловому чтению</vt:lpstr>
      <vt:lpstr> Работа с многозначными словами   </vt:lpstr>
      <vt:lpstr> Работа со словами-образами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админ</cp:lastModifiedBy>
  <cp:revision>175</cp:revision>
  <dcterms:created xsi:type="dcterms:W3CDTF">2021-12-09T11:10:51Z</dcterms:created>
  <dcterms:modified xsi:type="dcterms:W3CDTF">2023-12-20T12:15:27Z</dcterms:modified>
</cp:coreProperties>
</file>