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257" r:id="rId3"/>
    <p:sldId id="260" r:id="rId4"/>
    <p:sldId id="259" r:id="rId5"/>
    <p:sldId id="262" r:id="rId6"/>
    <p:sldId id="264" r:id="rId7"/>
    <p:sldId id="266" r:id="rId8"/>
    <p:sldId id="268" r:id="rId9"/>
    <p:sldId id="269" r:id="rId10"/>
    <p:sldId id="286" r:id="rId11"/>
    <p:sldId id="287" r:id="rId12"/>
    <p:sldId id="271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06966-4F66-4262-A051-1AC808483495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24FC-9312-4C81-827F-463CE2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50038-52FE-4D8B-A74F-0EDDC2E47D0C}" type="slidenum">
              <a:rPr lang="ru-RU"/>
              <a:pPr/>
              <a:t>13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69539-8E91-48F3-AA69-E1CAA949F2D0}" type="slidenum">
              <a:rPr lang="ru-RU"/>
              <a:pPr/>
              <a:t>22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05E8F-694C-4698-8D71-732B3DA8358B}" type="slidenum">
              <a:rPr lang="ru-RU"/>
              <a:pPr/>
              <a:t>23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07CB6-B6F0-4995-A692-E48E07E1D3FA}" type="slidenum">
              <a:rPr lang="ru-RU"/>
              <a:pPr/>
              <a:t>14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1C3C4-E170-4DC3-9497-F63F13E0E723}" type="slidenum">
              <a:rPr lang="ru-RU"/>
              <a:pPr/>
              <a:t>15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05E58-30B7-4FD7-AFBF-377651EF6BD4}" type="slidenum">
              <a:rPr lang="ru-RU"/>
              <a:pPr/>
              <a:t>16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44688-029B-467C-A1AE-3A70DD1C56B1}" type="slidenum">
              <a:rPr lang="ru-RU"/>
              <a:pPr/>
              <a:t>17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4981B-BED6-404E-863C-54411C64AD91}" type="slidenum">
              <a:rPr lang="ru-RU"/>
              <a:pPr/>
              <a:t>18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8E58C-4820-4D15-8AF2-2691CC835444}" type="slidenum">
              <a:rPr lang="ru-RU"/>
              <a:pPr/>
              <a:t>19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7F8FF-5EFC-4BEB-B243-E90D4793646C}" type="slidenum">
              <a:rPr lang="ru-RU"/>
              <a:pPr/>
              <a:t>20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21825-018F-493D-92E9-3F43734F7A75}" type="slidenum">
              <a:rPr lang="ru-RU"/>
              <a:pPr/>
              <a:t>21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Flag_of_the_People's_Republic_of_China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ru.wikipedia.org/wiki/%D0%98%D0%B7%D0%BE%D0%B1%D1%80%D0%B0%D0%B6%D0%B5%D0%BD%D0%B8%D0%B5:National_Emblem_of_the_People's_Republic_of_China.png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9/Population_density_of_China_by_first-level_administrative_regions(Russian)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71166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Название работы: </a:t>
            </a:r>
          </a:p>
          <a:p>
            <a:pPr algn="ctr">
              <a:buFontTx/>
              <a:buNone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Китай</a:t>
            </a:r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FontTx/>
              <a:buNone/>
              <a:defRPr/>
            </a:pPr>
            <a:r>
              <a:rPr lang="ru-RU" sz="3200" b="1" dirty="0" smtClean="0"/>
              <a:t>Автор: </a:t>
            </a:r>
            <a:r>
              <a:rPr lang="ru-RU" sz="3200" dirty="0" smtClean="0"/>
              <a:t>Смирнова Валентина Александровна </a:t>
            </a:r>
            <a:endParaRPr lang="ru-RU" sz="3200" b="1" dirty="0" smtClean="0"/>
          </a:p>
          <a:p>
            <a:pPr algn="r">
              <a:buFontTx/>
              <a:buNone/>
              <a:defRPr/>
            </a:pPr>
            <a:r>
              <a:rPr lang="ru-RU" sz="3200" b="1" dirty="0" smtClean="0"/>
              <a:t>Должность: </a:t>
            </a:r>
            <a:r>
              <a:rPr lang="ru-RU" sz="3200" dirty="0" smtClean="0"/>
              <a:t>учитель географии</a:t>
            </a:r>
          </a:p>
          <a:p>
            <a:pPr algn="r">
              <a:buFontTx/>
              <a:buNone/>
              <a:defRPr/>
            </a:pPr>
            <a:r>
              <a:rPr lang="ru-RU" sz="3200" b="1" dirty="0" smtClean="0"/>
              <a:t>Место работы: </a:t>
            </a:r>
            <a:r>
              <a:rPr lang="ru-RU" sz="3200" dirty="0" smtClean="0"/>
              <a:t>МБОУ «Лицей «Школа менеджеров», г. Новомосковск, Тульская область.</a:t>
            </a:r>
          </a:p>
          <a:p>
            <a:pPr algn="r">
              <a:buFontTx/>
              <a:buNone/>
              <a:defRPr/>
            </a:pPr>
            <a:r>
              <a:rPr lang="ru-RU" sz="3200" b="1" dirty="0" smtClean="0"/>
              <a:t>Предмет: </a:t>
            </a:r>
            <a:r>
              <a:rPr lang="ru-RU" sz="3200" dirty="0" smtClean="0"/>
              <a:t>география</a:t>
            </a:r>
            <a:endParaRPr lang="ru-RU" sz="32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5725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Шанхайская башня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самое высокое здание в китайском городе Шанхай и третье по высоте здание в мире (первое место занимает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Бурдж-Халифа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ОАЭ, второе - Небесное древо Токио). Оно оставило далеко позади Шанхайский всемирный финансовый центр и башню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Цзинь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Мао. Высота Шанхайской башни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–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634 метра, а площадь - 380 тысяч квадратных метров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Самый нижний этаж Шанхайской башни выделен под исторический музей города. Его необычный интерьер и восковые фигуры отображают быт местных жителей. Жанровые эпизоды воссозданы с помощью изумрудов, нефрита, агатов, яшмы и жемчуга на огромной ширме, для создания которой был выбран натуральный камень.</a:t>
            </a:r>
          </a:p>
        </p:txBody>
      </p:sp>
      <p:pic>
        <p:nvPicPr>
          <p:cNvPr id="4098" name="Picture 2" descr="C:\Users\Настя\Desktop\china-pi-shanghai-tow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3000396" cy="2781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Настя\Desktop\shanhajskaya-bashnya-vid-vnut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14686"/>
            <a:ext cx="250033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C:\Users\Настя\Desktop\shanhajskaya-bashnya-noch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14686"/>
            <a:ext cx="2583651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Телебашня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Гуанжоу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.Построена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 2005—2010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годах компанией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ARUP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к Азиатским Играм 2010 года. Высота телебашни составляет 600 метров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Сетчатая оболочка башни выполнена из стальных труб большого диаметра. Башню венчает стальной шпиль высотой 160 метров. Башня предназначена для трансляции ТВ- 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радио-сигналов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а также для обзора панорамы Гуанчжоу и рассчитана на приём 10 000 туристов в день.</a:t>
            </a:r>
          </a:p>
        </p:txBody>
      </p:sp>
      <p:pic>
        <p:nvPicPr>
          <p:cNvPr id="7170" name="Picture 2" descr="C:\Users\Настя\Desktop\kartinki24_ru_skyscrapers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8215370" cy="437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58204" cy="4883196"/>
          </a:xfrm>
        </p:spPr>
        <p:txBody>
          <a:bodyPr>
            <a:normAutofit/>
          </a:bodyPr>
          <a:lstStyle/>
          <a:p>
            <a:r>
              <a:rPr lang="ru-RU" b="1" dirty="0" smtClean="0"/>
              <a:t>Великая китайская стена </a:t>
            </a:r>
            <a:r>
              <a:rPr lang="ru-RU" b="1" dirty="0" err="1" smtClean="0"/>
              <a:t>Бадалин</a:t>
            </a:r>
            <a:endParaRPr lang="ru-RU" dirty="0" smtClean="0"/>
          </a:p>
          <a:p>
            <a:r>
              <a:rPr lang="ru-RU" sz="1600" dirty="0" smtClean="0"/>
              <a:t>Расположена недалеко от города </a:t>
            </a:r>
            <a:r>
              <a:rPr lang="ru-RU" sz="1600" dirty="0" err="1" smtClean="0"/>
              <a:t>Yanqing</a:t>
            </a:r>
            <a:r>
              <a:rPr lang="ru-RU" sz="1600" dirty="0" smtClean="0"/>
              <a:t>, примерно в 70 км (43 милях) к северо-западу от Пекина. Это часть Великой китайской стены расположена к западу от раздела </a:t>
            </a:r>
            <a:r>
              <a:rPr lang="ru-RU" sz="1600" dirty="0" err="1" smtClean="0"/>
              <a:t>Juyong</a:t>
            </a:r>
            <a:r>
              <a:rPr lang="ru-RU" sz="1600" dirty="0" smtClean="0"/>
              <a:t> </a:t>
            </a:r>
            <a:r>
              <a:rPr lang="ru-RU" sz="1600" dirty="0" err="1" smtClean="0"/>
              <a:t>Pass</a:t>
            </a:r>
            <a:r>
              <a:rPr lang="ru-RU" sz="1600" dirty="0" smtClean="0"/>
              <a:t>, причем последний является предполагаемой западной частью Великой китайской стены, который был укреплен под руководством генерального </a:t>
            </a:r>
            <a:r>
              <a:rPr lang="ru-RU" sz="1600" dirty="0" err="1" smtClean="0"/>
              <a:t>Ци</a:t>
            </a:r>
            <a:r>
              <a:rPr lang="ru-RU" sz="1600" dirty="0" smtClean="0"/>
              <a:t> </a:t>
            </a:r>
            <a:r>
              <a:rPr lang="ru-RU" sz="1600" dirty="0" err="1" smtClean="0"/>
              <a:t>Цзигуана</a:t>
            </a:r>
            <a:r>
              <a:rPr lang="ru-RU" sz="1600" dirty="0" smtClean="0"/>
              <a:t> во время правления (1572-1620 н.э.) из императора </a:t>
            </a:r>
            <a:r>
              <a:rPr lang="ru-RU" sz="1600" dirty="0" err="1" smtClean="0"/>
              <a:t>Wanli</a:t>
            </a:r>
            <a:r>
              <a:rPr lang="ru-RU" sz="1600" dirty="0" smtClean="0"/>
              <a:t>, </a:t>
            </a:r>
            <a:r>
              <a:rPr lang="ru-RU" sz="1600" dirty="0" err="1" smtClean="0"/>
              <a:t>императора</a:t>
            </a:r>
            <a:r>
              <a:rPr lang="ru-RU" sz="1600" dirty="0" smtClean="0"/>
              <a:t> </a:t>
            </a:r>
            <a:r>
              <a:rPr lang="ru-RU" sz="1600" dirty="0" err="1" smtClean="0"/>
              <a:t>Shenzhong</a:t>
            </a:r>
            <a:r>
              <a:rPr lang="ru-RU" sz="1600" dirty="0" smtClean="0"/>
              <a:t>. Однако, в древние времена, </a:t>
            </a:r>
            <a:r>
              <a:rPr lang="ru-RU" sz="1600" dirty="0" err="1" smtClean="0"/>
              <a:t>Juyong</a:t>
            </a:r>
            <a:r>
              <a:rPr lang="ru-RU" sz="1600" dirty="0" smtClean="0"/>
              <a:t> </a:t>
            </a:r>
            <a:r>
              <a:rPr lang="ru-RU" sz="1600" dirty="0" err="1" smtClean="0"/>
              <a:t>Pass</a:t>
            </a:r>
            <a:r>
              <a:rPr lang="ru-RU" sz="1600" dirty="0" smtClean="0"/>
              <a:t> и </a:t>
            </a:r>
            <a:r>
              <a:rPr lang="ru-RU" sz="1600" dirty="0" err="1" smtClean="0"/>
              <a:t>Бадалин</a:t>
            </a:r>
            <a:r>
              <a:rPr lang="ru-RU" sz="1600" dirty="0" smtClean="0"/>
              <a:t> были рассмотрены две части одного целого, то есть </a:t>
            </a:r>
            <a:r>
              <a:rPr lang="ru-RU" sz="1600" dirty="0" err="1" smtClean="0"/>
              <a:t>Juyong</a:t>
            </a:r>
            <a:r>
              <a:rPr lang="ru-RU" sz="1600" dirty="0" smtClean="0"/>
              <a:t> </a:t>
            </a:r>
            <a:r>
              <a:rPr lang="ru-RU" sz="1600" dirty="0" err="1" smtClean="0"/>
              <a:t>Pass</a:t>
            </a:r>
            <a:r>
              <a:rPr lang="ru-RU" sz="1600" dirty="0" smtClean="0"/>
              <a:t> в древние времена состояло в реальности два прохода: один на юге, называется </a:t>
            </a:r>
            <a:r>
              <a:rPr lang="ru-RU" sz="1600" dirty="0" err="1" smtClean="0"/>
              <a:t>Нан-Коу</a:t>
            </a:r>
            <a:r>
              <a:rPr lang="ru-RU" sz="1600" dirty="0" smtClean="0"/>
              <a:t> (но часто называют просто </a:t>
            </a:r>
            <a:r>
              <a:rPr lang="ru-RU" sz="1600" dirty="0" err="1" smtClean="0"/>
              <a:t>Гуан</a:t>
            </a:r>
            <a:r>
              <a:rPr lang="ru-RU" sz="1600" dirty="0" smtClean="0"/>
              <a:t>, или "Пас"), и один на севере, </a:t>
            </a:r>
            <a:r>
              <a:rPr lang="ru-RU" sz="1600" dirty="0" err="1" smtClean="0"/>
              <a:t>Бадалин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1026" name="Picture 2" descr="C:\Users\N.Mishina\Desktop\гео\8c667fa4846d463f8cadf398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14686"/>
            <a:ext cx="4786346" cy="347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3429000"/>
            <a:ext cx="8229600" cy="2841625"/>
          </a:xfrm>
        </p:spPr>
        <p:txBody>
          <a:bodyPr/>
          <a:lstStyle/>
          <a:p>
            <a:pPr algn="ctr"/>
            <a:r>
              <a:rPr lang="ru-RU" altLang="ja-JP" sz="2800" b="1" dirty="0">
                <a:latin typeface="Times New Roman" pitchFamily="18" charset="0"/>
              </a:rPr>
              <a:t>Герб </a:t>
            </a:r>
            <a:r>
              <a:rPr lang="ru-RU" altLang="ja-JP" sz="2800" b="1" dirty="0" err="1">
                <a:latin typeface="Times New Roman" pitchFamily="18" charset="0"/>
              </a:rPr>
              <a:t>Кита́йской</a:t>
            </a:r>
            <a:r>
              <a:rPr lang="ru-RU" altLang="ja-JP" sz="2800" b="1" dirty="0">
                <a:latin typeface="Times New Roman" pitchFamily="18" charset="0"/>
              </a:rPr>
              <a:t> </a:t>
            </a:r>
            <a:r>
              <a:rPr lang="ru-RU" altLang="ja-JP" sz="2800" b="1" dirty="0" err="1">
                <a:latin typeface="Times New Roman" pitchFamily="18" charset="0"/>
              </a:rPr>
              <a:t>Наро́дной</a:t>
            </a:r>
            <a:r>
              <a:rPr lang="ru-RU" altLang="ja-JP" sz="2800" b="1" dirty="0">
                <a:latin typeface="Times New Roman" pitchFamily="18" charset="0"/>
              </a:rPr>
              <a:t> </a:t>
            </a:r>
            <a:r>
              <a:rPr lang="ru-RU" altLang="ja-JP" sz="2800" b="1" dirty="0" err="1">
                <a:latin typeface="Times New Roman" pitchFamily="18" charset="0"/>
              </a:rPr>
              <a:t>Респу́блики</a:t>
            </a:r>
            <a:r>
              <a:rPr lang="ru-RU" altLang="ja-JP" sz="2800" dirty="0">
                <a:latin typeface="Times New Roman" pitchFamily="18" charset="0"/>
              </a:rPr>
              <a:t> был принят в </a:t>
            </a:r>
            <a:r>
              <a:rPr lang="ru-RU" altLang="ja-JP" sz="2800" b="1" dirty="0">
                <a:latin typeface="Times New Roman" pitchFamily="18" charset="0"/>
              </a:rPr>
              <a:t>1950 г</a:t>
            </a:r>
            <a:r>
              <a:rPr lang="ru-RU" altLang="ja-JP" sz="2800" dirty="0">
                <a:latin typeface="Times New Roman" pitchFamily="18" charset="0"/>
              </a:rPr>
              <a:t>. </a:t>
            </a:r>
          </a:p>
          <a:p>
            <a:pPr algn="ctr"/>
            <a:r>
              <a:rPr lang="ru-RU" altLang="ja-JP" sz="2800" dirty="0">
                <a:latin typeface="Times New Roman" pitchFamily="18" charset="0"/>
              </a:rPr>
              <a:t>Флаг был утверждён 1 октября </a:t>
            </a:r>
            <a:r>
              <a:rPr lang="ru-RU" altLang="ja-JP" sz="2800" b="1" dirty="0">
                <a:latin typeface="Times New Roman" pitchFamily="18" charset="0"/>
              </a:rPr>
              <a:t>1949 г.  </a:t>
            </a:r>
            <a:r>
              <a:rPr lang="ru-RU" altLang="ja-JP" sz="2800" dirty="0">
                <a:latin typeface="Times New Roman" pitchFamily="18" charset="0"/>
              </a:rPr>
              <a:t>на Народном политическом консультативном совете. Его основной цвет — красный цвет коммунизма 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15365" name="Picture 5" descr="Флаг Китайской Народной Республики">
            <a:hlinkClick r:id="rId3" tooltip="Флаг Китайской Народной Республики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49275"/>
            <a:ext cx="3816350" cy="2549525"/>
          </a:xfrm>
          <a:prstGeom prst="rect">
            <a:avLst/>
          </a:prstGeom>
          <a:noFill/>
        </p:spPr>
      </p:pic>
      <p:pic>
        <p:nvPicPr>
          <p:cNvPr id="15367" name="Picture 7" descr="National_Emblem_of_the_People%27s_Republic_of_China">
            <a:hlinkClick r:id="rId5" tooltip="National Emblem of the People's Republic of China.png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04813"/>
            <a:ext cx="2457450" cy="2724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7263" y="1628775"/>
            <a:ext cx="3106737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>
                <a:latin typeface="Times New Roman" pitchFamily="18" charset="0"/>
              </a:rPr>
              <a:t>     Китай расположен в Центральной и Восточной Азии, на западном побережье Тихого океана. Это  третья по площади (9,6 млн. кв. км) страна на земном шаре. КНР омывается Бохайским заливом, Жёлтым, Восточно-Китайским и Южно-Китайским морями </a:t>
            </a:r>
          </a:p>
        </p:txBody>
      </p:sp>
      <p:pic>
        <p:nvPicPr>
          <p:cNvPr id="7173" name="Picture 5" descr="247_1404482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5616575" cy="426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500298" y="357166"/>
            <a:ext cx="36909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sng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Территория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Изображение:Population density of China by first-level administrative regions(Russian)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85860"/>
            <a:ext cx="5349915" cy="4720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Численность населения -1336,7 млн.человек(мировой лидер)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4643447"/>
            <a:ext cx="8786874" cy="17145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Хотя Китай называет себя социалистическим государством, его экономика </a:t>
            </a:r>
            <a:r>
              <a:rPr lang="ru-RU" sz="2400" b="1" dirty="0">
                <a:latin typeface="Times New Roman" pitchFamily="18" charset="0"/>
              </a:rPr>
              <a:t>развивается по рыночному пути</a:t>
            </a:r>
            <a:r>
              <a:rPr lang="ru-RU" sz="2400" dirty="0">
                <a:latin typeface="Times New Roman" pitchFamily="18" charset="0"/>
              </a:rPr>
              <a:t>, а </a:t>
            </a:r>
            <a:r>
              <a:rPr lang="ru-RU" sz="2400" b="1" dirty="0">
                <a:latin typeface="Times New Roman" pitchFamily="18" charset="0"/>
              </a:rPr>
              <a:t>мотором экономического роста являются частные предприятия.</a:t>
            </a:r>
            <a:r>
              <a:rPr lang="ru-RU" sz="2400" dirty="0">
                <a:latin typeface="Times New Roman" pitchFamily="18" charset="0"/>
              </a:rPr>
              <a:t> В соответствии с Конституцией Китая, частная собственность является «неприкосновенной», а государственная — «священной»</a:t>
            </a:r>
          </a:p>
        </p:txBody>
      </p:sp>
      <p:pic>
        <p:nvPicPr>
          <p:cNvPr id="29701" name="Picture 5" descr="шопинг в ита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5378470" cy="32678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36718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Экономика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5214950"/>
            <a:ext cx="8501122" cy="11430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ja-JP" sz="2400" dirty="0">
                <a:latin typeface="Times New Roman" pitchFamily="18" charset="0"/>
              </a:rPr>
              <a:t>Специфика структуры производства первичных энергоресурсов состоит в абсолютном преобладании угля, доля которого превышает 75 % 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1752" name="Picture 8" descr="4-18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00174"/>
            <a:ext cx="4160852" cy="37068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7041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Горнодобывающая промышленность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84763"/>
            <a:ext cx="8229600" cy="118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Основной объём нефтедобычи по-прежнему обеспечило месторождение Дацин — 55,7 млн. т,  добыча нефти на месторождении </a:t>
            </a:r>
            <a:r>
              <a:rPr lang="ru-RU" sz="2400" dirty="0" err="1" smtClean="0">
                <a:latin typeface="Times New Roman" pitchFamily="18" charset="0"/>
              </a:rPr>
              <a:t>Ляохэ</a:t>
            </a:r>
            <a:r>
              <a:rPr lang="ru-RU" sz="2400" dirty="0" smtClean="0">
                <a:latin typeface="Times New Roman" pitchFamily="18" charset="0"/>
              </a:rPr>
              <a:t> составила 14,5 млн. т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3798" name="Picture 6" descr="F2006052411212101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916113"/>
            <a:ext cx="3744913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5834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Нефтедобывающая промышленность</a:t>
            </a:r>
          </a:p>
        </p:txBody>
      </p:sp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728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Геологические ресурсы газа в КНР подразделяются на месторождения газовых пластов (303 единицы) и месторождения попутного газа (335 единиц) </a:t>
            </a:r>
          </a:p>
          <a:p>
            <a:pPr>
              <a:lnSpc>
                <a:spcPct val="80000"/>
              </a:lnSpc>
            </a:pPr>
            <a:r>
              <a:rPr lang="ru-RU" altLang="ja-JP" sz="2400">
                <a:latin typeface="Times New Roman" pitchFamily="18" charset="0"/>
              </a:rPr>
              <a:t>«Циншэньский газопромысел» – пятый по величине газовый промысел на территории Китая</a:t>
            </a:r>
            <a:r>
              <a:rPr lang="ru-RU" altLang="ja-JP" sz="2000"/>
              <a:t> </a:t>
            </a:r>
          </a:p>
        </p:txBody>
      </p:sp>
      <p:pic>
        <p:nvPicPr>
          <p:cNvPr id="35846" name="Picture 6" descr="1132110886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3887787" cy="2963862"/>
          </a:xfrm>
          <a:prstGeom prst="rect">
            <a:avLst/>
          </a:prstGeom>
          <a:noFill/>
        </p:spPr>
      </p:pic>
      <p:pic>
        <p:nvPicPr>
          <p:cNvPr id="35848" name="Picture 8" descr="11321109139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558925"/>
            <a:ext cx="4170363" cy="2954338"/>
          </a:xfrm>
          <a:prstGeom prst="rect">
            <a:avLst/>
          </a:prstGeom>
          <a:noFill/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1928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Газовая промышленность</a:t>
            </a:r>
          </a:p>
        </p:txBody>
      </p:sp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/>
              <a:t>Интересное о Китае.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Китай также известен миру как </a:t>
            </a:r>
            <a:r>
              <a:rPr lang="en-US" sz="2400" dirty="0" smtClean="0"/>
              <a:t>«</a:t>
            </a:r>
            <a:r>
              <a:rPr lang="ru-RU" sz="2400" dirty="0" smtClean="0"/>
              <a:t>Цветочное королевство</a:t>
            </a:r>
            <a:r>
              <a:rPr lang="en-US" sz="2400" dirty="0" smtClean="0"/>
              <a:t>». </a:t>
            </a:r>
            <a:r>
              <a:rPr lang="ru-RU" sz="2400" dirty="0" smtClean="0"/>
              <a:t>Множество фруктов и цветов, выведенных здесь, сегодня выращиваются по всему миру.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143668" cy="335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5357827"/>
            <a:ext cx="8858312" cy="10001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ja-JP" sz="2400" dirty="0">
                <a:latin typeface="Times New Roman" pitchFamily="18" charset="0"/>
              </a:rPr>
              <a:t>Предусматривается строительство АЭС после 2001 г. в провинциях </a:t>
            </a:r>
            <a:r>
              <a:rPr lang="ru-RU" altLang="ja-JP" sz="2400" dirty="0" err="1">
                <a:latin typeface="Times New Roman" pitchFamily="18" charset="0"/>
              </a:rPr>
              <a:t>Шаньдун</a:t>
            </a:r>
            <a:r>
              <a:rPr lang="ru-RU" altLang="ja-JP" sz="2400" dirty="0">
                <a:latin typeface="Times New Roman" pitchFamily="18" charset="0"/>
              </a:rPr>
              <a:t>, </a:t>
            </a:r>
            <a:r>
              <a:rPr lang="ru-RU" altLang="ja-JP" sz="2400" dirty="0" err="1">
                <a:latin typeface="Times New Roman" pitchFamily="18" charset="0"/>
              </a:rPr>
              <a:t>Фуцзянь</a:t>
            </a:r>
            <a:r>
              <a:rPr lang="ru-RU" altLang="ja-JP" sz="2400" dirty="0">
                <a:latin typeface="Times New Roman" pitchFamily="18" charset="0"/>
              </a:rPr>
              <a:t>, </a:t>
            </a:r>
            <a:r>
              <a:rPr lang="ru-RU" altLang="ja-JP" sz="2400" dirty="0" err="1">
                <a:latin typeface="Times New Roman" pitchFamily="18" charset="0"/>
              </a:rPr>
              <a:t>Хунань</a:t>
            </a:r>
            <a:r>
              <a:rPr lang="ru-RU" altLang="ja-JP" sz="2400" dirty="0">
                <a:latin typeface="Times New Roman" pitchFamily="18" charset="0"/>
              </a:rPr>
              <a:t>, </a:t>
            </a:r>
            <a:r>
              <a:rPr lang="ru-RU" altLang="ja-JP" sz="2400" dirty="0" err="1">
                <a:latin typeface="Times New Roman" pitchFamily="18" charset="0"/>
              </a:rPr>
              <a:t>Цзянси</a:t>
            </a:r>
            <a:r>
              <a:rPr lang="ru-RU" altLang="ja-JP" sz="2400" dirty="0">
                <a:latin typeface="Times New Roman" pitchFamily="18" charset="0"/>
              </a:rPr>
              <a:t>, Сычуань, </a:t>
            </a:r>
            <a:r>
              <a:rPr lang="ru-RU" altLang="ja-JP" sz="2400" dirty="0" err="1">
                <a:latin typeface="Times New Roman" pitchFamily="18" charset="0"/>
              </a:rPr>
              <a:t>Хэбэй</a:t>
            </a:r>
            <a:r>
              <a:rPr lang="ru-RU" altLang="ja-JP" sz="2400" dirty="0">
                <a:latin typeface="Times New Roman" pitchFamily="18" charset="0"/>
              </a:rPr>
              <a:t> и </a:t>
            </a:r>
            <a:r>
              <a:rPr lang="ru-RU" altLang="ja-JP" sz="2400" dirty="0" err="1">
                <a:latin typeface="Times New Roman" pitchFamily="18" charset="0"/>
              </a:rPr>
              <a:t>Хайнань</a:t>
            </a:r>
            <a:r>
              <a:rPr lang="ru-RU" altLang="ja-JP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72009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Энергетическая промышленность</a:t>
            </a:r>
          </a:p>
        </p:txBody>
      </p:sp>
      <p:pic>
        <p:nvPicPr>
          <p:cNvPr id="37900" name="Picture 12" descr="Панорама Тяньваньской АЭ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420938"/>
            <a:ext cx="5991225" cy="298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795963" y="1341438"/>
            <a:ext cx="3024187" cy="1800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Строительство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Ляньюньганской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</a:rPr>
              <a:t>Тяньваньской</a:t>
            </a:r>
            <a:r>
              <a:rPr lang="ru-RU" b="1" dirty="0">
                <a:latin typeface="Times New Roman" pitchFamily="18" charset="0"/>
              </a:rPr>
              <a:t>) АЭС.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Китай. Конец 1990-х гг. </a:t>
            </a:r>
          </a:p>
        </p:txBody>
      </p:sp>
      <p:pic>
        <p:nvPicPr>
          <p:cNvPr id="37902" name="Picture 14" descr="5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12875"/>
            <a:ext cx="3887787" cy="324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714883"/>
            <a:ext cx="8401080" cy="14112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ja-JP" sz="2400" dirty="0">
                <a:latin typeface="Times New Roman" pitchFamily="18" charset="0"/>
              </a:rPr>
              <a:t>Китай располагает 16 крупными морскими портами с 1772 причалами общей длиной 212,290 тыс. м, в которых обрабатывается 1426,34 млн т грузов в год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Руководством КНР поставлена задача </a:t>
            </a:r>
            <a:r>
              <a:rPr lang="ru-RU" sz="2400" dirty="0" err="1">
                <a:latin typeface="Times New Roman" pitchFamily="18" charset="0"/>
              </a:rPr>
              <a:t>судопрому</a:t>
            </a:r>
            <a:r>
              <a:rPr lang="ru-RU" sz="2400" dirty="0">
                <a:latin typeface="Times New Roman" pitchFamily="18" charset="0"/>
              </a:rPr>
              <a:t> страны к началу </a:t>
            </a:r>
            <a:r>
              <a:rPr lang="en-US" sz="2400" dirty="0">
                <a:latin typeface="Times New Roman" pitchFamily="18" charset="0"/>
              </a:rPr>
              <a:t>XXI</a:t>
            </a:r>
            <a:r>
              <a:rPr lang="ru-RU" sz="2400" dirty="0">
                <a:latin typeface="Times New Roman" pitchFamily="18" charset="0"/>
              </a:rPr>
              <a:t> в. превратить Китай в одну из ведущих морских держав мира</a:t>
            </a:r>
          </a:p>
        </p:txBody>
      </p:sp>
      <p:pic>
        <p:nvPicPr>
          <p:cNvPr id="39943" name="Picture 7" descr="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268413"/>
            <a:ext cx="4751387" cy="3160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3087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Судоходство и судостроение</a:t>
            </a:r>
          </a:p>
        </p:txBody>
      </p:sp>
    </p:spTree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714885"/>
            <a:ext cx="8786874" cy="1428759"/>
          </a:xfrm>
        </p:spPr>
        <p:txBody>
          <a:bodyPr>
            <a:normAutofit lnSpcReduction="10000"/>
          </a:bodyPr>
          <a:lstStyle/>
          <a:p>
            <a:r>
              <a:rPr lang="ru-RU" altLang="ja-JP" sz="2200" dirty="0">
                <a:latin typeface="Times New Roman" pitchFamily="18" charset="0"/>
              </a:rPr>
              <a:t>На железные дороги приходится 70,1 тыс. км, из которых электрифицировано лишь 16,9 тыс. км </a:t>
            </a:r>
          </a:p>
          <a:p>
            <a:r>
              <a:rPr lang="ru-RU" altLang="ja-JP" sz="2200" dirty="0">
                <a:latin typeface="Times New Roman" pitchFamily="18" charset="0"/>
              </a:rPr>
              <a:t>В апреле 2007 г. 280 новых высокоскоростных поездов отправились в первый рейс с вокзалов Китая, развивая скорость до 250 км в час</a:t>
            </a:r>
            <a:r>
              <a:rPr lang="ru-RU" altLang="ja-JP" sz="2200" dirty="0"/>
              <a:t> </a:t>
            </a:r>
            <a:endParaRPr lang="ru-RU" altLang="ja-JP" sz="2200" dirty="0">
              <a:latin typeface="Times New Roman" pitchFamily="18" charset="0"/>
            </a:endParaRPr>
          </a:p>
          <a:p>
            <a:endParaRPr lang="ru-RU" sz="2200" dirty="0">
              <a:latin typeface="Times New Roman" pitchFamily="18" charset="0"/>
            </a:endParaRPr>
          </a:p>
        </p:txBody>
      </p:sp>
      <p:pic>
        <p:nvPicPr>
          <p:cNvPr id="46086" name="Picture 6" descr="tr  - 340x255, 23,4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341438"/>
            <a:ext cx="4465637" cy="3348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60499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Железнодорожный транспорт</a:t>
            </a:r>
          </a:p>
        </p:txBody>
      </p:sp>
    </p:spTree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29600" cy="8969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ja-JP" sz="2400" b="1">
                <a:latin typeface="Times New Roman" pitchFamily="18" charset="0"/>
              </a:rPr>
              <a:t>Быстрыми темпами растёт поголовье крупного рогатого скота и овец, более медленными темпами — поголовье свиней 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54278" name="Picture 6" descr="1144291251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6840537" cy="4479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/>
              <a:t>Шанхайский порт (Китай)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4751388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500"/>
              <a:t>Порт Шанхай занимает выгодное географическое положение, находясь между севером и югом Китая и имея прямой выход в море. Порт Шанхая расположен на западном побережье Тихого океана вдоль береговой линии, имеющей общую протяженность 18000 км, в 50 км вверх по течению реки Янцзы от места ее впадения в Восточно-Китайское море. Он является одним из крупнейших портов в мире.</a:t>
            </a:r>
          </a:p>
        </p:txBody>
      </p:sp>
      <p:pic>
        <p:nvPicPr>
          <p:cNvPr id="7173" name="Picture 5" descr="port-shangh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14422"/>
            <a:ext cx="341630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shanghai-port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3457575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4572000" cy="56436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/>
              <a:t>В настоящее время порт Шанхая - это один из ключевых каналов поставок импортных и экспортных грузов. Имеет установленные торговые связи с 500 портами в 200 странах и регионах по всему миру. Почти 99% всего внешнеторгового оборота Шанхая осуществляется посредством морских перевозок через порт Шанхая, в нем проходит обработку почти каждая вторая тонна груза из всего грузооборота города, на него приходится около 20% всего морского грузооборота страны. В 2010 году порт Шанхай вышел на первое место в мире по грузообороту. </a:t>
            </a:r>
          </a:p>
        </p:txBody>
      </p:sp>
      <p:pic>
        <p:nvPicPr>
          <p:cNvPr id="8197" name="Picture 5" descr="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357718" cy="2928958"/>
          </a:xfrm>
          <a:prstGeom prst="rect">
            <a:avLst/>
          </a:prstGeom>
          <a:noFill/>
        </p:spPr>
      </p:pic>
      <p:pic>
        <p:nvPicPr>
          <p:cNvPr id="8199" name="Picture 7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357718" cy="291819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859338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Основной специализацией порта является организация погрузочно-разгрузочных работ, складирование и хранение грузов, организация буксиров, лоцманское обслуживание, швартовка, безопасный причал и многое другое.   Порт Шанхая специализируется на контейнерных перевозках, в его терминалах обслуживаются следующие грузы: уголь, металлическая руда, нефть и продукты ее переработки, строительные материалы, оборудование и т.д.</a:t>
            </a:r>
          </a:p>
        </p:txBody>
      </p:sp>
      <p:pic>
        <p:nvPicPr>
          <p:cNvPr id="9223" name="Picture 7" descr="378548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51555"/>
            <a:ext cx="3892547" cy="2320308"/>
          </a:xfrm>
          <a:prstGeom prst="rect">
            <a:avLst/>
          </a:prstGeom>
          <a:noFill/>
        </p:spPr>
      </p:pic>
      <p:pic>
        <p:nvPicPr>
          <p:cNvPr id="9225" name="Picture 9" descr="Port_of_Shanghai_Yangshan_Deep-water_Harbour_Zone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3857652" cy="28638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0034" y="857232"/>
            <a:ext cx="7627938" cy="4000500"/>
          </a:xfrm>
        </p:spPr>
        <p:txBody>
          <a:bodyPr>
            <a:normAutofit/>
          </a:bodyPr>
          <a:lstStyle/>
          <a:p>
            <a:r>
              <a:rPr lang="ru-RU" sz="2000" dirty="0"/>
              <a:t>Китайские воздушные змеи (</a:t>
            </a:r>
            <a:r>
              <a:rPr lang="en-US" sz="2000" dirty="0"/>
              <a:t>«</a:t>
            </a:r>
            <a:r>
              <a:rPr lang="ru-RU" sz="2000" dirty="0"/>
              <a:t>бумажные птицы</a:t>
            </a:r>
            <a:r>
              <a:rPr lang="en-US" sz="2000" dirty="0"/>
              <a:t>», «</a:t>
            </a:r>
            <a:r>
              <a:rPr lang="ru-RU" sz="2000" dirty="0"/>
              <a:t>Эолова арфа</a:t>
            </a:r>
            <a:r>
              <a:rPr lang="en-US" sz="2000" dirty="0"/>
              <a:t>») </a:t>
            </a:r>
            <a:r>
              <a:rPr lang="ru-RU" sz="2000" dirty="0"/>
              <a:t>были изобретены около 3000 лет назад. Изначально их использовали не в развлекательных целях, а военных. Змеи запускали в воздух для устрашения врага в бою. Марко Поло (1254 – 1324) в своих дневниках отмечал, что с помощью воздушных змеев моряки прогнозировали успешность рейса.</a:t>
            </a:r>
          </a:p>
        </p:txBody>
      </p:sp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6000792" cy="318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596" y="1071546"/>
            <a:ext cx="8056563" cy="4071937"/>
          </a:xfrm>
        </p:spPr>
        <p:txBody>
          <a:bodyPr>
            <a:normAutofit/>
          </a:bodyPr>
          <a:lstStyle/>
          <a:p>
            <a:r>
              <a:rPr lang="ru-RU" sz="2400" dirty="0"/>
              <a:t>Китайские новаторы изобрели компас, бумагу, порох и печать. </a:t>
            </a:r>
          </a:p>
        </p:txBody>
      </p:sp>
      <p:pic>
        <p:nvPicPr>
          <p:cNvPr id="1331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3286116" cy="3413637"/>
          </a:xfrm>
          <a:prstGeom prst="rect">
            <a:avLst/>
          </a:prstGeom>
          <a:noFill/>
        </p:spPr>
      </p:pic>
      <p:pic>
        <p:nvPicPr>
          <p:cNvPr id="13317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3375820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642918"/>
            <a:ext cx="8413750" cy="5643562"/>
          </a:xfrm>
        </p:spPr>
        <p:txBody>
          <a:bodyPr/>
          <a:lstStyle/>
          <a:p>
            <a:r>
              <a:rPr lang="ru-RU" sz="2400" dirty="0"/>
              <a:t>Согласно древней китайской легенде, чай был открыт в 2737 году до н.э. императором </a:t>
            </a:r>
            <a:r>
              <a:rPr lang="ru-RU" sz="2400" dirty="0" err="1"/>
              <a:t>Шэнь-нунем</a:t>
            </a:r>
            <a:r>
              <a:rPr lang="ru-RU" sz="2400" dirty="0"/>
              <a:t> (</a:t>
            </a:r>
            <a:r>
              <a:rPr lang="ru-RU" sz="2400" dirty="0" err="1"/>
              <a:t>Shennong</a:t>
            </a:r>
            <a:r>
              <a:rPr lang="ru-RU" sz="2400" dirty="0"/>
              <a:t>). Произошло это случайно, когда ароматные листья попали в царскую чашку с горячей водой. Современные жители Китая считают чай неотъемлемой, необходимой частью своей жизни.</a:t>
            </a:r>
          </a:p>
        </p:txBody>
      </p:sp>
      <p:pic>
        <p:nvPicPr>
          <p:cNvPr id="15364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71744"/>
            <a:ext cx="538086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28625"/>
            <a:ext cx="8628063" cy="6200775"/>
          </a:xfrm>
        </p:spPr>
        <p:txBody>
          <a:bodyPr/>
          <a:lstStyle/>
          <a:p>
            <a:r>
              <a:rPr lang="ru-RU" dirty="0"/>
              <a:t>Китайские фонарики были изобретены в 250 году до н.э. Для китайцев они представляют собой важный символ долгой жизни и благосостояния. Для богатых семей изготавливали настолько объемные фонари, что их поднятие производилось несколькими людьми.</a:t>
            </a:r>
          </a:p>
        </p:txBody>
      </p:sp>
      <p:pic>
        <p:nvPicPr>
          <p:cNvPr id="19460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19"/>
            <a:ext cx="6858048" cy="35081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2844" y="571480"/>
            <a:ext cx="8397906" cy="6286520"/>
          </a:xfrm>
        </p:spPr>
        <p:txBody>
          <a:bodyPr/>
          <a:lstStyle/>
          <a:p>
            <a:r>
              <a:rPr lang="ru-RU" sz="2400" dirty="0"/>
              <a:t>Самая почитаемая птица в Китае – феникс. По китайской легенде, она представляет собой женскую императорскую власть. Журавль в глазах китайцев символизирует долгую жизнь, это вторая по значимости птица Поднебесной. Утки считаются символом счастья и супружеской верности.</a:t>
            </a:r>
          </a:p>
        </p:txBody>
      </p:sp>
      <p:pic>
        <p:nvPicPr>
          <p:cNvPr id="21508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053026" cy="404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857232"/>
            <a:ext cx="4929190" cy="6858000"/>
          </a:xfrm>
        </p:spPr>
        <p:txBody>
          <a:bodyPr/>
          <a:lstStyle/>
          <a:p>
            <a:r>
              <a:rPr lang="ru-RU" sz="2400" dirty="0"/>
              <a:t>Для западных стран дракон считается злым созданием, в Китае это животное занимает почетное первое место среди четырех великих существ мира, описываемых в мифологии (остальные три – тигр, феникс и черепаха).</a:t>
            </a:r>
          </a:p>
        </p:txBody>
      </p:sp>
      <p:pic>
        <p:nvPicPr>
          <p:cNvPr id="2253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39897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500042"/>
            <a:ext cx="8183592" cy="6357958"/>
          </a:xfrm>
        </p:spPr>
        <p:txBody>
          <a:bodyPr/>
          <a:lstStyle/>
          <a:p>
            <a:r>
              <a:rPr lang="ru-RU" dirty="0"/>
              <a:t>Самое популярное хобби жителей </a:t>
            </a:r>
            <a:r>
              <a:rPr lang="en-US" dirty="0"/>
              <a:t>«</a:t>
            </a:r>
            <a:r>
              <a:rPr lang="ru-RU" dirty="0"/>
              <a:t>Поднебесной</a:t>
            </a:r>
            <a:r>
              <a:rPr lang="en-US" dirty="0"/>
              <a:t>» – </a:t>
            </a:r>
            <a:r>
              <a:rPr lang="ru-RU" dirty="0"/>
              <a:t>коллекционирование марок.</a:t>
            </a:r>
          </a:p>
        </p:txBody>
      </p:sp>
      <p:pic>
        <p:nvPicPr>
          <p:cNvPr id="23556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515120" cy="44342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</TotalTime>
  <Words>1019</Words>
  <Application>Microsoft Office PowerPoint</Application>
  <PresentationFormat>Экран (4:3)</PresentationFormat>
  <Paragraphs>60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Слайд 1</vt:lpstr>
      <vt:lpstr>Интересное о Китае.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Шанхайский порт (Китай)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Geo</cp:lastModifiedBy>
  <cp:revision>9</cp:revision>
  <dcterms:modified xsi:type="dcterms:W3CDTF">2015-12-16T06:21:58Z</dcterms:modified>
</cp:coreProperties>
</file>