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9" r:id="rId3"/>
    <p:sldId id="280" r:id="rId4"/>
    <p:sldId id="258" r:id="rId5"/>
    <p:sldId id="282" r:id="rId6"/>
    <p:sldId id="284" r:id="rId7"/>
    <p:sldId id="263" r:id="rId8"/>
    <p:sldId id="264" r:id="rId9"/>
    <p:sldId id="271" r:id="rId10"/>
    <p:sldId id="285" r:id="rId11"/>
    <p:sldId id="286" r:id="rId12"/>
    <p:sldId id="287" r:id="rId13"/>
    <p:sldId id="288" r:id="rId14"/>
    <p:sldId id="268" r:id="rId15"/>
    <p:sldId id="289" r:id="rId16"/>
    <p:sldId id="273" r:id="rId17"/>
    <p:sldId id="26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30753-1DEA-4BE6-8DDB-06A45689ADA9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A3051-D95A-443B-815D-A9F86EA51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FDE77-2355-4020-8DEB-8FDB52AFF64D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A256-4B7F-498B-AE67-9B552CC6C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A1258-7723-4F8E-BDD9-B597DF11DEFE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B2C33-4CCF-46A1-967E-5F29F2D97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EA382-090C-4878-91B0-FEAE4D082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B404-B01D-4C4F-9A6D-1DC272B18471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6295-31DF-4491-B4DD-9DFF459700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BB2CE-B147-4B8C-B13D-786BC30C9BAC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EA2C-893A-4EF7-A501-D565C7902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4D03F-B326-4AAC-B5D9-F5638F67ABB6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28ABE-5919-4C02-B76C-3A81B50B5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6B32-0FDD-4175-86BC-B24C5D1C4A3B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09D7F-7EE3-4464-88C5-E13BED80A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8E508-B106-41F1-9A14-25F8353DFE48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0C8F9-E2C9-4BB2-8F29-CA0AC94EA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53D61-2D0F-4FA1-B5A7-9DD1C3D51BCC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2A10-74AC-458B-B94C-B228632D8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22C3-6302-4253-ACF7-31E245A44400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E5034-4321-47B2-A839-B100FA8209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D162A-7113-4C94-9EDF-6F0E3140881C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03753-F69E-459F-BEA7-E0E59DBF5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3DB532-A800-4543-BA8D-A21AF6D17CDC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53EBFA-5F6A-459C-934F-63E593EC5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497387" y="3000375"/>
            <a:ext cx="4289427" cy="2373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effectLst/>
              </a:rPr>
              <a:t>Выполнил </a:t>
            </a:r>
            <a:r>
              <a:rPr lang="ru-RU" sz="2400" b="1" dirty="0" err="1" smtClean="0"/>
              <a:t>Демянчук</a:t>
            </a:r>
            <a:r>
              <a:rPr lang="ru-RU" sz="2400" b="1" dirty="0" smtClean="0"/>
              <a:t> Сергей</a:t>
            </a:r>
            <a:r>
              <a:rPr lang="ru-RU" sz="2400" b="1" dirty="0" smtClean="0">
                <a:effectLst/>
              </a:rPr>
              <a:t>, ученик  </a:t>
            </a:r>
            <a:r>
              <a:rPr lang="ru-RU" sz="2400" b="1" dirty="0"/>
              <a:t>9</a:t>
            </a:r>
            <a:r>
              <a:rPr lang="ru-RU" sz="2400" b="1" dirty="0" smtClean="0">
                <a:effectLst/>
              </a:rPr>
              <a:t> </a:t>
            </a:r>
            <a:r>
              <a:rPr lang="ru-RU" sz="2400" b="1" dirty="0" smtClean="0">
                <a:effectLst/>
              </a:rPr>
              <a:t>А класса        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effectLst/>
              </a:rPr>
              <a:t>   МОУ СОШ №2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effectLst/>
              </a:rPr>
              <a:t>им. М.К. </a:t>
            </a:r>
            <a:r>
              <a:rPr lang="ru-RU" sz="2400" b="1" dirty="0" err="1" smtClean="0">
                <a:effectLst/>
              </a:rPr>
              <a:t>Аммосова</a:t>
            </a:r>
            <a:endParaRPr lang="ru-RU" sz="2400" b="1" dirty="0" smtClean="0">
              <a:effectLst/>
            </a:endParaRP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effectLst/>
              </a:rPr>
              <a:t>Руководитель проекта: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effectLst/>
              </a:rPr>
              <a:t> </a:t>
            </a:r>
            <a:r>
              <a:rPr lang="ru-RU" sz="2400" b="1" dirty="0" err="1" smtClean="0">
                <a:effectLst/>
              </a:rPr>
              <a:t>Курашев</a:t>
            </a:r>
            <a:r>
              <a:rPr lang="ru-RU" sz="2400" b="1" dirty="0" smtClean="0">
                <a:effectLst/>
              </a:rPr>
              <a:t> Е.Н., учитель технологии</a:t>
            </a:r>
          </a:p>
        </p:txBody>
      </p:sp>
      <p:sp>
        <p:nvSpPr>
          <p:cNvPr id="5123" name="WordArt 7"/>
          <p:cNvSpPr>
            <a:spLocks noChangeArrowheads="1" noChangeShapeType="1" noTextEdit="1"/>
          </p:cNvSpPr>
          <p:nvPr/>
        </p:nvSpPr>
        <p:spPr bwMode="auto">
          <a:xfrm>
            <a:off x="1258888" y="692150"/>
            <a:ext cx="6956425" cy="2022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Творческий проект</a:t>
            </a:r>
          </a:p>
          <a:p>
            <a:pPr algn="ctr"/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на тему:</a:t>
            </a:r>
          </a:p>
          <a:p>
            <a:pPr algn="ctr"/>
            <a:r>
              <a:rPr lang="ru-RU" sz="36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"Шкатулка"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813" y="5572125"/>
            <a:ext cx="8001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Нерюнгри </a:t>
            </a:r>
            <a:r>
              <a:rPr lang="ru-RU" b="1" dirty="0" smtClean="0">
                <a:solidFill>
                  <a:schemeClr val="tx1"/>
                </a:solidFill>
              </a:rPr>
              <a:t>2022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2924175"/>
            <a:ext cx="358298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42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391400" cy="56673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Этапы выполнения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разметка деталей, опиливание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3" name="Текст 5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74" name="Picture 5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3600"/>
            <a:ext cx="4068233" cy="305117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5265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467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391400" cy="56673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Этапы выполнения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склеивание, сборка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3" name="Текст 5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74" name="Picture 5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3600"/>
            <a:ext cx="4068232" cy="305117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5265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4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391400" cy="56673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Этапы выполнения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подбор рисунка, выжигание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3" name="Текст 5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74" name="Picture 5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133600"/>
            <a:ext cx="4068232" cy="305117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15265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9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391400" cy="56673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Этапы выполнения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раскраска, лакирование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3" name="Текст 5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74" name="Picture 5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752600"/>
            <a:ext cx="4068232" cy="305117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177927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Ш2\Desktop\Творческие проекты\Демянчук\шкатулк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67200"/>
            <a:ext cx="3200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802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762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Экономическое обоснование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 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0901076"/>
              </p:ext>
            </p:extLst>
          </p:nvPr>
        </p:nvGraphicFramePr>
        <p:xfrm>
          <a:off x="838200" y="1523997"/>
          <a:ext cx="7391400" cy="474068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3886200"/>
                <a:gridCol w="1793507"/>
                <a:gridCol w="1711693"/>
              </a:tblGrid>
              <a:tr h="4803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Наименование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Количество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  <a:latin typeface="Times New Roman"/>
                          <a:ea typeface="Times New Roman"/>
                        </a:rPr>
                        <a:t>Цена(рубли)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9607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1. Доска сосны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1500х90х15 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</a:p>
                  </a:txBody>
                  <a:tcPr marL="68580" marR="68580" marT="0" marB="0"/>
                </a:tc>
              </a:tr>
              <a:tr h="4803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2. Клей «Столяр»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100 гр.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/>
                </a:tc>
              </a:tr>
              <a:tr h="4803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3. Лак НЦ-228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200 мл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</a:tr>
              <a:tr h="4803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4. Наждачная бумага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150х200 мм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/>
                </a:tc>
              </a:tr>
              <a:tr h="4803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5.Шарниры для крышки шкатулки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4 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80</a:t>
                      </a:r>
                    </a:p>
                  </a:txBody>
                  <a:tcPr marL="68580" marR="68580" marT="0" marB="0"/>
                </a:tc>
              </a:tr>
              <a:tr h="51134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6.Декоративные ручки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2 шт.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Times New Roman"/>
                        </a:rPr>
                        <a:t>50</a:t>
                      </a:r>
                    </a:p>
                  </a:txBody>
                  <a:tcPr marL="68580" marR="68580" marT="0" marB="0"/>
                </a:tc>
              </a:tr>
              <a:tr h="4803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                  ИТОГО: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Times New Roman"/>
                        </a:rPr>
                        <a:t>350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864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04800"/>
            <a:ext cx="7696200" cy="5943599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1200"/>
              </a:spcBef>
              <a:spcAft>
                <a:spcPts val="300"/>
              </a:spcAft>
              <a:buNone/>
            </a:pPr>
            <a:r>
              <a:rPr lang="ru-RU" b="1" dirty="0" smtClean="0"/>
              <a:t> </a:t>
            </a:r>
            <a:r>
              <a:rPr lang="ru-RU" sz="3600" b="1" dirty="0">
                <a:solidFill>
                  <a:srgbClr val="C00000"/>
                </a:solidFill>
              </a:rPr>
              <a:t>Экологическое обоснование</a:t>
            </a:r>
          </a:p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       </a:t>
            </a:r>
            <a:r>
              <a:rPr lang="ru-RU" sz="1900" dirty="0">
                <a:latin typeface="Times New Roman" pitchFamily="18" charset="0"/>
                <a:ea typeface="Times New Roman"/>
                <a:cs typeface="Times New Roman" pitchFamily="18" charset="0"/>
              </a:rPr>
              <a:t>Изготовление и эксплуатация проектируемого изделия не повлекут за собой изменений в окружающей среде, нарушений в жизнедеятельности человека. </a:t>
            </a:r>
          </a:p>
          <a:p>
            <a:pPr algn="just">
              <a:spcAft>
                <a:spcPts val="0"/>
              </a:spcAft>
            </a:pPr>
            <a:r>
              <a:rPr lang="ru-RU" sz="1900" dirty="0">
                <a:latin typeface="Times New Roman" pitchFamily="18" charset="0"/>
                <a:ea typeface="Times New Roman"/>
                <a:cs typeface="Times New Roman" pitchFamily="18" charset="0"/>
              </a:rPr>
              <a:t>       Древесину для изготовления шкатулки мы использовали из отходов строительного производства. </a:t>
            </a:r>
          </a:p>
          <a:p>
            <a:pPr algn="just">
              <a:spcAft>
                <a:spcPts val="0"/>
              </a:spcAft>
            </a:pPr>
            <a:r>
              <a:rPr lang="ru-RU" sz="1900" dirty="0">
                <a:latin typeface="Times New Roman" pitchFamily="18" charset="0"/>
                <a:ea typeface="Times New Roman"/>
                <a:cs typeface="Times New Roman" pitchFamily="18" charset="0"/>
              </a:rPr>
              <a:t>       Отходы в результате нашего производства (опилки, стружку) можно использовать в качестве утеплителя в строительстве или как удобрение для садовых растений. Исходя из вышесказанного, делаем вывод об экологической целесообразности нашего проекта.</a:t>
            </a:r>
          </a:p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 pitchFamily="18" charset="0"/>
                <a:ea typeface="Times New Roman"/>
                <a:cs typeface="Times New Roman" pitchFamily="18" charset="0"/>
              </a:rPr>
              <a:t>Лак и клей   могут быть опасны при изготовлении изделия, но при  соблюдении режима проветривания и индивидуальных средств защиты   безвредны. </a:t>
            </a:r>
          </a:p>
          <a:p>
            <a:pPr indent="450215" algn="just">
              <a:spcAft>
                <a:spcPts val="0"/>
              </a:spcAft>
            </a:pPr>
            <a:r>
              <a:rPr lang="ru-RU" sz="1900" dirty="0">
                <a:latin typeface="Times New Roman" pitchFamily="18" charset="0"/>
                <a:ea typeface="Times New Roman"/>
                <a:cs typeface="Times New Roman" pitchFamily="18" charset="0"/>
              </a:rPr>
              <a:t>Вывод: все применяемые мной материалы сертифицированы, значит, при нормальной эксплуатации отрицательного влияния для человека и окружающую среду не окажут и являются  экологически чистыми.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70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09600"/>
            <a:ext cx="5486400" cy="533400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Реклама изделия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990600" y="5105400"/>
            <a:ext cx="7086600" cy="106680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Подарки всегда приятно не только получать, но и дарить.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А если вы дарите подарок, сделанный своими руками, то это вдвойне приятно.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143000"/>
            <a:ext cx="5715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66800"/>
            <a:ext cx="8229600" cy="4343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Спасибо </a:t>
            </a:r>
            <a:br>
              <a:rPr lang="ru-RU" sz="7200" dirty="0" smtClean="0">
                <a:solidFill>
                  <a:srgbClr val="C00000"/>
                </a:solidFill>
              </a:rPr>
            </a:br>
            <a:r>
              <a:rPr lang="ru-RU" sz="7200" dirty="0" smtClean="0">
                <a:solidFill>
                  <a:srgbClr val="C00000"/>
                </a:solidFill>
              </a:rPr>
              <a:t>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9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533400" y="685800"/>
            <a:ext cx="8229600" cy="8382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C00000"/>
                </a:solidFill>
              </a:rPr>
              <a:t>Актуальность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057400"/>
            <a:ext cx="7696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Достаточно </a:t>
            </a:r>
            <a:r>
              <a:rPr lang="ru-RU" sz="2400" b="1" dirty="0" smtClean="0">
                <a:solidFill>
                  <a:srgbClr val="C00000"/>
                </a:solidFill>
              </a:rPr>
              <a:t>большое количество разных мелочей</a:t>
            </a:r>
            <a:r>
              <a:rPr lang="ru-RU" sz="2400" b="1" dirty="0" smtClean="0"/>
              <a:t>, которые надоело собирать по полкам и по столам.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pPr>
              <a:buFont typeface="Wingdings" pitchFamily="2" charset="2"/>
              <a:buChar char="§"/>
            </a:pPr>
            <a:r>
              <a:rPr lang="ru-RU" sz="2400" b="1" dirty="0" smtClean="0"/>
              <a:t>Шкатулка своими руками – это </a:t>
            </a:r>
            <a:r>
              <a:rPr lang="ru-RU" sz="2400" b="1" dirty="0" smtClean="0">
                <a:solidFill>
                  <a:srgbClr val="C00000"/>
                </a:solidFill>
              </a:rPr>
              <a:t>прекрасный подарок</a:t>
            </a:r>
            <a:r>
              <a:rPr lang="ru-RU" sz="2400" b="1" dirty="0" smtClean="0"/>
              <a:t>, который можно сделать для своих близких или друзей, не затратив при этом большого количества времени и сил.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932231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6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 проекта: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</a:rPr>
              <a:t>Изготовить шкатулку, украсить элементами выжигания узора на древесине</a:t>
            </a:r>
            <a:endParaRPr lang="ru-RU" sz="3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3400" y="2133600"/>
            <a:ext cx="8153400" cy="39925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 smtClean="0"/>
              <a:t>Задачи:</a:t>
            </a:r>
          </a:p>
          <a:p>
            <a:r>
              <a:rPr lang="ru-RU" sz="2400" b="1" dirty="0"/>
              <a:t>1. Изучить   литературу по теме проекта</a:t>
            </a:r>
            <a:r>
              <a:rPr lang="ru-RU" sz="2400" b="1" dirty="0" smtClean="0"/>
              <a:t>. </a:t>
            </a:r>
            <a:endParaRPr lang="ru-RU" sz="2400" b="1" dirty="0"/>
          </a:p>
          <a:p>
            <a:r>
              <a:rPr lang="ru-RU" sz="2400" b="1" dirty="0"/>
              <a:t>2. Выявить возможные варианты шкатулок..</a:t>
            </a:r>
          </a:p>
          <a:p>
            <a:r>
              <a:rPr lang="ru-RU" sz="2400" b="1" dirty="0"/>
              <a:t>3. Разработать дизайн и конструкцию своей шкатулки.</a:t>
            </a:r>
          </a:p>
          <a:p>
            <a:r>
              <a:rPr lang="ru-RU" sz="2400" b="1" dirty="0"/>
              <a:t>4</a:t>
            </a:r>
            <a:r>
              <a:rPr lang="ru-RU" sz="2400" b="1" dirty="0" smtClean="0"/>
              <a:t>. </a:t>
            </a:r>
            <a:r>
              <a:rPr lang="ru-RU" sz="2400" b="1" dirty="0"/>
              <a:t>Разработать технологический процесс изготовления шкатулки.</a:t>
            </a:r>
          </a:p>
          <a:p>
            <a:r>
              <a:rPr lang="ru-RU" sz="2400" b="1" dirty="0"/>
              <a:t>5</a:t>
            </a:r>
            <a:r>
              <a:rPr lang="ru-RU" sz="2400" b="1" dirty="0" smtClean="0"/>
              <a:t>. </a:t>
            </a:r>
            <a:r>
              <a:rPr lang="ru-RU" sz="2400" b="1" dirty="0"/>
              <a:t>Изготовить шкатулку и провести апробацию.</a:t>
            </a:r>
          </a:p>
          <a:p>
            <a:r>
              <a:rPr lang="ru-RU" sz="2400" b="1" dirty="0"/>
              <a:t>6</a:t>
            </a:r>
            <a:r>
              <a:rPr lang="ru-RU" sz="2400" b="1" dirty="0" smtClean="0"/>
              <a:t>. </a:t>
            </a:r>
            <a:r>
              <a:rPr lang="ru-RU" sz="2400" b="1" dirty="0"/>
              <a:t>Оценить проделанную работу.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809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5486400" cy="566738"/>
          </a:xfrm>
        </p:spPr>
        <p:txBody>
          <a:bodyPr/>
          <a:lstStyle/>
          <a:p>
            <a:pPr algn="ctr" eaLnBrk="1" hangingPunct="1"/>
            <a:r>
              <a:rPr lang="ru-RU" sz="4000" dirty="0" smtClean="0">
                <a:solidFill>
                  <a:srgbClr val="C00000"/>
                </a:solidFill>
              </a:rPr>
              <a:t>Историческая справка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type="body" sz="half" idx="2"/>
          </p:nvPr>
        </p:nvSpPr>
        <p:spPr>
          <a:xfrm>
            <a:off x="533400" y="1600200"/>
            <a:ext cx="7467600" cy="804862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/>
              <a:t>Древнерусское – </a:t>
            </a:r>
            <a:r>
              <a:rPr lang="ru-RU" sz="2800" dirty="0" err="1" smtClean="0"/>
              <a:t>шкатула</a:t>
            </a:r>
            <a:r>
              <a:rPr lang="ru-RU" sz="2800" dirty="0" smtClean="0"/>
              <a:t> (небольшой сундук).</a:t>
            </a:r>
          </a:p>
          <a:p>
            <a:pPr algn="ctr">
              <a:buNone/>
            </a:pPr>
            <a:r>
              <a:rPr lang="ru-RU" sz="2800" dirty="0" smtClean="0"/>
              <a:t>Латинское – </a:t>
            </a:r>
            <a:r>
              <a:rPr lang="ru-RU" sz="2800" dirty="0" err="1" smtClean="0"/>
              <a:t>scatula</a:t>
            </a:r>
            <a:r>
              <a:rPr lang="ru-RU" sz="2800" dirty="0" smtClean="0"/>
              <a:t>.</a:t>
            </a:r>
          </a:p>
          <a:p>
            <a:pPr algn="ctr">
              <a:buNone/>
            </a:pPr>
            <a:r>
              <a:rPr lang="ru-RU" sz="2800" dirty="0" smtClean="0"/>
              <a:t> Слово «шкатулка» появилось и получило </a:t>
            </a:r>
          </a:p>
          <a:p>
            <a:pPr algn="ctr">
              <a:buNone/>
            </a:pPr>
            <a:r>
              <a:rPr lang="ru-RU" sz="2800" dirty="0" smtClean="0"/>
              <a:t>широкое распространение в русском языке в        конце XVI в.</a:t>
            </a:r>
          </a:p>
          <a:p>
            <a:pPr eaLnBrk="1" hangingPunct="1"/>
            <a:r>
              <a:rPr lang="ru-RU" sz="2400" dirty="0" smtClean="0"/>
              <a:t>     </a:t>
            </a:r>
          </a:p>
          <a:p>
            <a:pPr eaLnBrk="1" hangingPunct="1"/>
            <a:r>
              <a:rPr lang="ru-RU" sz="2800" dirty="0" smtClean="0"/>
              <a:t> Первые шкатулки были созданы </a:t>
            </a:r>
          </a:p>
          <a:p>
            <a:pPr eaLnBrk="1" hangingPunct="1"/>
            <a:r>
              <a:rPr lang="ru-RU" sz="2800" dirty="0" smtClean="0"/>
              <a:t>      для хранения украшений</a:t>
            </a:r>
          </a:p>
        </p:txBody>
      </p:sp>
      <p:pic>
        <p:nvPicPr>
          <p:cNvPr id="12290" name="Picture 2" descr="http://tortnnov.ru/wp-content/uploads/2011/10/15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4038600"/>
            <a:ext cx="2438400" cy="2057400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042988" y="333375"/>
            <a:ext cx="72009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ru-RU" sz="32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Franklin Gothic Book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Требования </a:t>
            </a:r>
            <a:r>
              <a:rPr lang="ru-RU" sz="32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ranklin Gothic Book" pitchFamily="34" charset="0"/>
              </a:rPr>
              <a:t>к проектированию</a:t>
            </a:r>
          </a:p>
        </p:txBody>
      </p:sp>
      <p:grpSp>
        <p:nvGrpSpPr>
          <p:cNvPr id="9219" name="Group 5"/>
          <p:cNvGrpSpPr>
            <a:grpSpLocks noChangeAspect="1"/>
          </p:cNvGrpSpPr>
          <p:nvPr/>
        </p:nvGrpSpPr>
        <p:grpSpPr bwMode="auto">
          <a:xfrm>
            <a:off x="396875" y="919163"/>
            <a:ext cx="8208963" cy="5938837"/>
            <a:chOff x="2278" y="6340"/>
            <a:chExt cx="7059" cy="4460"/>
          </a:xfrm>
        </p:grpSpPr>
        <p:sp>
          <p:nvSpPr>
            <p:cNvPr id="99334" name="AutoShape 6"/>
            <p:cNvSpPr>
              <a:spLocks noChangeAspect="1" noChangeArrowheads="1"/>
            </p:cNvSpPr>
            <p:nvPr/>
          </p:nvSpPr>
          <p:spPr bwMode="auto">
            <a:xfrm>
              <a:off x="2278" y="6340"/>
              <a:ext cx="7059" cy="4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35" name="AutoShape 7"/>
            <p:cNvSpPr>
              <a:spLocks noChangeArrowheads="1"/>
            </p:cNvSpPr>
            <p:nvPr/>
          </p:nvSpPr>
          <p:spPr bwMode="auto">
            <a:xfrm>
              <a:off x="4818" y="7874"/>
              <a:ext cx="1977" cy="11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2800" b="1" dirty="0">
                  <a:solidFill>
                    <a:srgbClr val="C00000"/>
                  </a:solidFill>
                  <a:effectLst/>
                </a:rPr>
                <a:t>Моя шкатулка</a:t>
              </a:r>
              <a:endPara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3549" y="6899"/>
              <a:ext cx="2117" cy="695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effectLst/>
                </a:rPr>
                <a:t>Соответствие дизайну интерьера комнаты</a:t>
              </a:r>
              <a:endPara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37" name="AutoShape 9"/>
            <p:cNvSpPr>
              <a:spLocks noChangeArrowheads="1"/>
            </p:cNvSpPr>
            <p:nvPr/>
          </p:nvSpPr>
          <p:spPr bwMode="auto">
            <a:xfrm>
              <a:off x="7218" y="8152"/>
              <a:ext cx="2117" cy="697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effectLst/>
                </a:rPr>
                <a:t>Наличие оборудования</a:t>
              </a:r>
              <a:endPara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38" name="AutoShape 10"/>
            <p:cNvSpPr>
              <a:spLocks noChangeArrowheads="1"/>
            </p:cNvSpPr>
            <p:nvPr/>
          </p:nvSpPr>
          <p:spPr bwMode="auto">
            <a:xfrm>
              <a:off x="2419" y="8152"/>
              <a:ext cx="1975" cy="697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effectLst/>
                </a:rPr>
                <a:t>Доступность материалов</a:t>
              </a:r>
              <a:endPara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39" name="AutoShape 11"/>
            <p:cNvSpPr>
              <a:spLocks noChangeArrowheads="1"/>
            </p:cNvSpPr>
            <p:nvPr/>
          </p:nvSpPr>
          <p:spPr bwMode="auto">
            <a:xfrm>
              <a:off x="2703" y="9127"/>
              <a:ext cx="2116" cy="696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effectLst/>
                </a:rPr>
                <a:t>Экономические затраты</a:t>
              </a:r>
              <a:endPara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40" name="AutoShape 12"/>
            <p:cNvSpPr>
              <a:spLocks noChangeArrowheads="1"/>
            </p:cNvSpPr>
            <p:nvPr/>
          </p:nvSpPr>
          <p:spPr bwMode="auto">
            <a:xfrm>
              <a:off x="4679" y="9963"/>
              <a:ext cx="2117" cy="322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ru-RU" sz="1600" b="1">
                  <a:effectLst/>
                </a:rPr>
                <a:t>Время изготовления</a:t>
              </a:r>
              <a:endParaRPr lang="ru-RU" sz="1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41" name="AutoShape 13"/>
            <p:cNvSpPr>
              <a:spLocks noChangeArrowheads="1"/>
            </p:cNvSpPr>
            <p:nvPr/>
          </p:nvSpPr>
          <p:spPr bwMode="auto">
            <a:xfrm>
              <a:off x="6797" y="9127"/>
              <a:ext cx="2116" cy="696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500" b="1" dirty="0">
                  <a:effectLst/>
                </a:rPr>
                <a:t>Личная предпочтительность</a:t>
              </a:r>
              <a:endParaRPr lang="ru-RU" sz="15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42" name="AutoShape 14"/>
            <p:cNvSpPr>
              <a:spLocks noChangeArrowheads="1"/>
            </p:cNvSpPr>
            <p:nvPr/>
          </p:nvSpPr>
          <p:spPr bwMode="auto">
            <a:xfrm>
              <a:off x="6091" y="6899"/>
              <a:ext cx="2115" cy="695"/>
            </a:xfrm>
            <a:prstGeom prst="foldedCorner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ru-RU" sz="1600" b="1" dirty="0">
                  <a:effectLst/>
                </a:rPr>
                <a:t>Прочность, долговечность</a:t>
              </a:r>
              <a:endParaRPr lang="ru-RU" sz="16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9343" name="Line 15"/>
            <p:cNvSpPr>
              <a:spLocks noChangeShapeType="1"/>
            </p:cNvSpPr>
            <p:nvPr/>
          </p:nvSpPr>
          <p:spPr bwMode="auto">
            <a:xfrm flipV="1">
              <a:off x="6655" y="7593"/>
              <a:ext cx="281" cy="2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4" name="Line 16"/>
            <p:cNvSpPr>
              <a:spLocks noChangeShapeType="1"/>
            </p:cNvSpPr>
            <p:nvPr/>
          </p:nvSpPr>
          <p:spPr bwMode="auto">
            <a:xfrm flipH="1" flipV="1">
              <a:off x="4960" y="7593"/>
              <a:ext cx="284" cy="2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5" name="Line 17"/>
            <p:cNvSpPr>
              <a:spLocks noChangeShapeType="1"/>
            </p:cNvSpPr>
            <p:nvPr/>
          </p:nvSpPr>
          <p:spPr bwMode="auto">
            <a:xfrm>
              <a:off x="6797" y="8429"/>
              <a:ext cx="4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6" name="Line 18"/>
            <p:cNvSpPr>
              <a:spLocks noChangeShapeType="1"/>
            </p:cNvSpPr>
            <p:nvPr/>
          </p:nvSpPr>
          <p:spPr bwMode="auto">
            <a:xfrm flipH="1">
              <a:off x="4397" y="8429"/>
              <a:ext cx="42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7" name="Line 19"/>
            <p:cNvSpPr>
              <a:spLocks noChangeShapeType="1"/>
            </p:cNvSpPr>
            <p:nvPr/>
          </p:nvSpPr>
          <p:spPr bwMode="auto">
            <a:xfrm>
              <a:off x="5808" y="8988"/>
              <a:ext cx="1" cy="97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8" name="Line 20"/>
            <p:cNvSpPr>
              <a:spLocks noChangeShapeType="1"/>
            </p:cNvSpPr>
            <p:nvPr/>
          </p:nvSpPr>
          <p:spPr bwMode="auto">
            <a:xfrm>
              <a:off x="6372" y="8988"/>
              <a:ext cx="425" cy="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349" name="Line 21"/>
            <p:cNvSpPr>
              <a:spLocks noChangeShapeType="1"/>
            </p:cNvSpPr>
            <p:nvPr/>
          </p:nvSpPr>
          <p:spPr bwMode="auto">
            <a:xfrm flipH="1">
              <a:off x="4818" y="8988"/>
              <a:ext cx="425" cy="41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58794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046463"/>
              </p:ext>
            </p:extLst>
          </p:nvPr>
        </p:nvGraphicFramePr>
        <p:xfrm>
          <a:off x="1066800" y="1066800"/>
          <a:ext cx="7086600" cy="5337809"/>
        </p:xfrm>
        <a:graphic>
          <a:graphicData uri="http://schemas.openxmlformats.org/drawingml/2006/table">
            <a:tbl>
              <a:tblPr/>
              <a:tblGrid>
                <a:gridCol w="605448"/>
                <a:gridCol w="2823552"/>
                <a:gridCol w="1935903"/>
                <a:gridCol w="1721697"/>
              </a:tblGrid>
              <a:tr h="5448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Аналог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Достоинства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Недостатки 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49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41118" marR="411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Оригинальный узор на крышке и </a:t>
                      </a:r>
                      <a:r>
                        <a:rPr kumimoji="0" 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боковинках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Большая трудоемкость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0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41118" marR="41118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Небольшие габариты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Хрупкие края крышки и стенок  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1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3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Необычная форма                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Трудоемкая в подгонке деталей</a:t>
                      </a:r>
                    </a:p>
                  </a:txBody>
                  <a:tcPr marL="41118" marR="4111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9" name="Рисунок 24" descr="Описание: C:\Users\СШ2\Desktop\Шкатулка\imag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600200"/>
            <a:ext cx="261143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C:\Users\Вероника\Desktop\фото шкатулок\IMG_20141020_075023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971800"/>
            <a:ext cx="2611438" cy="146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1" name="Рисунок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150" y="4648200"/>
            <a:ext cx="26114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 sz="quarter"/>
          </p:nvPr>
        </p:nvSpPr>
        <p:spPr>
          <a:xfrm>
            <a:off x="685800" y="115888"/>
            <a:ext cx="7772400" cy="1331912"/>
          </a:xfrm>
        </p:spPr>
        <p:txBody>
          <a:bodyPr/>
          <a:lstStyle/>
          <a:p>
            <a:pPr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Анализ шкатулок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 flipV="1">
            <a:off x="1371600" y="692150"/>
            <a:ext cx="6400800" cy="73025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5"/>
          <p:cNvSpPr txBox="1">
            <a:spLocks noChangeArrowheads="1"/>
          </p:cNvSpPr>
          <p:nvPr/>
        </p:nvSpPr>
        <p:spPr bwMode="auto">
          <a:xfrm>
            <a:off x="762000" y="609600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Выбор материала, инструментов, приспособлений, оборудования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14400" y="1563707"/>
            <a:ext cx="7620000" cy="1712893"/>
          </a:xfrm>
        </p:spPr>
        <p:txBody>
          <a:bodyPr/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Сосна является лучшим материалам для выжигания самых разных изделий. Древесина сосны очень распространена в нашем регионе и относительно недорогая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667000"/>
          </a:xfrm>
        </p:spPr>
        <p:txBody>
          <a:bodyPr numCol="2">
            <a:normAutofit fontScale="85000" lnSpcReduction="2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Ножовка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Стусло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3. Карандаш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Линейка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Напильники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Выжигатель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7. Циркуль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.Угольник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Наждачная бумага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10. Клей столярный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11. Акварельные краски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12. Лак ПФ-283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graphicFrame>
        <p:nvGraphicFramePr>
          <p:cNvPr id="13365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028193"/>
              </p:ext>
            </p:extLst>
          </p:nvPr>
        </p:nvGraphicFramePr>
        <p:xfrm>
          <a:off x="1143001" y="1828800"/>
          <a:ext cx="6934200" cy="4507454"/>
        </p:xfrm>
        <a:graphic>
          <a:graphicData uri="http://schemas.openxmlformats.org/drawingml/2006/table">
            <a:tbl>
              <a:tblPr/>
              <a:tblGrid>
                <a:gridCol w="321498"/>
                <a:gridCol w="2548631"/>
                <a:gridCol w="744668"/>
                <a:gridCol w="1492083"/>
                <a:gridCol w="1827320"/>
              </a:tblGrid>
              <a:tr h="8034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Деталь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Материал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Размеры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93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Доска сосны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215x90x15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4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Стенка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Доска сосны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170x90x15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4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Крышка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Доска сосны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215х90х15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0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Дно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фанера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215х170х4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80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Петля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металл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15x10x2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03" name="Text Box 219"/>
          <p:cNvSpPr txBox="1">
            <a:spLocks noChangeArrowheads="1"/>
          </p:cNvSpPr>
          <p:nvPr/>
        </p:nvSpPr>
        <p:spPr bwMode="auto">
          <a:xfrm>
            <a:off x="762000" y="7620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 dirty="0">
                <a:solidFill>
                  <a:srgbClr val="C00000"/>
                </a:solidFill>
              </a:rPr>
              <a:t>СПЕЦИФИКАЦИЯ  ИЗДЕЛИЯ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19200"/>
            <a:ext cx="7391400" cy="566738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Этапы выполнения</a:t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600" dirty="0" smtClean="0">
                <a:solidFill>
                  <a:srgbClr val="C00000"/>
                </a:solidFill>
              </a:rPr>
              <a:t>разметка деталей, выпиливание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3" name="Текст 5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74" name="Picture 5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981200"/>
            <a:ext cx="4068233" cy="3355975"/>
          </a:xfrm>
          <a:prstGeom prst="rect">
            <a:avLst/>
          </a:prstGeom>
          <a:noFill/>
        </p:spPr>
      </p:pic>
      <p:pic>
        <p:nvPicPr>
          <p:cNvPr id="2052" name="Picture 4" descr="C:\Users\СШ2\Desktop\Творческие проекты\Демянчук\IMG_20201121_15255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81200"/>
            <a:ext cx="39624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468</Words>
  <Application>Microsoft Office PowerPoint</Application>
  <PresentationFormat>Экран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Презентация PowerPoint</vt:lpstr>
      <vt:lpstr>Актуальность</vt:lpstr>
      <vt:lpstr>Цель проекта: Изготовить шкатулку, украсить элементами выжигания узора на древесине</vt:lpstr>
      <vt:lpstr>Историческая справка</vt:lpstr>
      <vt:lpstr>Презентация PowerPoint</vt:lpstr>
      <vt:lpstr>Анализ шкатулок</vt:lpstr>
      <vt:lpstr>Сосна является лучшим материалам для выжигания самых разных изделий. Древесина сосны очень распространена в нашем регионе и относительно недорогая</vt:lpstr>
      <vt:lpstr>Презентация PowerPoint</vt:lpstr>
      <vt:lpstr>Этапы выполнения разметка деталей, выпиливание</vt:lpstr>
      <vt:lpstr>Этапы выполнения разметка деталей, опиливание</vt:lpstr>
      <vt:lpstr>Этапы выполнения склеивание, сборка</vt:lpstr>
      <vt:lpstr>Этапы выполнения подбор рисунка, выжигание</vt:lpstr>
      <vt:lpstr>Этапы выполнения раскраска, лакирование</vt:lpstr>
      <vt:lpstr>Экономическое обоснование  </vt:lpstr>
      <vt:lpstr>Презентация PowerPoint</vt:lpstr>
      <vt:lpstr>Реклама изделия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Катя</dc:creator>
  <cp:lastModifiedBy>Учитель</cp:lastModifiedBy>
  <cp:revision>43</cp:revision>
  <dcterms:created xsi:type="dcterms:W3CDTF">2011-11-05T05:47:16Z</dcterms:created>
  <dcterms:modified xsi:type="dcterms:W3CDTF">2022-10-31T03:06:50Z</dcterms:modified>
</cp:coreProperties>
</file>