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9" r:id="rId4"/>
    <p:sldId id="272" r:id="rId5"/>
    <p:sldId id="265" r:id="rId6"/>
    <p:sldId id="262" r:id="rId7"/>
    <p:sldId id="261" r:id="rId8"/>
    <p:sldId id="278" r:id="rId9"/>
    <p:sldId id="274" r:id="rId10"/>
    <p:sldId id="273" r:id="rId11"/>
    <p:sldId id="263" r:id="rId12"/>
    <p:sldId id="276" r:id="rId13"/>
    <p:sldId id="275" r:id="rId14"/>
    <p:sldId id="277" r:id="rId15"/>
    <p:sldId id="279" r:id="rId16"/>
    <p:sldId id="280" r:id="rId17"/>
    <p:sldId id="281" r:id="rId18"/>
    <p:sldId id="27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96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BB320-0212-4948-897E-D3770E6D1D9A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D3190-56AE-416D-8C0A-6E423F825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615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0_75c96_b715e7d3_XL.jpeg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>
          <a:xfrm>
            <a:off x="71406" y="71414"/>
            <a:ext cx="2000264" cy="2000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CAFAF-F440-4BEA-83C0-06215780B219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corowina.ucoz.com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484783"/>
            <a:ext cx="7772400" cy="2160241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ru-RU" sz="3600" b="1" i="1" dirty="0" smtClean="0">
                <a:latin typeface="Liberation Serif"/>
                <a:ea typeface="Calibri"/>
                <a:cs typeface="Times New Roman"/>
              </a:rPr>
              <a:t/>
            </a:r>
            <a:br>
              <a:rPr lang="ru-RU" sz="3600" b="1" i="1" dirty="0" smtClean="0">
                <a:latin typeface="Liberation Serif"/>
                <a:ea typeface="Calibri"/>
                <a:cs typeface="Times New Roman"/>
              </a:rPr>
            </a:br>
            <a:r>
              <a:rPr lang="ru-RU" sz="3600" b="1" i="1" dirty="0">
                <a:latin typeface="Liberation Serif"/>
                <a:ea typeface="Calibri"/>
                <a:cs typeface="Times New Roman"/>
              </a:rPr>
              <a:t/>
            </a:r>
            <a:br>
              <a:rPr lang="ru-RU" sz="3600" b="1" i="1" dirty="0">
                <a:latin typeface="Liberation Serif"/>
                <a:ea typeface="Calibri"/>
                <a:cs typeface="Times New Roman"/>
              </a:rPr>
            </a:br>
            <a:r>
              <a:rPr lang="ru-RU" sz="3600" b="1" i="1" dirty="0" smtClean="0">
                <a:latin typeface="Liberation Serif"/>
                <a:ea typeface="Calibri"/>
                <a:cs typeface="Times New Roman"/>
              </a:rPr>
              <a:t/>
            </a:r>
            <a:br>
              <a:rPr lang="ru-RU" sz="3600" b="1" i="1" dirty="0" smtClean="0">
                <a:latin typeface="Liberation Serif"/>
                <a:ea typeface="Calibri"/>
                <a:cs typeface="Times New Roman"/>
              </a:rPr>
            </a:br>
            <a:r>
              <a:rPr lang="ru-RU" sz="3600" b="1" i="1" dirty="0" smtClean="0">
                <a:latin typeface="Liberation Serif"/>
                <a:ea typeface="Calibri"/>
                <a:cs typeface="Times New Roman"/>
              </a:rPr>
              <a:t>Сенсорное </a:t>
            </a:r>
            <a:r>
              <a:rPr lang="ru-RU" sz="3600" b="1" i="1" dirty="0">
                <a:latin typeface="Liberation Serif"/>
                <a:ea typeface="Calibri"/>
                <a:cs typeface="Times New Roman"/>
              </a:rPr>
              <a:t>развитие детей раннего возраста посредством нетрадиционной техники рисования</a:t>
            </a:r>
            <a:r>
              <a:rPr lang="ru-RU" sz="2400" dirty="0">
                <a:ea typeface="Calibri"/>
                <a:cs typeface="Times New Roman"/>
              </a:rPr>
              <a:t/>
            </a:r>
            <a:br>
              <a:rPr lang="ru-RU" sz="2400" dirty="0">
                <a:ea typeface="Calibri"/>
                <a:cs typeface="Times New Roman"/>
              </a:rPr>
            </a:b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75856" y="4581128"/>
            <a:ext cx="4496544" cy="792088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Воспитатель: </a:t>
            </a:r>
            <a:r>
              <a:rPr lang="ru-RU" sz="2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Манол</a:t>
            </a:r>
            <a:r>
              <a:rPr lang="ru-RU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Т.А.</a:t>
            </a:r>
          </a:p>
          <a:p>
            <a:r>
              <a:rPr lang="ru-RU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МАДОУ ДС «Калинка»</a:t>
            </a:r>
            <a:endParaRPr lang="ru-RU" sz="24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Наши выставки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4038600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898528" cy="47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473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3. </a:t>
            </a:r>
            <a:r>
              <a:rPr lang="ru-RU" sz="2400" b="1" dirty="0"/>
              <a:t>Рисование </a:t>
            </a:r>
            <a:r>
              <a:rPr lang="ru-RU" sz="2400" b="1" dirty="0" err="1" smtClean="0"/>
              <a:t>паралоновыми</a:t>
            </a:r>
            <a:r>
              <a:rPr lang="ru-RU" sz="2400" b="1" dirty="0" smtClean="0"/>
              <a:t> тычками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12776"/>
            <a:ext cx="4038600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6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</a:rPr>
              <a:t>Рисование на пищевой пленке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268760"/>
            <a:ext cx="3528392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374441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968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Рисование на пищевой пленке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784"/>
            <a:ext cx="403860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12776"/>
            <a:ext cx="403860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5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Рисование на манке 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0808"/>
            <a:ext cx="403860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72816"/>
            <a:ext cx="403860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099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Рисование спичечным коробком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784"/>
            <a:ext cx="40386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84784"/>
            <a:ext cx="40386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613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Рисование шарами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6792"/>
            <a:ext cx="40386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838" y="1600200"/>
            <a:ext cx="382732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901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Рисование шарами 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2776"/>
            <a:ext cx="403860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84784"/>
            <a:ext cx="403860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222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712968" cy="6480720"/>
          </a:xfrm>
        </p:spPr>
      </p:pic>
    </p:spTree>
    <p:extLst>
      <p:ext uri="{BB962C8B-B14F-4D97-AF65-F5344CB8AC3E}">
        <p14:creationId xmlns:p14="http://schemas.microsoft.com/office/powerpoint/2010/main" val="2885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2776"/>
            <a:ext cx="4042792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754760" cy="4691063"/>
          </a:xfrm>
          <a:ln w="762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ru-RU" sz="2400" dirty="0"/>
              <a:t>Сенсорное развитие ребенка - это развитие его восприятия и формирования</a:t>
            </a:r>
          </a:p>
          <a:p>
            <a:r>
              <a:rPr lang="ru-RU" sz="2400" dirty="0"/>
              <a:t>представлений о важнейших свойствах предметов, их форме, </a:t>
            </a:r>
            <a:r>
              <a:rPr lang="ru-RU" sz="2400" dirty="0" smtClean="0"/>
              <a:t>цвете, величине</a:t>
            </a:r>
            <a:r>
              <a:rPr lang="ru-RU" sz="2400" dirty="0"/>
              <a:t>, положении в пространстве, а также запахе и вкусе.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7159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i="1" dirty="0" smtClean="0"/>
              <a:t>Нетрадиционное рисование </a:t>
            </a:r>
            <a:r>
              <a:rPr lang="ru-RU" dirty="0" smtClean="0"/>
              <a:t>-</a:t>
            </a:r>
            <a:r>
              <a:rPr lang="ru-RU" dirty="0"/>
              <a:t>это создание нового, оригинального произведения искусств, в</a:t>
            </a:r>
          </a:p>
          <a:p>
            <a:pPr marL="0" indent="0">
              <a:buNone/>
            </a:pPr>
            <a:r>
              <a:rPr lang="ru-RU" dirty="0"/>
              <a:t>котором гармонирует все, и цвет, и линии, и сюжет. Это огромная возможность </a:t>
            </a:r>
            <a:r>
              <a:rPr lang="ru-RU" dirty="0" smtClean="0"/>
              <a:t>для детей  думать, пробовать</a:t>
            </a:r>
            <a:r>
              <a:rPr lang="ru-RU" dirty="0"/>
              <a:t>, искать, экспериментировать, а самое главное </a:t>
            </a:r>
            <a:r>
              <a:rPr lang="ru-RU" dirty="0" smtClean="0"/>
              <a:t>само выражаться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92696"/>
            <a:ext cx="2300064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C:\Users\1\Desktop\Рисунок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3200400" cy="258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3050"/>
            <a:ext cx="2664297" cy="13557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3808" y="273050"/>
            <a:ext cx="5842992" cy="1283741"/>
          </a:xfrm>
        </p:spPr>
        <p:txBody>
          <a:bodyPr>
            <a:normAutofit fontScale="62500" lnSpcReduction="20000"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sz="3400" dirty="0" smtClean="0">
                <a:solidFill>
                  <a:srgbClr val="000000"/>
                </a:solidFill>
                <a:latin typeface="Liberation Serif"/>
                <a:ea typeface="Times New Roman"/>
              </a:rPr>
              <a:t>Цель:  </a:t>
            </a:r>
            <a:r>
              <a:rPr lang="ru-RU" sz="3400" dirty="0">
                <a:solidFill>
                  <a:srgbClr val="000000"/>
                </a:solidFill>
                <a:latin typeface="Liberation Serif"/>
                <a:ea typeface="Times New Roman"/>
              </a:rPr>
              <a:t>использование нетрадиционной техники рисования для сенсорного развития детей раннего и младшего дошкольного возраста</a:t>
            </a:r>
            <a:endParaRPr lang="ru-RU" sz="34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00808"/>
            <a:ext cx="7787208" cy="4425355"/>
          </a:xfrm>
        </p:spPr>
        <p:txBody>
          <a:bodyPr>
            <a:normAutofit fontScale="92500"/>
          </a:bodyPr>
          <a:lstStyle/>
          <a:p>
            <a:pPr indent="449580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Liberation Serif"/>
                <a:ea typeface="Times New Roman"/>
              </a:rPr>
              <a:t>Данная цель конкретизирована в следующих задачах:</a:t>
            </a:r>
            <a:endParaRPr lang="ru-RU" sz="24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ru-RU" sz="2400" dirty="0">
                <a:solidFill>
                  <a:srgbClr val="000000"/>
                </a:solidFill>
                <a:latin typeface="Liberation Serif"/>
                <a:ea typeface="Times New Roman"/>
              </a:rPr>
              <a:t>изучить психолого-педагогическую литературу по проблеме использования нетрадиционных техник рисования в работе с детьми дошкольного возраста;</a:t>
            </a:r>
            <a:endParaRPr lang="ru-RU" sz="24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ru-RU" sz="2400" dirty="0">
                <a:solidFill>
                  <a:srgbClr val="000000"/>
                </a:solidFill>
                <a:latin typeface="Liberation Serif"/>
                <a:ea typeface="Times New Roman"/>
              </a:rPr>
              <a:t>изучить нетрадиционные техники, доступные детям дошкольного возраста. Материалы и инструменты.</a:t>
            </a:r>
            <a:endParaRPr lang="ru-RU" sz="24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ru-RU" sz="2400" dirty="0">
                <a:solidFill>
                  <a:srgbClr val="000000"/>
                </a:solidFill>
                <a:latin typeface="Liberation Serif"/>
                <a:ea typeface="Times New Roman"/>
              </a:rPr>
              <a:t>сделать подборку и частично апробировать деятельность детей с использованием нетрадиционных техник изображения как одного из средств развития творческого </a:t>
            </a:r>
            <a:r>
              <a:rPr lang="ru-RU" sz="2400" dirty="0" smtClean="0">
                <a:solidFill>
                  <a:srgbClr val="000000"/>
                </a:solidFill>
                <a:latin typeface="Liberation Serif"/>
                <a:ea typeface="Times New Roman"/>
              </a:rPr>
              <a:t>воображения и сенсорного развития </a:t>
            </a:r>
            <a:r>
              <a:rPr lang="ru-RU" sz="2400" dirty="0">
                <a:solidFill>
                  <a:srgbClr val="000000"/>
                </a:solidFill>
                <a:latin typeface="Liberation Serif"/>
                <a:ea typeface="Times New Roman"/>
              </a:rPr>
              <a:t>детей.</a:t>
            </a:r>
            <a:endParaRPr lang="ru-RU" sz="24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8253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1143000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2400" dirty="0" smtClean="0"/>
              <a:t> </a:t>
            </a:r>
            <a:r>
              <a:rPr lang="ru-RU" sz="2800" b="1" dirty="0" smtClean="0"/>
              <a:t>Использование нетрадиционных техник </a:t>
            </a:r>
            <a:r>
              <a:rPr lang="ru-RU" sz="2800" b="1" dirty="0"/>
              <a:t>рисования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038600" cy="4925144"/>
          </a:xfrm>
          <a:ln w="38100"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мелкую моторику рук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и тактильное восприятие;</a:t>
            </a:r>
          </a:p>
          <a:p>
            <a:pPr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снятию детских страхов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пространственное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мышление;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 детей свободно выражать свой замысел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побуждает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к творческим поискам и решениям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учит детей работать с разнообразным материалом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композиции, формы,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цвета - восприятия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развивает творческие способности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88840"/>
            <a:ext cx="4038600" cy="3388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941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211144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пальцем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03541"/>
            <a:ext cx="3384376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611560" y="2003542"/>
            <a:ext cx="3816424" cy="380172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03541"/>
            <a:ext cx="3382963" cy="416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283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приёмы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нетрадиционного рисования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ладошкой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1\Desktop\sm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05064"/>
            <a:ext cx="3096344" cy="21932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0"/>
            <a:ext cx="338437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04864"/>
            <a:ext cx="2880320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58528"/>
            <a:ext cx="3528392" cy="235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48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Рисование ватными палочками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0"/>
            <a:ext cx="4038600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56792"/>
            <a:ext cx="40386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33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Рисование методом тычка, ватными палочками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784"/>
            <a:ext cx="382676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3888432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5773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274</Words>
  <Application>Microsoft Office PowerPoint</Application>
  <PresentationFormat>Экран (4:3)</PresentationFormat>
  <Paragraphs>35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   Сенсорное развитие детей раннего возраста посредством нетрадиционной техники рисования   </vt:lpstr>
      <vt:lpstr>Презентация PowerPoint</vt:lpstr>
      <vt:lpstr>Презентация PowerPoint</vt:lpstr>
      <vt:lpstr>Презентация PowerPoint</vt:lpstr>
      <vt:lpstr> Использование нетрадиционных техник рисования</vt:lpstr>
      <vt:lpstr>Презентация PowerPoint</vt:lpstr>
      <vt:lpstr>Методы и приёмы нетрадиционного рисования </vt:lpstr>
      <vt:lpstr>Рисование ватными палочками</vt:lpstr>
      <vt:lpstr>Рисование методом тычка, ватными палочками</vt:lpstr>
      <vt:lpstr>Наши выставки</vt:lpstr>
      <vt:lpstr>3. Рисование паралоновыми тычками.</vt:lpstr>
      <vt:lpstr>Рисование на пищевой пленке</vt:lpstr>
      <vt:lpstr>Рисование на пищевой пленке</vt:lpstr>
      <vt:lpstr> Рисование на манке </vt:lpstr>
      <vt:lpstr>Рисование спичечным коробком</vt:lpstr>
      <vt:lpstr>Рисование шарами</vt:lpstr>
      <vt:lpstr>Рисование шарами 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Манол Татьяна</cp:lastModifiedBy>
  <cp:revision>56</cp:revision>
  <dcterms:created xsi:type="dcterms:W3CDTF">2013-01-06T18:32:13Z</dcterms:created>
  <dcterms:modified xsi:type="dcterms:W3CDTF">2023-10-07T15:38:29Z</dcterms:modified>
</cp:coreProperties>
</file>