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79" r:id="rId4"/>
    <p:sldId id="258" r:id="rId5"/>
    <p:sldId id="259" r:id="rId6"/>
    <p:sldId id="267" r:id="rId7"/>
    <p:sldId id="261" r:id="rId8"/>
    <p:sldId id="268" r:id="rId9"/>
    <p:sldId id="269" r:id="rId10"/>
    <p:sldId id="273" r:id="rId11"/>
    <p:sldId id="275" r:id="rId12"/>
    <p:sldId id="276" r:id="rId13"/>
    <p:sldId id="270" r:id="rId14"/>
    <p:sldId id="278" r:id="rId15"/>
    <p:sldId id="27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4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0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632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2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5388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33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6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26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5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6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4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8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9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6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jpe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1.bin"/><Relationship Id="rId5" Type="http://schemas.openxmlformats.org/officeDocument/2006/relationships/hyperlink" Target="&#1054;&#1090;&#1079;&#1099;&#1074;.jpg" TargetMode="Externa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620688"/>
            <a:ext cx="8064896" cy="2027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Творческий проект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«Филармония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юного слушателя»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501008"/>
            <a:ext cx="3140968" cy="165576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Авторы:</a:t>
            </a:r>
          </a:p>
          <a:p>
            <a:pPr indent="358775"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Шмуля Е.А.</a:t>
            </a:r>
          </a:p>
          <a:p>
            <a:pPr indent="358775" algn="l"/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Петровцева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Г.А.</a:t>
            </a:r>
          </a:p>
          <a:p>
            <a:pPr indent="358775"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Гончарова А.А.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6" y="3284984"/>
            <a:ext cx="3593976" cy="2421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38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552"/>
            <a:ext cx="634771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Этап реализации проекта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50" y="732324"/>
            <a:ext cx="7075330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236538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концертном зале школы проводятся концерты-лекции по темам:</a:t>
            </a:r>
          </a:p>
          <a:p>
            <a:pPr marL="809625" indent="-4381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Природа и музыка</a:t>
            </a:r>
          </a:p>
          <a:p>
            <a:pPr marL="809625" indent="-4381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Путешествие в страну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Танцеванию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809625" indent="-4381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Программная музыка</a:t>
            </a:r>
          </a:p>
          <a:p>
            <a:pPr marL="0" indent="236538" algn="just">
              <a:lnSpc>
                <a:spcPct val="120000"/>
              </a:lnSpc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16299"/>
            <a:ext cx="2473270" cy="352506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216298"/>
            <a:ext cx="2476443" cy="352506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265" y="3216298"/>
            <a:ext cx="2529053" cy="352506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1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347713" cy="7920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Этап реализации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705678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236538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качестве юных слушателей приглашены ученики младших классов СДШИ «Балтика», родители. </a:t>
            </a:r>
          </a:p>
          <a:p>
            <a:pPr indent="236538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Ведущая концерта - Гончарова А.А. - в увлекательной форме представляет подготовленный материал, проводит концерт.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1897056" cy="2529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87" y="2536378"/>
            <a:ext cx="2267853" cy="1700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88" y="4653136"/>
            <a:ext cx="2747797" cy="2060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46021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8950"/>
            <a:ext cx="634771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Этап реализации проекта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656" y="819350"/>
            <a:ext cx="6984631" cy="313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236538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Учащиеся и преподаватели исполняют концертные номера, соответствующие тематике концерта:</a:t>
            </a:r>
          </a:p>
          <a:p>
            <a:pPr marL="1254125" indent="-285750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пьесы, связанные с образами природы, птиц, животных</a:t>
            </a:r>
          </a:p>
          <a:p>
            <a:pPr marL="1254125" indent="-285750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старинные танцы XV-XVII  и XVII-XIX веков</a:t>
            </a:r>
          </a:p>
          <a:p>
            <a:pPr marL="1254125" indent="-285750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программные произведения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92592"/>
            <a:ext cx="2195736" cy="1646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84984"/>
            <a:ext cx="1979712" cy="1484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10" y="5157192"/>
            <a:ext cx="2057164" cy="15428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388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4" y="88447"/>
            <a:ext cx="634771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Рефлексивный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0296"/>
            <a:ext cx="6804248" cy="50405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236538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подведение итогов, обмен впечатлениями после концерта,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оценка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мероприятия руководителем</a:t>
            </a:r>
          </a:p>
        </p:txBody>
      </p:sp>
      <p:sp>
        <p:nvSpPr>
          <p:cNvPr id="4" name="Oval 3"/>
          <p:cNvSpPr/>
          <p:nvPr/>
        </p:nvSpPr>
        <p:spPr>
          <a:xfrm>
            <a:off x="105799" y="1674753"/>
            <a:ext cx="2304256" cy="720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5" name="Striped Right Arrow 4"/>
          <p:cNvSpPr/>
          <p:nvPr/>
        </p:nvSpPr>
        <p:spPr>
          <a:xfrm>
            <a:off x="2554071" y="1674753"/>
            <a:ext cx="1944216" cy="612068"/>
          </a:xfrm>
          <a:prstGeom prst="stripedRightArrow">
            <a:avLst>
              <a:gd name="adj1" fmla="val 50000"/>
              <a:gd name="adj2" fmla="val 62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достигнута</a:t>
            </a:r>
            <a:endParaRPr lang="ru-RU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606298" y="1568817"/>
            <a:ext cx="4142165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just"/>
            <a:r>
              <a:rPr lang="ru-RU" sz="1600" dirty="0"/>
              <a:t>у обучающихся младших классов формируется интерес к тематическим концертам, закладываются основы музыкальной и </a:t>
            </a:r>
            <a:r>
              <a:rPr lang="ru-RU" sz="1600" dirty="0" err="1"/>
              <a:t>слушательской</a:t>
            </a:r>
            <a:r>
              <a:rPr lang="ru-RU" sz="1600" dirty="0"/>
              <a:t> культуры, наблюдается желание активно выступать на сцене</a:t>
            </a:r>
          </a:p>
        </p:txBody>
      </p:sp>
      <p:sp>
        <p:nvSpPr>
          <p:cNvPr id="8" name="Oval 7"/>
          <p:cNvSpPr/>
          <p:nvPr/>
        </p:nvSpPr>
        <p:spPr>
          <a:xfrm>
            <a:off x="218166" y="3119187"/>
            <a:ext cx="2304256" cy="720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9" name="Striped Right Arrow 8"/>
          <p:cNvSpPr/>
          <p:nvPr/>
        </p:nvSpPr>
        <p:spPr>
          <a:xfrm rot="1874005">
            <a:off x="2584809" y="3685550"/>
            <a:ext cx="1765566" cy="612070"/>
          </a:xfrm>
          <a:prstGeom prst="stripedRightArrow">
            <a:avLst>
              <a:gd name="adj1" fmla="val 50000"/>
              <a:gd name="adj2" fmla="val 62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выполнены</a:t>
            </a:r>
            <a:endParaRPr lang="ru-RU" sz="1600" b="1" i="1" dirty="0"/>
          </a:p>
        </p:txBody>
      </p:sp>
      <p:sp>
        <p:nvSpPr>
          <p:cNvPr id="10" name="Oval 9"/>
          <p:cNvSpPr/>
          <p:nvPr/>
        </p:nvSpPr>
        <p:spPr>
          <a:xfrm>
            <a:off x="5004048" y="5864450"/>
            <a:ext cx="2304256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Яркие впечатления</a:t>
            </a:r>
          </a:p>
        </p:txBody>
      </p:sp>
      <p:sp>
        <p:nvSpPr>
          <p:cNvPr id="11" name="Oval 10"/>
          <p:cNvSpPr/>
          <p:nvPr/>
        </p:nvSpPr>
        <p:spPr>
          <a:xfrm>
            <a:off x="6732240" y="5016704"/>
            <a:ext cx="2304256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Расширение кругозора</a:t>
            </a:r>
          </a:p>
        </p:txBody>
      </p:sp>
      <p:sp>
        <p:nvSpPr>
          <p:cNvPr id="12" name="Oval 11"/>
          <p:cNvSpPr/>
          <p:nvPr/>
        </p:nvSpPr>
        <p:spPr>
          <a:xfrm>
            <a:off x="1259633" y="5864450"/>
            <a:ext cx="2556284" cy="8769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Развитие музыкального восприятия</a:t>
            </a:r>
            <a:endParaRPr lang="ru-RU" sz="1600" dirty="0"/>
          </a:p>
        </p:txBody>
      </p:sp>
      <p:sp>
        <p:nvSpPr>
          <p:cNvPr id="13" name="Oval 12"/>
          <p:cNvSpPr/>
          <p:nvPr/>
        </p:nvSpPr>
        <p:spPr>
          <a:xfrm>
            <a:off x="3563888" y="4869160"/>
            <a:ext cx="2304256" cy="84165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Качественное восприятие темы</a:t>
            </a:r>
          </a:p>
        </p:txBody>
      </p:sp>
      <p:sp>
        <p:nvSpPr>
          <p:cNvPr id="14" name="Oval 13"/>
          <p:cNvSpPr/>
          <p:nvPr/>
        </p:nvSpPr>
        <p:spPr>
          <a:xfrm>
            <a:off x="110880" y="4869160"/>
            <a:ext cx="2468739" cy="8541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Полное усвоение материала </a:t>
            </a:r>
          </a:p>
        </p:txBody>
      </p:sp>
    </p:spTree>
    <p:extLst>
      <p:ext uri="{BB962C8B-B14F-4D97-AF65-F5344CB8AC3E}">
        <p14:creationId xmlns:p14="http://schemas.microsoft.com/office/powerpoint/2010/main" val="23392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4880"/>
            <a:ext cx="634771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Рефлексивный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2993"/>
            <a:ext cx="7920880" cy="50405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236538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Оценка руководителя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СДШИ «Балтика»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6044" y="1559762"/>
            <a:ext cx="7128792" cy="1296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Высокая оценка качества проведения мероприятия руководителем школы</a:t>
            </a:r>
            <a:endParaRPr lang="ru-RU" dirty="0"/>
          </a:p>
        </p:txBody>
      </p:sp>
      <p:sp>
        <p:nvSpPr>
          <p:cNvPr id="6" name="Striped Right Arrow 5"/>
          <p:cNvSpPr/>
          <p:nvPr/>
        </p:nvSpPr>
        <p:spPr>
          <a:xfrm rot="5400000">
            <a:off x="3335366" y="3054614"/>
            <a:ext cx="1260140" cy="136815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675711"/>
            <a:ext cx="712879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/>
              <a:t>Решение о продолжении и развитии проекта «Филармония юного слушателя» - поиск новых тем для концертов-лекций</a:t>
            </a:r>
            <a:endParaRPr lang="ru-RU" dirty="0"/>
          </a:p>
        </p:txBody>
      </p:sp>
      <p:sp>
        <p:nvSpPr>
          <p:cNvPr id="8" name="TextBox 7">
            <a:hlinkClick r:id="rId5" action="ppaction://hlinkfile"/>
          </p:cNvPr>
          <p:cNvSpPr txBox="1"/>
          <p:nvPr/>
        </p:nvSpPr>
        <p:spPr>
          <a:xfrm>
            <a:off x="5220072" y="2855906"/>
            <a:ext cx="18722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м. отзыв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180972"/>
              </p:ext>
            </p:extLst>
          </p:nvPr>
        </p:nvGraphicFramePr>
        <p:xfrm>
          <a:off x="4918719" y="3429000"/>
          <a:ext cx="24749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Объект упаковщика для оболочки" showAsIcon="1" r:id="rId6" imgW="2475360" imgH="825480" progId="Package">
                  <p:embed/>
                </p:oleObj>
              </mc:Choice>
              <mc:Fallback>
                <p:oleObj name="Объект упаковщика для оболочки" showAsIcon="1" r:id="rId6" imgW="2475360" imgH="825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8719" y="3429000"/>
                        <a:ext cx="2474913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769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gym1505.ru/files/pages/page13911-otchet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8872">
            <a:off x="6534877" y="4833797"/>
            <a:ext cx="2132533" cy="167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ms-systems.ru/wp-content/uploads/2010/12/re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3041">
            <a:off x="502036" y="4587768"/>
            <a:ext cx="1820565" cy="14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nevniki.ykt.ru/images/userpics/10917/15e2c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2608">
            <a:off x="1702745" y="4990885"/>
            <a:ext cx="2095978" cy="140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629" y="235994"/>
            <a:ext cx="5604376" cy="8167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Послепроектный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16969"/>
            <a:ext cx="5472608" cy="252028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одготовка презентации;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сбор </a:t>
            </a:r>
            <a:r>
              <a:rPr lang="ru-RU" dirty="0"/>
              <a:t>материалов (программа, иллюстрации, </a:t>
            </a:r>
            <a:r>
              <a:rPr lang="ru-RU" dirty="0" smtClean="0"/>
              <a:t>фотографии и видео </a:t>
            </a:r>
            <a:r>
              <a:rPr lang="ru-RU" dirty="0"/>
              <a:t>с концерта-лекции</a:t>
            </a:r>
            <a:r>
              <a:rPr lang="ru-RU" dirty="0" smtClean="0"/>
              <a:t>);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оформление </a:t>
            </a:r>
            <a:r>
              <a:rPr lang="ru-RU" dirty="0"/>
              <a:t>информационной </a:t>
            </a:r>
            <a:r>
              <a:rPr lang="ru-RU" dirty="0" smtClean="0"/>
              <a:t>справки;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получении </a:t>
            </a:r>
            <a:r>
              <a:rPr lang="ru-RU" dirty="0"/>
              <a:t>отзывов и комментариев.</a:t>
            </a:r>
          </a:p>
        </p:txBody>
      </p:sp>
      <p:pic>
        <p:nvPicPr>
          <p:cNvPr id="1030" name="Picture 6" descr="http://juravlev.tenet.odessa.ua/atiso2/images/bolgaria/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349">
            <a:off x="3479124" y="4478439"/>
            <a:ext cx="2245620" cy="168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ipslife.ru/uploads/posts/2012-02/1330326731_liquidation_co_lt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571">
            <a:off x="5220014" y="5105477"/>
            <a:ext cx="1865949" cy="124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12" y="644365"/>
            <a:ext cx="2580148" cy="34401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581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673425"/>
            <a:ext cx="7920880" cy="518457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5400" dirty="0" smtClean="0"/>
              <a:t>Спасибо за внимание!!!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415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733598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Описание проекта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70717"/>
            <a:ext cx="7128792" cy="3150372"/>
          </a:xfrm>
        </p:spPr>
        <p:txBody>
          <a:bodyPr>
            <a:normAutofit fontScale="92500"/>
          </a:bodyPr>
          <a:lstStyle/>
          <a:p>
            <a:pPr marL="0" indent="236538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период 2013-2018гг.   группой преподавателей СДШИ был  осуществлен цикл творческих мероприятий «Филармония юного слушателя», направленный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на: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расширение кругозора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обучающихся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знакомство с историей и звучанием различных музыкальных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инструментов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творчеством композиторов, музыкой разных стилей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жанров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7859" y="3883317"/>
            <a:ext cx="7632848" cy="120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236538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рамках этого цикла ежегодно были  проведены несколько мероприятий, каждое из которых является творческим проектом, подготовленных преподавателями совместно с их учениками.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306924"/>
            <a:ext cx="1619672" cy="1214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73216"/>
            <a:ext cx="1691680" cy="126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022175"/>
            <a:ext cx="1547664" cy="1160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3354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7488832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Лекции-концерты в рамках проекта «Филармония юного слушателя»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69385"/>
              </p:ext>
            </p:extLst>
          </p:nvPr>
        </p:nvGraphicFramePr>
        <p:xfrm>
          <a:off x="251520" y="2204864"/>
          <a:ext cx="7376573" cy="2829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951">
                  <a:extLst>
                    <a:ext uri="{9D8B030D-6E8A-4147-A177-3AD203B41FA5}">
                      <a16:colId xmlns:a16="http://schemas.microsoft.com/office/drawing/2014/main" xmlns="" val="4204054595"/>
                    </a:ext>
                  </a:extLst>
                </a:gridCol>
                <a:gridCol w="1597329">
                  <a:extLst>
                    <a:ext uri="{9D8B030D-6E8A-4147-A177-3AD203B41FA5}">
                      <a16:colId xmlns:a16="http://schemas.microsoft.com/office/drawing/2014/main" xmlns="" val="3135051736"/>
                    </a:ext>
                  </a:extLst>
                </a:gridCol>
                <a:gridCol w="1871493">
                  <a:extLst>
                    <a:ext uri="{9D8B030D-6E8A-4147-A177-3AD203B41FA5}">
                      <a16:colId xmlns:a16="http://schemas.microsoft.com/office/drawing/2014/main" xmlns="" val="1081901116"/>
                    </a:ext>
                  </a:extLst>
                </a:gridCol>
                <a:gridCol w="1532735">
                  <a:extLst>
                    <a:ext uri="{9D8B030D-6E8A-4147-A177-3AD203B41FA5}">
                      <a16:colId xmlns:a16="http://schemas.microsoft.com/office/drawing/2014/main" xmlns="" val="2452690809"/>
                    </a:ext>
                  </a:extLst>
                </a:gridCol>
                <a:gridCol w="1452065">
                  <a:extLst>
                    <a:ext uri="{9D8B030D-6E8A-4147-A177-3AD203B41FA5}">
                      <a16:colId xmlns:a16="http://schemas.microsoft.com/office/drawing/2014/main" xmlns="" val="3893070186"/>
                    </a:ext>
                  </a:extLst>
                </a:gridCol>
              </a:tblGrid>
              <a:tr h="219167">
                <a:tc>
                  <a:txBody>
                    <a:bodyPr/>
                    <a:lstStyle/>
                    <a:p>
                      <a:pPr marL="0" marR="18034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Дата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Название мероприятие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Авторы проекта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Целевая аудитория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Место проведения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extLst>
                  <a:ext uri="{0D108BD9-81ED-4DB2-BD59-A6C34878D82A}">
                    <a16:rowId xmlns:a16="http://schemas.microsoft.com/office/drawing/2014/main" xmlns="" val="1339192644"/>
                  </a:ext>
                </a:extLst>
              </a:tr>
              <a:tr h="507814">
                <a:tc>
                  <a:txBody>
                    <a:bodyPr/>
                    <a:lstStyle/>
                    <a:p>
                      <a:pPr marL="0" marR="18034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Ноябрь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Концерт-лекция «Природа и музыка»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Шмуля Е.А.</a:t>
                      </a:r>
                      <a:endParaRPr lang="ru-RU" sz="900">
                        <a:effectLst/>
                      </a:endParaRPr>
                    </a:p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Гончарова А.А.</a:t>
                      </a:r>
                      <a:endParaRPr lang="ru-RU" sz="900">
                        <a:effectLst/>
                      </a:endParaRPr>
                    </a:p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Петровцева Г.А.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Ученики 1-2х классов </a:t>
                      </a:r>
                      <a:endParaRPr lang="ru-RU" sz="900">
                        <a:effectLst/>
                      </a:endParaRPr>
                    </a:p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Родители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663" algn="l"/>
                        </a:tabLst>
                      </a:pPr>
                      <a:r>
                        <a:rPr lang="ru-RU" sz="1000" dirty="0">
                          <a:effectLst/>
                        </a:rPr>
                        <a:t>Зал СДШИ «Балтика»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extLst>
                  <a:ext uri="{0D108BD9-81ED-4DB2-BD59-A6C34878D82A}">
                    <a16:rowId xmlns:a16="http://schemas.microsoft.com/office/drawing/2014/main" xmlns="" val="567605315"/>
                  </a:ext>
                </a:extLst>
              </a:tr>
              <a:tr h="541505">
                <a:tc>
                  <a:txBody>
                    <a:bodyPr/>
                    <a:lstStyle/>
                    <a:p>
                      <a:pPr marL="0" marR="18034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Декабрь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Концерт- лекция «Путешествие в страну Танцеванию»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Шмуля Е.А.</a:t>
                      </a:r>
                      <a:endParaRPr lang="ru-RU" sz="900">
                        <a:effectLst/>
                      </a:endParaRPr>
                    </a:p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Гончарова А.А.</a:t>
                      </a:r>
                      <a:endParaRPr lang="ru-RU" sz="900">
                        <a:effectLst/>
                      </a:endParaRPr>
                    </a:p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Петровцева Г.А.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Ученики 2-3х классов </a:t>
                      </a:r>
                      <a:endParaRPr lang="ru-RU" sz="900" dirty="0">
                        <a:effectLst/>
                      </a:endParaRPr>
                    </a:p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Родители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Зал СДШИ «Балтика»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extLst>
                  <a:ext uri="{0D108BD9-81ED-4DB2-BD59-A6C34878D82A}">
                    <a16:rowId xmlns:a16="http://schemas.microsoft.com/office/drawing/2014/main" xmlns="" val="4073627953"/>
                  </a:ext>
                </a:extLst>
              </a:tr>
              <a:tr h="822415">
                <a:tc>
                  <a:txBody>
                    <a:bodyPr/>
                    <a:lstStyle/>
                    <a:p>
                      <a:pPr marL="0" marR="18034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Май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Концерт-лекция «Программная музыка»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Шмуля Е.А.</a:t>
                      </a:r>
                      <a:endParaRPr lang="ru-RU" sz="900" dirty="0">
                        <a:effectLst/>
                      </a:endParaRPr>
                    </a:p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Гончарова А.А.</a:t>
                      </a:r>
                      <a:endParaRPr lang="ru-RU" sz="900" dirty="0">
                        <a:effectLst/>
                      </a:endParaRPr>
                    </a:p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effectLst/>
                        </a:rPr>
                        <a:t>Петровцева</a:t>
                      </a:r>
                      <a:r>
                        <a:rPr lang="ru-RU" sz="1000" dirty="0">
                          <a:effectLst/>
                        </a:rPr>
                        <a:t> Г.А.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Ученики 1-4х классов</a:t>
                      </a:r>
                      <a:endParaRPr lang="ru-RU" sz="900">
                        <a:effectLst/>
                      </a:endParaRPr>
                    </a:p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Родители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tc>
                  <a:txBody>
                    <a:bodyPr/>
                    <a:lstStyle/>
                    <a:p>
                      <a:pPr marL="457200" marR="180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Зал СДШИ «Балтика»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6" marR="49396" marT="0" marB="0"/>
                </a:tc>
                <a:extLst>
                  <a:ext uri="{0D108BD9-81ED-4DB2-BD59-A6C34878D82A}">
                    <a16:rowId xmlns:a16="http://schemas.microsoft.com/office/drawing/2014/main" xmlns="" val="317448352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4755" y="1787347"/>
            <a:ext cx="7632848" cy="408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236538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Ежегодно в рамках проекта проводились концерты-лекции: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15" y="260648"/>
            <a:ext cx="6347713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Цель проекта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048546">
            <a:off x="107504" y="1260872"/>
            <a:ext cx="6624736" cy="324036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Активизация  внимания слушателей младшего школьного возраста и стимулирование их концертной активности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00" y="4437112"/>
            <a:ext cx="2459765" cy="184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347713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Задачи проекта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7043428" cy="2160240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Развивать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музыкальное восприятие и музыкальную память;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Развивать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образное мышление, фантазию, воображение;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Развивать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эрудицию в области музыкального искусства;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Обогащать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пополнять впечатления детей.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4781"/>
            <a:ext cx="2448272" cy="2821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08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886700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Основные параметры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7886700" cy="5055394"/>
          </a:xfrm>
        </p:spPr>
        <p:txBody>
          <a:bodyPr>
            <a:noAutofit/>
          </a:bodyPr>
          <a:lstStyle/>
          <a:p>
            <a:pPr marL="0" indent="176213">
              <a:lnSpc>
                <a:spcPct val="100000"/>
              </a:lnSpc>
              <a:buNone/>
            </a:pPr>
            <a:r>
              <a:rPr lang="ru-RU" sz="2200" b="1" dirty="0" smtClean="0"/>
              <a:t>Тип проекта: </a:t>
            </a:r>
            <a:r>
              <a:rPr lang="ru-RU" sz="2200" dirty="0" smtClean="0"/>
              <a:t>концерты-лекции.</a:t>
            </a:r>
          </a:p>
          <a:p>
            <a:pPr marL="0" indent="176213">
              <a:lnSpc>
                <a:spcPct val="100000"/>
              </a:lnSpc>
              <a:buNone/>
            </a:pPr>
            <a:r>
              <a:rPr lang="ru-RU" sz="2200" b="1" dirty="0" smtClean="0"/>
              <a:t>Классификация проекта: </a:t>
            </a:r>
          </a:p>
          <a:p>
            <a:pPr marL="9080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200" dirty="0"/>
              <a:t>т</a:t>
            </a:r>
            <a:r>
              <a:rPr lang="ru-RU" sz="2200" dirty="0" smtClean="0"/>
              <a:t>ематически-творческий;</a:t>
            </a:r>
          </a:p>
          <a:p>
            <a:pPr marL="9080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200" dirty="0" smtClean="0"/>
              <a:t>групповой;</a:t>
            </a:r>
          </a:p>
          <a:p>
            <a:pPr marL="9080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200" dirty="0" smtClean="0"/>
              <a:t>долгосрочный.</a:t>
            </a:r>
          </a:p>
          <a:p>
            <a:pPr marL="0" indent="176213" algn="just">
              <a:lnSpc>
                <a:spcPct val="100000"/>
              </a:lnSpc>
              <a:buNone/>
            </a:pPr>
            <a:r>
              <a:rPr lang="ru-RU" sz="2200" b="1" dirty="0"/>
              <a:t>Использованные материалы: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2200" dirty="0"/>
              <a:t>Музыкальные </a:t>
            </a:r>
            <a:r>
              <a:rPr lang="ru-RU" sz="2200" dirty="0" smtClean="0"/>
              <a:t>материалы;</a:t>
            </a:r>
            <a:endParaRPr lang="ru-RU" sz="2200" dirty="0"/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2200" dirty="0" smtClean="0"/>
              <a:t>Иллюстрации (картинки, фотографии и пр.);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2200" dirty="0" smtClean="0"/>
              <a:t>Теоретические материалы по темам лекций;</a:t>
            </a:r>
            <a:endParaRPr lang="ru-RU" sz="2200" dirty="0"/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2200" dirty="0" smtClean="0"/>
              <a:t>Загадки </a:t>
            </a:r>
            <a:r>
              <a:rPr lang="ru-RU" sz="2200" dirty="0"/>
              <a:t>о </a:t>
            </a:r>
            <a:r>
              <a:rPr lang="ru-RU" sz="2200" dirty="0" smtClean="0"/>
              <a:t>музыке.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200" dirty="0" smtClean="0"/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ru-RU" sz="2200" dirty="0" smtClean="0">
              <a:solidFill>
                <a:srgbClr val="FF0000"/>
              </a:solidFill>
            </a:endParaRPr>
          </a:p>
          <a:p>
            <a:pPr marL="0" indent="176213">
              <a:lnSpc>
                <a:spcPct val="100000"/>
              </a:lnSpc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089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578" y="21142"/>
            <a:ext cx="6959842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Основные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этапы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проекта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6589054" cy="3797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9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34771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Предпроектный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30262"/>
            <a:ext cx="6768752" cy="648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i="1" dirty="0" smtClean="0"/>
              <a:t>* всем </a:t>
            </a:r>
            <a:r>
              <a:rPr lang="ru-RU" sz="1400" i="1" dirty="0"/>
              <a:t>участникам (как преподавателям, так и учащимся) на данном этапе  проекта было предложено выбрать </a:t>
            </a:r>
            <a:r>
              <a:rPr lang="ru-RU" sz="1400" i="1" dirty="0" smtClean="0"/>
              <a:t>музыкальное произведение для исполнения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 b="3954"/>
          <a:stretch/>
        </p:blipFill>
        <p:spPr bwMode="auto">
          <a:xfrm>
            <a:off x="102423" y="1196752"/>
            <a:ext cx="7056784" cy="3477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3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03" y="203387"/>
            <a:ext cx="6347713" cy="705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Подготовительный 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7067793" cy="1785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236538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этом этапе преподаватели осуществляют большую совместную работу с учениками по подготовке к непосредственной реализации проекта (проведения концерта-лекции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503" y="2348880"/>
            <a:ext cx="4572000" cy="42616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36538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Прежде всего, производится подбор материалов, необходимых для реализации проекта:</a:t>
            </a:r>
          </a:p>
          <a:p>
            <a:pPr marL="714375" indent="-285750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Поиск теоретического материала по теме: загадок, стихов, интересных фактов;</a:t>
            </a:r>
          </a:p>
          <a:p>
            <a:pPr marL="714375" indent="-285750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Подготовка иллюстративного материала по теме;</a:t>
            </a:r>
          </a:p>
          <a:p>
            <a:pPr marL="714375" indent="-285750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Репетиции концертных номеров;</a:t>
            </a:r>
          </a:p>
          <a:p>
            <a:pPr marL="714375" indent="-285750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Поиск решений по оформлению зала, костюмов.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40968"/>
            <a:ext cx="2627784" cy="19708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414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11853</TotalTime>
  <Words>565</Words>
  <Application>Microsoft Office PowerPoint</Application>
  <PresentationFormat>Экран (4:3)</PresentationFormat>
  <Paragraphs>109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Аспект</vt:lpstr>
      <vt:lpstr>Пакет</vt:lpstr>
      <vt:lpstr>Творческий проект «Филармония  юного слушателя» </vt:lpstr>
      <vt:lpstr>Описание проекта</vt:lpstr>
      <vt:lpstr>Лекции-концерты в рамках проекта «Филармония юного слушателя»</vt:lpstr>
      <vt:lpstr>Цель проекта</vt:lpstr>
      <vt:lpstr>Задачи проекта</vt:lpstr>
      <vt:lpstr>Основные параметры проекта</vt:lpstr>
      <vt:lpstr>Основные этапы проекта</vt:lpstr>
      <vt:lpstr>Предпроектный этап</vt:lpstr>
      <vt:lpstr>Подготовительный этап</vt:lpstr>
      <vt:lpstr>Этап реализации проекта</vt:lpstr>
      <vt:lpstr>Этап реализации проекта</vt:lpstr>
      <vt:lpstr>Этап реализации проекта</vt:lpstr>
      <vt:lpstr>Рефлексивный этап</vt:lpstr>
      <vt:lpstr>Рефлексивный этап</vt:lpstr>
      <vt:lpstr>Послепроектный этап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«Страна Танцевания» </dc:title>
  <dc:creator>Yuriy</dc:creator>
  <cp:lastModifiedBy>Шмуля</cp:lastModifiedBy>
  <cp:revision>87</cp:revision>
  <dcterms:created xsi:type="dcterms:W3CDTF">2013-05-25T21:57:09Z</dcterms:created>
  <dcterms:modified xsi:type="dcterms:W3CDTF">2018-06-16T19:58:28Z</dcterms:modified>
</cp:coreProperties>
</file>