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3" y="4437112"/>
            <a:ext cx="5472609" cy="216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Составила: учитель-логопед</a:t>
            </a:r>
          </a:p>
          <a:p>
            <a:r>
              <a:rPr lang="ru-RU" sz="2000" dirty="0" smtClean="0"/>
              <a:t>КГОКУ «Камчатская школа-интернат для детей-сирот и детей, </a:t>
            </a:r>
            <a:r>
              <a:rPr lang="ru-RU" sz="2000" dirty="0" err="1" smtClean="0"/>
              <a:t>оставщихся</a:t>
            </a:r>
            <a:r>
              <a:rPr lang="ru-RU" sz="2000" dirty="0" smtClean="0"/>
              <a:t> без </a:t>
            </a:r>
          </a:p>
          <a:p>
            <a:r>
              <a:rPr lang="ru-RU" sz="2000" dirty="0" smtClean="0"/>
              <a:t>попечения родителей»</a:t>
            </a:r>
          </a:p>
          <a:p>
            <a:r>
              <a:rPr lang="ru-RU" sz="2400" dirty="0" smtClean="0"/>
              <a:t>Лавренко Елена Викторовна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5"/>
            <a:ext cx="6768752" cy="2664296"/>
          </a:xfrm>
        </p:spPr>
        <p:txBody>
          <a:bodyPr/>
          <a:lstStyle/>
          <a:p>
            <a:pPr algn="ctr"/>
            <a:r>
              <a:rPr lang="ru-RU" dirty="0"/>
              <a:t>Звук [з</a:t>
            </a:r>
            <a:r>
              <a:rPr lang="ru-RU" dirty="0" smtClean="0"/>
              <a:t>], буква </a:t>
            </a:r>
            <a:r>
              <a:rPr lang="ru-RU" dirty="0" smtClean="0"/>
              <a:t>З</a:t>
            </a:r>
            <a:br>
              <a:rPr lang="ru-RU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Презентация к план-конспекту занятия для </a:t>
            </a:r>
            <a:r>
              <a:rPr lang="ru-RU" sz="2000" smtClean="0"/>
              <a:t>детей подготовительной </a:t>
            </a:r>
            <a:r>
              <a:rPr lang="ru-RU" sz="2000" dirty="0" smtClean="0"/>
              <a:t>к школе группе </a:t>
            </a:r>
            <a:br>
              <a:rPr lang="ru-RU" sz="2000" dirty="0" smtClean="0"/>
            </a:br>
            <a:r>
              <a:rPr lang="ru-RU" sz="2000" dirty="0" smtClean="0"/>
              <a:t>с ОНР</a:t>
            </a:r>
            <a:r>
              <a:rPr lang="en-US" sz="2000" dirty="0" smtClean="0"/>
              <a:t> III</a:t>
            </a:r>
            <a:r>
              <a:rPr lang="ru-RU" sz="2000" dirty="0" smtClean="0"/>
              <a:t> уровня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r>
              <a:rPr lang="ru-RU" u="sng" dirty="0"/>
              <a:t>Знакомство с буквой </a:t>
            </a:r>
            <a:r>
              <a:rPr lang="ru-RU" u="sng" dirty="0" smtClean="0"/>
              <a:t>З</a:t>
            </a:r>
            <a:r>
              <a:rPr lang="ru-RU" dirty="0" smtClean="0"/>
              <a:t>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Дети рассматривают иллюстрацию с буквой З</a:t>
            </a:r>
            <a:r>
              <a:rPr lang="ru-RU" dirty="0" smtClean="0"/>
              <a:t>. Учат стихотворение. На что похожа буква З ?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b="1" dirty="0" smtClean="0"/>
              <a:t>З</a:t>
            </a:r>
            <a:r>
              <a:rPr lang="ru-RU" dirty="0" smtClean="0"/>
              <a:t> загнулась, как змея,</a:t>
            </a:r>
          </a:p>
          <a:p>
            <a:pPr marL="45720" indent="0">
              <a:buNone/>
            </a:pPr>
            <a:r>
              <a:rPr lang="ru-RU" dirty="0" smtClean="0"/>
              <a:t>Но ей не запугать меня.</a:t>
            </a:r>
          </a:p>
          <a:p>
            <a:pPr marL="45720" indent="0">
              <a:buNone/>
            </a:pPr>
            <a:r>
              <a:rPr lang="ru-RU" sz="2000" i="1" dirty="0" smtClean="0"/>
              <a:t>                     В. Ковшиков</a:t>
            </a:r>
            <a:endParaRPr lang="ru-RU" sz="2000" i="1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2717"/>
            <a:ext cx="24482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99801"/>
            <a:ext cx="2376264" cy="31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6048672"/>
          </a:xfrm>
        </p:spPr>
        <p:txBody>
          <a:bodyPr/>
          <a:lstStyle/>
          <a:p>
            <a:r>
              <a:rPr lang="ru-RU" u="sng" dirty="0" smtClean="0"/>
              <a:t>Упражнение «Пальцы развиваем, буквы составляем</a:t>
            </a:r>
            <a:r>
              <a:rPr lang="ru-RU" dirty="0" smtClean="0"/>
              <a:t>».</a:t>
            </a:r>
          </a:p>
          <a:p>
            <a:pPr marL="45720" indent="0">
              <a:buNone/>
            </a:pPr>
            <a:r>
              <a:rPr lang="ru-RU" dirty="0" smtClean="0"/>
              <a:t>Дети делают </a:t>
            </a:r>
            <a:r>
              <a:rPr lang="ru-RU" dirty="0"/>
              <a:t>букву </a:t>
            </a:r>
            <a:r>
              <a:rPr lang="ru-RU" dirty="0" smtClean="0"/>
              <a:t>З </a:t>
            </a:r>
            <a:r>
              <a:rPr lang="ru-RU" dirty="0"/>
              <a:t>из пальчиков.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Четыре пальца полукругом </a:t>
            </a:r>
          </a:p>
          <a:p>
            <a:pPr marL="45720" indent="0">
              <a:buNone/>
            </a:pPr>
            <a:r>
              <a:rPr lang="ru-RU" dirty="0" smtClean="0"/>
              <a:t>Ровно встали друг за другом</a:t>
            </a:r>
          </a:p>
          <a:p>
            <a:pPr marL="45720" indent="0">
              <a:buNone/>
            </a:pPr>
            <a:r>
              <a:rPr lang="ru-RU" dirty="0" smtClean="0"/>
              <a:t>Большие прямо мы оставим</a:t>
            </a:r>
          </a:p>
          <a:p>
            <a:pPr marL="45720" indent="0">
              <a:buNone/>
            </a:pPr>
            <a:r>
              <a:rPr lang="ru-RU" dirty="0" smtClean="0"/>
              <a:t>И влево вместе их направим.</a:t>
            </a:r>
          </a:p>
          <a:p>
            <a:pPr marL="45720" indent="0">
              <a:buNone/>
            </a:pPr>
            <a:r>
              <a:rPr lang="ru-RU" dirty="0" smtClean="0"/>
              <a:t>Основаньем пальцев больших</a:t>
            </a:r>
          </a:p>
          <a:p>
            <a:pPr marL="45720" indent="0">
              <a:buNone/>
            </a:pPr>
            <a:r>
              <a:rPr lang="ru-RU" dirty="0" smtClean="0"/>
              <a:t>Два полукруга</a:t>
            </a:r>
          </a:p>
          <a:p>
            <a:pPr marL="45720" indent="0">
              <a:buNone/>
            </a:pPr>
            <a:r>
              <a:rPr lang="ru-RU" dirty="0" smtClean="0"/>
              <a:t>Плотно прижались друг к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другу.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96738"/>
            <a:ext cx="3636055" cy="41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3367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Тема: Звук [з] и буква З.</a:t>
            </a:r>
          </a:p>
          <a:p>
            <a:r>
              <a:rPr lang="ru-RU" dirty="0"/>
              <a:t>Цели:</a:t>
            </a:r>
          </a:p>
          <a:p>
            <a:r>
              <a:rPr lang="ru-RU" dirty="0"/>
              <a:t>Коррекционно-образовательные. Закрепить навык чёткого произношения звука [з]. Научить определять позицию звука [з] в словах (в начале, середине). Познакомить с буквой З. </a:t>
            </a:r>
          </a:p>
          <a:p>
            <a:r>
              <a:rPr lang="ru-RU" dirty="0"/>
              <a:t>Коррекционно-развивающие. Развитие артикуляционной, тонкой и общей моторики, координации речи с движением, длительного плавного выдоха, зрительного и слухового внимания.</a:t>
            </a:r>
          </a:p>
          <a:p>
            <a:r>
              <a:rPr lang="ru-RU" dirty="0"/>
              <a:t>Коррекционно-воспитательные. Воспитание нравственных представлений, навыков сотрудничества, активности и инициативности, любви и бережного отношения к природе.</a:t>
            </a:r>
          </a:p>
          <a:p>
            <a:r>
              <a:rPr lang="ru-RU" dirty="0"/>
              <a:t>Оборудование: мяч; зеркала по числу детей; символ звука [з], буква з; «звуковые решётки» и синие фишки; «Разноцветные петушки»; трафареты буквы з, карандаши и тетради; компьютер (ноутбук) и диск с заданием; предметные картинки: заяц, зонт, лампа; замок, чашка, роза; коза, забор, мишка.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9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4320480" cy="6408712"/>
          </a:xfrm>
        </p:spPr>
        <p:txBody>
          <a:bodyPr>
            <a:normAutofit/>
          </a:bodyPr>
          <a:lstStyle/>
          <a:p>
            <a:r>
              <a:rPr lang="ru-RU" u="sng" dirty="0"/>
              <a:t>Знакомство со звуком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При произношении звука [з]: </a:t>
            </a:r>
          </a:p>
          <a:p>
            <a:pPr marL="45720" indent="0">
              <a:buNone/>
            </a:pPr>
            <a:r>
              <a:rPr lang="ru-RU" dirty="0"/>
              <a:t>- губы растягиваются в улыбке;</a:t>
            </a:r>
          </a:p>
          <a:p>
            <a:pPr marL="45720" indent="0">
              <a:buNone/>
            </a:pPr>
            <a:r>
              <a:rPr lang="ru-RU" dirty="0"/>
              <a:t>- зубки сближены;</a:t>
            </a:r>
          </a:p>
          <a:p>
            <a:pPr marL="45720" indent="0">
              <a:buNone/>
            </a:pPr>
            <a:r>
              <a:rPr lang="ru-RU" dirty="0"/>
              <a:t>- широкий кончик языка за нижними зубками, боковые края язычка прижаты к верхним зубам;</a:t>
            </a:r>
          </a:p>
          <a:p>
            <a:pPr marL="45720" indent="0">
              <a:buNone/>
            </a:pPr>
            <a:r>
              <a:rPr lang="ru-RU" dirty="0"/>
              <a:t>- холодный воздух идет по центру язычка;</a:t>
            </a:r>
          </a:p>
          <a:p>
            <a:pPr marL="45720" indent="0">
              <a:buNone/>
            </a:pPr>
            <a:r>
              <a:rPr lang="ru-RU" dirty="0"/>
              <a:t>- горлышко «работает».</a:t>
            </a:r>
          </a:p>
          <a:p>
            <a:pPr marL="45720" indent="0">
              <a:buNone/>
            </a:pPr>
            <a:r>
              <a:rPr lang="ru-RU" dirty="0"/>
              <a:t>- Звук [з] — комар звенит - согласный (язычок создает преграду воздуху), твёрдый, звонкий.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14" y="239892"/>
            <a:ext cx="21109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9892"/>
            <a:ext cx="2133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73" y="1340768"/>
            <a:ext cx="977053" cy="14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107704" cy="1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02" y="5012790"/>
            <a:ext cx="1440160" cy="13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32" y="4978635"/>
            <a:ext cx="1450258" cy="145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55" y="2996952"/>
            <a:ext cx="16589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80920" cy="3801576"/>
          </a:xfrm>
        </p:spPr>
        <p:txBody>
          <a:bodyPr/>
          <a:lstStyle/>
          <a:p>
            <a:r>
              <a:rPr lang="ru-RU" u="sng" dirty="0"/>
              <a:t>Упражнение «Комарики</a:t>
            </a:r>
            <a:r>
              <a:rPr lang="ru-RU" dirty="0"/>
              <a:t>».</a:t>
            </a:r>
          </a:p>
          <a:p>
            <a:pPr marL="45720" indent="0">
              <a:buNone/>
            </a:pPr>
            <a:r>
              <a:rPr lang="ru-RU" dirty="0"/>
              <a:t>- Я буду называть согласные звуки, а </a:t>
            </a:r>
            <a:r>
              <a:rPr lang="ru-RU" dirty="0" smtClean="0"/>
              <a:t>вы показываете </a:t>
            </a:r>
            <a:r>
              <a:rPr lang="ru-RU" dirty="0"/>
              <a:t>картинки с изображением комара, услышав звук [з]: </a:t>
            </a:r>
          </a:p>
          <a:p>
            <a:pPr marL="45720" indent="0">
              <a:buNone/>
            </a:pPr>
            <a:r>
              <a:rPr lang="ru-RU" dirty="0"/>
              <a:t>м-з-п-к-з-т-з-н...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53200"/>
            <a:ext cx="3264967" cy="278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3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4320480" cy="5832648"/>
          </a:xfrm>
        </p:spPr>
        <p:txBody>
          <a:bodyPr>
            <a:normAutofit/>
          </a:bodyPr>
          <a:lstStyle/>
          <a:p>
            <a:r>
              <a:rPr lang="ru-RU" dirty="0"/>
              <a:t>« </a:t>
            </a:r>
            <a:r>
              <a:rPr lang="ru-RU" u="sng" dirty="0"/>
              <a:t>Чистоговорки</a:t>
            </a:r>
            <a:r>
              <a:rPr lang="ru-RU" dirty="0"/>
              <a:t>». </a:t>
            </a:r>
          </a:p>
          <a:p>
            <a:pPr marL="45720" indent="0">
              <a:buNone/>
            </a:pPr>
            <a:r>
              <a:rPr lang="ru-RU" dirty="0"/>
              <a:t>Дети повторяют: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за-за </a:t>
            </a:r>
            <a:r>
              <a:rPr lang="ru-RU" sz="2400" dirty="0"/>
              <a:t>— вот идет коза	</a:t>
            </a:r>
            <a:endParaRPr lang="ru-RU" sz="2400" dirty="0" smtClean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err="1" smtClean="0"/>
              <a:t>зу-зу</a:t>
            </a:r>
            <a:r>
              <a:rPr lang="ru-RU" sz="2400" dirty="0" smtClean="0"/>
              <a:t> – моем руки мы в тазу 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err="1" smtClean="0"/>
              <a:t>озы-озы</a:t>
            </a:r>
            <a:r>
              <a:rPr lang="ru-RU" sz="2400" dirty="0" smtClean="0"/>
              <a:t> </a:t>
            </a:r>
            <a:r>
              <a:rPr lang="ru-RU" sz="2400" dirty="0"/>
              <a:t>— в воде розы	</a:t>
            </a:r>
            <a:endParaRPr lang="ru-RU" sz="2400" dirty="0" smtClean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узы-узы – ели мы арбузы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65" y="162462"/>
            <a:ext cx="1872208" cy="207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73" y="1988840"/>
            <a:ext cx="2699246" cy="163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2097013" cy="20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31" y="4797152"/>
            <a:ext cx="161313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20" y="5445224"/>
            <a:ext cx="17859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6480720"/>
          </a:xfrm>
        </p:spPr>
        <p:txBody>
          <a:bodyPr>
            <a:normAutofit/>
          </a:bodyPr>
          <a:lstStyle/>
          <a:p>
            <a:r>
              <a:rPr lang="ru-RU" u="sng" dirty="0"/>
              <a:t>Игра «Третий лишний</a:t>
            </a:r>
            <a:r>
              <a:rPr lang="ru-RU" dirty="0"/>
              <a:t>».</a:t>
            </a:r>
          </a:p>
          <a:p>
            <a:pPr marL="45720" indent="0">
              <a:buNone/>
            </a:pPr>
            <a:r>
              <a:rPr lang="ru-RU" dirty="0"/>
              <a:t>- Уберите лишнюю картинку, в названии которой нет звука [з]: </a:t>
            </a:r>
          </a:p>
          <a:p>
            <a:pPr marL="45720" indent="0">
              <a:buNone/>
            </a:pPr>
            <a:r>
              <a:rPr lang="ru-RU" dirty="0"/>
              <a:t>заяц, зонт, </a:t>
            </a:r>
            <a:r>
              <a:rPr lang="ru-RU" dirty="0" smtClean="0"/>
              <a:t>лампа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7753"/>
            <a:ext cx="2954735" cy="304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0241"/>
            <a:ext cx="223479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37753"/>
            <a:ext cx="2313159" cy="30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1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96944" cy="604867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замок, чашка, </a:t>
            </a:r>
            <a:r>
              <a:rPr lang="ru-RU" dirty="0" smtClean="0"/>
              <a:t>роза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916832"/>
            <a:ext cx="2312888" cy="29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65992"/>
            <a:ext cx="3033884" cy="283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088232" cy="30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612068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коза, забор, </a:t>
            </a:r>
            <a:r>
              <a:rPr lang="ru-RU" dirty="0" smtClean="0"/>
              <a:t>мишка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663371" cy="240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922930" cy="24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232248" cy="241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400600" cy="6264696"/>
          </a:xfrm>
        </p:spPr>
        <p:txBody>
          <a:bodyPr>
            <a:normAutofit/>
          </a:bodyPr>
          <a:lstStyle/>
          <a:p>
            <a:r>
              <a:rPr lang="ru-RU" u="sng" dirty="0"/>
              <a:t>Упражнение «</a:t>
            </a:r>
            <a:r>
              <a:rPr lang="ru-RU" u="sng" dirty="0" smtClean="0"/>
              <a:t>Составь предложение</a:t>
            </a:r>
            <a:r>
              <a:rPr lang="ru-RU" dirty="0"/>
              <a:t>».</a:t>
            </a:r>
          </a:p>
          <a:p>
            <a:pPr marL="45720" indent="0">
              <a:buNone/>
            </a:pPr>
            <a:r>
              <a:rPr lang="ru-RU" dirty="0" smtClean="0"/>
              <a:t> Дети </a:t>
            </a:r>
            <a:r>
              <a:rPr lang="ru-RU" dirty="0"/>
              <a:t>составляют предложения по опорным словам:</a:t>
            </a:r>
          </a:p>
          <a:p>
            <a:pPr marL="45720" indent="0">
              <a:buNone/>
            </a:pPr>
            <a:r>
              <a:rPr lang="ru-RU" dirty="0"/>
              <a:t>—	забор, в, забил, гвоздь, плотник (Плотник забил гвоздь в забор.);</a:t>
            </a:r>
          </a:p>
          <a:p>
            <a:pPr marL="45720" indent="0">
              <a:buNone/>
            </a:pPr>
            <a:r>
              <a:rPr lang="ru-RU" dirty="0"/>
              <a:t>—	посадил, розовые, садовник, розы (Садовник посадил розовые розы.);</a:t>
            </a:r>
          </a:p>
          <a:p>
            <a:pPr marL="45720" indent="0">
              <a:buNone/>
            </a:pPr>
            <a:r>
              <a:rPr lang="ru-RU" dirty="0"/>
              <a:t>—	арбузы, спелые, привезли, продавцы; (Продавцы привезли спелые арбузы.);</a:t>
            </a:r>
          </a:p>
          <a:p>
            <a:pPr marL="45720" indent="0">
              <a:buNone/>
            </a:pPr>
            <a:r>
              <a:rPr lang="ru-RU" dirty="0"/>
              <a:t>—	сторож, новый, замок, повесил (Сторож повесил новый замок.).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71" y="1628800"/>
            <a:ext cx="1613608" cy="192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59378"/>
            <a:ext cx="1669961" cy="213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09" y="4670581"/>
            <a:ext cx="1514331" cy="188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Елена\Documents\1. Интернет\images 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12" y="404664"/>
            <a:ext cx="1584176" cy="17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414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Звук [з], буква З  Презентация к план-конспекту занятия для детей подготовительной к школе группе  с ОНР III уровня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[з], буква З</dc:title>
  <dc:creator>Елена</dc:creator>
  <cp:lastModifiedBy>Елена</cp:lastModifiedBy>
  <cp:revision>14</cp:revision>
  <dcterms:created xsi:type="dcterms:W3CDTF">2016-02-05T04:42:08Z</dcterms:created>
  <dcterms:modified xsi:type="dcterms:W3CDTF">2016-02-05T07:59:46Z</dcterms:modified>
</cp:coreProperties>
</file>