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282" r:id="rId4"/>
    <p:sldId id="283" r:id="rId5"/>
    <p:sldId id="284" r:id="rId6"/>
    <p:sldId id="285" r:id="rId7"/>
    <p:sldId id="280" r:id="rId8"/>
    <p:sldId id="257" r:id="rId9"/>
    <p:sldId id="268" r:id="rId10"/>
    <p:sldId id="269" r:id="rId11"/>
    <p:sldId id="270" r:id="rId12"/>
    <p:sldId id="271" r:id="rId13"/>
    <p:sldId id="272" r:id="rId14"/>
    <p:sldId id="259" r:id="rId15"/>
    <p:sldId id="260" r:id="rId16"/>
    <p:sldId id="261" r:id="rId17"/>
    <p:sldId id="262" r:id="rId18"/>
    <p:sldId id="286" r:id="rId19"/>
    <p:sldId id="263" r:id="rId20"/>
    <p:sldId id="278" r:id="rId21"/>
    <p:sldId id="264" r:id="rId22"/>
    <p:sldId id="273" r:id="rId23"/>
    <p:sldId id="274" r:id="rId24"/>
    <p:sldId id="275" r:id="rId25"/>
    <p:sldId id="266" r:id="rId26"/>
    <p:sldId id="267" r:id="rId27"/>
    <p:sldId id="276" r:id="rId28"/>
    <p:sldId id="277" r:id="rId29"/>
    <p:sldId id="287" r:id="rId30"/>
    <p:sldId id="28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70" d="100"/>
          <a:sy n="70" d="100"/>
        </p:scale>
        <p:origin x="-8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08.07.2023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08.07.2023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08.07.2023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08.07.2023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08.07.2023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08.07.2023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08.07.2023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08.07.2023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08.07.2023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08.07.2023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unpo.ru/pokrishkin/img/pk.jpg" TargetMode="Externa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hyperlink" Target="http://ru.wikipedia.org/wiki/%D0%A4%D0%B0%D0%B9%D0%BB:Golden_Star_medal_473.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infourok.ru/go.html?href=https://ru.wikipedia.org/wiki/&#1058;&#1077;&#1093;&#1085;&#1080;&#1082;" TargetMode="External"/><Relationship Id="rId13" Type="http://schemas.openxmlformats.org/officeDocument/2006/relationships/hyperlink" Target="http://infourok.ru/go.html?href=https://ru.wikipedia.org/wiki/&#1052;&#1091;&#1078;&#1077;&#1089;&#1090;&#1074;&#1086;" TargetMode="External"/><Relationship Id="rId3" Type="http://schemas.openxmlformats.org/officeDocument/2006/relationships/hyperlink" Target="http://infourok.ru/go.html?href=https://ru.wikipedia.org/wiki/&#1055;&#1086;&#1083;&#1082;" TargetMode="External"/><Relationship Id="rId7" Type="http://schemas.openxmlformats.org/officeDocument/2006/relationships/hyperlink" Target="http://infourok.ru/go.html?href=https://ru.wikipedia.org/wiki/&#1052;&#1077;&#1093;&#1072;&#1085;&#1080;&#1082;" TargetMode="External"/><Relationship Id="rId12" Type="http://schemas.openxmlformats.org/officeDocument/2006/relationships/hyperlink" Target="http://infourok.ru/go.html?href=https://ru.wikipedia.org/wiki/&#1041;&#1080;&#1090;&#1074;&#1072;_&#1079;&#1072;_&#1050;&#1072;&#1074;&#1082;&#1072;&#1079;_(1942&#8212;1943)" TargetMode="External"/><Relationship Id="rId2" Type="http://schemas.openxmlformats.org/officeDocument/2006/relationships/image" Target="../media/image21.jpeg"/><Relationship Id="rId16" Type="http://schemas.openxmlformats.org/officeDocument/2006/relationships/hyperlink" Target="http://infourok.ru/go.html?href=https://ru.wikipedia.org/wiki/&#1043;&#1074;&#1072;&#1088;&#1076;&#1080;&#1103;" TargetMode="External"/><Relationship Id="rId1" Type="http://schemas.openxmlformats.org/officeDocument/2006/relationships/slideLayout" Target="../slideLayouts/slideLayout8.xml"/><Relationship Id="rId6" Type="http://schemas.openxmlformats.org/officeDocument/2006/relationships/hyperlink" Target="http://infourok.ru/go.html?href=https://ru.wikipedia.org/wiki/&#1044;&#1086;&#1083;&#1078;&#1085;&#1086;&#1089;&#1090;&#1100;" TargetMode="External"/><Relationship Id="rId11" Type="http://schemas.openxmlformats.org/officeDocument/2006/relationships/hyperlink" Target="http://infourok.ru/go.html?href=https://ru.wikipedia.org/wiki/&#1041;&#1086;&#1077;&#1074;&#1086;&#1081;_&#1074;&#1099;&#1083;&#1077;&#1090;" TargetMode="External"/><Relationship Id="rId5" Type="http://schemas.openxmlformats.org/officeDocument/2006/relationships/hyperlink" Target="http://infourok.ru/go.html?href=https://ru.wikipedia.org/wiki/1941_&#1075;&#1086;&#1076;" TargetMode="External"/><Relationship Id="rId15" Type="http://schemas.openxmlformats.org/officeDocument/2006/relationships/hyperlink" Target="http://infourok.ru/go.html?href=https://ru.wikipedia.org/wiki/&#1055;&#1086;&#1095;&#1105;&#1090;&#1085;&#1086;&#1077;_&#1079;&#1074;&#1072;&#1085;&#1080;&#1077;" TargetMode="External"/><Relationship Id="rId10" Type="http://schemas.openxmlformats.org/officeDocument/2006/relationships/hyperlink" Target="http://infourok.ru/go.html?href=https://ru.wikipedia.org/wiki/&#1051;&#1105;&#1090;&#1095;&#1080;&#1082;" TargetMode="External"/><Relationship Id="rId4" Type="http://schemas.openxmlformats.org/officeDocument/2006/relationships/hyperlink" Target="http://infourok.ru/go.html?href=https://ru.wikipedia.org/wiki/&#1060;&#1086;&#1088;&#1084;&#1080;&#1088;&#1086;&#1074;&#1072;&#1085;&#1080;&#1077;_(&#1074;&#1086;&#1077;&#1085;&#1085;&#1086;&#1077;_&#1076;&#1077;&#1083;&#1086;)" TargetMode="External"/><Relationship Id="rId9" Type="http://schemas.openxmlformats.org/officeDocument/2006/relationships/hyperlink" Target="http://infourok.ru/go.html?href=https://ru.wikipedia.org/wiki/&#1064;&#1090;&#1091;&#1088;&#1084;&#1072;&#1085;" TargetMode="External"/><Relationship Id="rId14" Type="http://schemas.openxmlformats.org/officeDocument/2006/relationships/hyperlink" Target="http://infourok.ru/go.html?href=https://ru.wikipedia.org/wiki/&#1043;&#1077;&#1088;&#1086;&#1080;&#1079;&#108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7851648" cy="2880320"/>
          </a:xfrm>
        </p:spPr>
        <p:txBody>
          <a:bodyPr>
            <a:normAutofit fontScale="90000"/>
          </a:bodyPr>
          <a:lstStyle/>
          <a:p>
            <a:pPr algn="ctr"/>
            <a:r>
              <a:rPr lang="ru-RU" sz="2800" dirty="0" smtClean="0">
                <a:solidFill>
                  <a:schemeClr val="bg1"/>
                </a:solidFill>
                <a:effectLst/>
                <a:latin typeface="Times New Roman" panose="02020603050405020304" pitchFamily="18" charset="0"/>
                <a:cs typeface="Times New Roman" panose="02020603050405020304" pitchFamily="18" charset="0"/>
              </a:rPr>
              <a:t/>
            </a:r>
            <a:br>
              <a:rPr lang="ru-RU" sz="2800" dirty="0" smtClean="0">
                <a:solidFill>
                  <a:schemeClr val="bg1"/>
                </a:solidFill>
                <a:effectLst/>
                <a:latin typeface="Times New Roman" panose="02020603050405020304" pitchFamily="18" charset="0"/>
                <a:cs typeface="Times New Roman" panose="02020603050405020304" pitchFamily="18" charset="0"/>
              </a:rPr>
            </a:br>
            <a:r>
              <a:rPr lang="ru-RU" sz="2800" dirty="0">
                <a:solidFill>
                  <a:schemeClr val="bg1"/>
                </a:solidFill>
                <a:effectLst/>
                <a:latin typeface="Times New Roman" panose="02020603050405020304" pitchFamily="18" charset="0"/>
                <a:cs typeface="Times New Roman" panose="02020603050405020304" pitchFamily="18" charset="0"/>
              </a:rPr>
              <a:t/>
            </a:r>
            <a:br>
              <a:rPr lang="ru-RU" sz="2800" dirty="0">
                <a:solidFill>
                  <a:schemeClr val="bg1"/>
                </a:solidFill>
                <a:effectLst/>
                <a:latin typeface="Times New Roman" panose="02020603050405020304" pitchFamily="18" charset="0"/>
                <a:cs typeface="Times New Roman" panose="02020603050405020304" pitchFamily="18" charset="0"/>
              </a:rPr>
            </a:br>
            <a:r>
              <a:rPr lang="ru-RU" sz="2800" dirty="0" smtClean="0">
                <a:solidFill>
                  <a:schemeClr val="bg1"/>
                </a:solidFill>
                <a:effectLst/>
                <a:latin typeface="Times New Roman" panose="02020603050405020304" pitchFamily="18" charset="0"/>
                <a:cs typeface="Times New Roman" panose="02020603050405020304" pitchFamily="18" charset="0"/>
              </a:rPr>
              <a:t/>
            </a:r>
            <a:br>
              <a:rPr lang="ru-RU" sz="2800" dirty="0" smtClean="0">
                <a:solidFill>
                  <a:schemeClr val="bg1"/>
                </a:solidFill>
                <a:effectLst/>
                <a:latin typeface="Times New Roman" panose="02020603050405020304" pitchFamily="18" charset="0"/>
                <a:cs typeface="Times New Roman" panose="02020603050405020304" pitchFamily="18" charset="0"/>
              </a:rPr>
            </a:br>
            <a:r>
              <a:rPr lang="ru-RU" sz="2800" dirty="0" smtClean="0">
                <a:solidFill>
                  <a:schemeClr val="bg1"/>
                </a:solidFill>
                <a:effectLst/>
                <a:latin typeface="Times New Roman" panose="02020603050405020304" pitchFamily="18" charset="0"/>
                <a:cs typeface="Times New Roman" panose="02020603050405020304" pitchFamily="18" charset="0"/>
              </a:rPr>
              <a:t>ГЕРОИ </a:t>
            </a:r>
            <a:r>
              <a:rPr lang="ru-RU" sz="2800" dirty="0">
                <a:solidFill>
                  <a:schemeClr val="bg1"/>
                </a:solidFill>
                <a:effectLst/>
                <a:latin typeface="Times New Roman" panose="02020603050405020304" pitchFamily="18" charset="0"/>
                <a:cs typeface="Times New Roman" panose="02020603050405020304" pitchFamily="18" charset="0"/>
              </a:rPr>
              <a:t>НЕБА КУБАНИ</a:t>
            </a:r>
            <a:br>
              <a:rPr lang="ru-RU" sz="2800" dirty="0">
                <a:solidFill>
                  <a:schemeClr val="bg1"/>
                </a:solidFill>
                <a:effectLst/>
                <a:latin typeface="Times New Roman" panose="02020603050405020304" pitchFamily="18" charset="0"/>
                <a:cs typeface="Times New Roman" panose="02020603050405020304" pitchFamily="18" charset="0"/>
              </a:rPr>
            </a:br>
            <a:r>
              <a:rPr lang="ru-RU" sz="2800" dirty="0" smtClean="0">
                <a:solidFill>
                  <a:schemeClr val="bg1"/>
                </a:solidFill>
                <a:effectLst/>
                <a:latin typeface="Times New Roman" panose="02020603050405020304" pitchFamily="18" charset="0"/>
                <a:cs typeface="Times New Roman" panose="02020603050405020304" pitchFamily="18" charset="0"/>
              </a:rPr>
              <a:t>Урок </a:t>
            </a:r>
            <a:r>
              <a:rPr lang="ru-RU" sz="2800" dirty="0">
                <a:solidFill>
                  <a:schemeClr val="bg1"/>
                </a:solidFill>
                <a:effectLst/>
                <a:latin typeface="Times New Roman" panose="02020603050405020304" pitchFamily="18" charset="0"/>
                <a:cs typeface="Times New Roman" panose="02020603050405020304" pitchFamily="18" charset="0"/>
              </a:rPr>
              <a:t>мужества</a:t>
            </a:r>
            <a:br>
              <a:rPr lang="ru-RU" sz="2800" dirty="0">
                <a:solidFill>
                  <a:schemeClr val="bg1"/>
                </a:solidFill>
                <a:effectLst/>
                <a:latin typeface="Times New Roman" panose="02020603050405020304" pitchFamily="18" charset="0"/>
                <a:cs typeface="Times New Roman" panose="02020603050405020304" pitchFamily="18" charset="0"/>
              </a:rPr>
            </a:br>
            <a:r>
              <a:rPr lang="ru-RU" sz="2800" dirty="0" smtClean="0">
                <a:solidFill>
                  <a:schemeClr val="bg1"/>
                </a:solidFill>
                <a:effectLst/>
                <a:latin typeface="Times New Roman" panose="02020603050405020304" pitchFamily="18" charset="0"/>
                <a:cs typeface="Times New Roman" panose="02020603050405020304" pitchFamily="18" charset="0"/>
              </a:rPr>
              <a:t>Воздушные </a:t>
            </a:r>
            <a:r>
              <a:rPr lang="ru-RU" sz="2800" dirty="0">
                <a:solidFill>
                  <a:schemeClr val="bg1"/>
                </a:solidFill>
                <a:effectLst/>
                <a:latin typeface="Times New Roman" panose="02020603050405020304" pitchFamily="18" charset="0"/>
                <a:cs typeface="Times New Roman" panose="02020603050405020304" pitchFamily="18" charset="0"/>
              </a:rPr>
              <a:t>сражения на Кубани </a:t>
            </a:r>
            <a:r>
              <a:rPr lang="ru-RU" sz="2800" dirty="0" smtClean="0">
                <a:solidFill>
                  <a:schemeClr val="bg1"/>
                </a:solidFill>
                <a:effectLst/>
                <a:latin typeface="Times New Roman" panose="02020603050405020304" pitchFamily="18" charset="0"/>
                <a:cs typeface="Times New Roman" panose="02020603050405020304" pitchFamily="18" charset="0"/>
              </a:rPr>
              <a:t/>
            </a:r>
            <a:br>
              <a:rPr lang="ru-RU" sz="2800" dirty="0" smtClean="0">
                <a:solidFill>
                  <a:schemeClr val="bg1"/>
                </a:solidFill>
                <a:effectLst/>
                <a:latin typeface="Times New Roman" panose="02020603050405020304" pitchFamily="18" charset="0"/>
                <a:cs typeface="Times New Roman" panose="02020603050405020304" pitchFamily="18" charset="0"/>
              </a:rPr>
            </a:br>
            <a:r>
              <a:rPr lang="ru-RU" sz="2800" dirty="0" smtClean="0">
                <a:solidFill>
                  <a:schemeClr val="bg1"/>
                </a:solidFill>
                <a:effectLst/>
                <a:latin typeface="Times New Roman" panose="02020603050405020304" pitchFamily="18" charset="0"/>
                <a:cs typeface="Times New Roman" panose="02020603050405020304" pitchFamily="18" charset="0"/>
              </a:rPr>
              <a:t>(</a:t>
            </a:r>
            <a:r>
              <a:rPr lang="ru-RU" sz="2800" dirty="0">
                <a:solidFill>
                  <a:schemeClr val="bg1"/>
                </a:solidFill>
                <a:effectLst/>
                <a:latin typeface="Times New Roman" panose="02020603050405020304" pitchFamily="18" charset="0"/>
                <a:cs typeface="Times New Roman" panose="02020603050405020304" pitchFamily="18" charset="0"/>
              </a:rPr>
              <a:t>17 апреля 1943 г</a:t>
            </a:r>
            <a:r>
              <a:rPr lang="ru-RU" sz="2800" dirty="0" smtClean="0">
                <a:solidFill>
                  <a:schemeClr val="bg1"/>
                </a:solidFill>
                <a:effectLst/>
                <a:latin typeface="Times New Roman" panose="02020603050405020304" pitchFamily="18" charset="0"/>
                <a:cs typeface="Times New Roman" panose="02020603050405020304" pitchFamily="18" charset="0"/>
              </a:rPr>
              <a:t>.).</a:t>
            </a:r>
            <a:br>
              <a:rPr lang="ru-RU" sz="2800" dirty="0" smtClean="0">
                <a:solidFill>
                  <a:schemeClr val="bg1"/>
                </a:solidFill>
                <a:effectLst/>
                <a:latin typeface="Times New Roman" panose="02020603050405020304" pitchFamily="18" charset="0"/>
                <a:cs typeface="Times New Roman" panose="02020603050405020304" pitchFamily="18" charset="0"/>
              </a:rPr>
            </a:br>
            <a:r>
              <a:rPr lang="ru-RU" sz="2800" dirty="0" smtClean="0">
                <a:solidFill>
                  <a:schemeClr val="bg1"/>
                </a:solidFill>
                <a:effectLst/>
                <a:latin typeface="Times New Roman" panose="02020603050405020304" pitchFamily="18" charset="0"/>
                <a:cs typeface="Times New Roman" panose="02020603050405020304" pitchFamily="18" charset="0"/>
              </a:rPr>
              <a:t>Выполнила: педагог дополнительного образования</a:t>
            </a:r>
            <a:br>
              <a:rPr lang="ru-RU" sz="2800" dirty="0" smtClean="0">
                <a:solidFill>
                  <a:schemeClr val="bg1"/>
                </a:solidFill>
                <a:effectLst/>
                <a:latin typeface="Times New Roman" panose="02020603050405020304" pitchFamily="18" charset="0"/>
                <a:cs typeface="Times New Roman" panose="02020603050405020304" pitchFamily="18" charset="0"/>
              </a:rPr>
            </a:br>
            <a:r>
              <a:rPr lang="ru-RU" sz="2800" dirty="0" smtClean="0">
                <a:solidFill>
                  <a:schemeClr val="bg1"/>
                </a:solidFill>
                <a:effectLst/>
                <a:latin typeface="Times New Roman" panose="02020603050405020304" pitchFamily="18" charset="0"/>
                <a:cs typeface="Times New Roman" panose="02020603050405020304" pitchFamily="18" charset="0"/>
              </a:rPr>
              <a:t>ГКУСОКК «Кропоткинский ДДИ»</a:t>
            </a:r>
            <a:br>
              <a:rPr lang="ru-RU" sz="2800" dirty="0" smtClean="0">
                <a:solidFill>
                  <a:schemeClr val="bg1"/>
                </a:solidFill>
                <a:effectLst/>
                <a:latin typeface="Times New Roman" panose="02020603050405020304" pitchFamily="18" charset="0"/>
                <a:cs typeface="Times New Roman" panose="02020603050405020304" pitchFamily="18" charset="0"/>
              </a:rPr>
            </a:br>
            <a:r>
              <a:rPr lang="ru-RU" sz="2800" dirty="0" smtClean="0">
                <a:solidFill>
                  <a:schemeClr val="bg1"/>
                </a:solidFill>
                <a:effectLst/>
                <a:latin typeface="Times New Roman" panose="02020603050405020304" pitchFamily="18" charset="0"/>
                <a:cs typeface="Times New Roman" panose="02020603050405020304" pitchFamily="18" charset="0"/>
              </a:rPr>
              <a:t>Тигранова Елена Васильевна</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1029" name="Picture 5" descr="C:\Users\Надежда\Desktop\iN6N2BOJ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9144000" cy="372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26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idx="2"/>
          </p:nvPr>
        </p:nvSpPr>
        <p:spPr>
          <a:xfrm>
            <a:off x="4860032" y="0"/>
            <a:ext cx="4283968" cy="6858000"/>
          </a:xfrm>
        </p:spPr>
        <p:txBody>
          <a:bodyPr>
            <a:normAutofit/>
          </a:bodyPr>
          <a:lstStyle/>
          <a:p>
            <a:r>
              <a:rPr lang="ru-RU" sz="1800" dirty="0">
                <a:latin typeface="Times New Roman" panose="02020603050405020304" pitchFamily="18" charset="0"/>
                <a:cs typeface="Times New Roman" panose="02020603050405020304" pitchFamily="18" charset="0"/>
              </a:rPr>
              <a:t>В небе Кубани Покрышкин сбил по официальным данным </a:t>
            </a:r>
            <a:r>
              <a:rPr lang="ru-RU" sz="1800" b="1" dirty="0">
                <a:latin typeface="Times New Roman" panose="02020603050405020304" pitchFamily="18" charset="0"/>
                <a:cs typeface="Times New Roman" panose="02020603050405020304" pitchFamily="18" charset="0"/>
              </a:rPr>
              <a:t>16 вражеских самолетов</a:t>
            </a:r>
            <a:r>
              <a:rPr lang="ru-RU" sz="1800" dirty="0">
                <a:latin typeface="Times New Roman" panose="02020603050405020304" pitchFamily="18" charset="0"/>
                <a:cs typeface="Times New Roman" panose="02020603050405020304" pitchFamily="18" charset="0"/>
              </a:rPr>
              <a:t>. Так 12 апреля над станицей Крымской Покрышкин сбивает 4 истребителя Me-109, позднее в этот же день он сбил еще 3 самолета, доведя число сбитых машин за день до 7, в истории советской авиации был лишь один подобный случай. Еще через несколько дней Покрышкин сбивает 3 Ju-87, а 28 апреля в составе 8 истребителей «</a:t>
            </a:r>
            <a:r>
              <a:rPr lang="ru-RU" sz="1800" dirty="0" err="1">
                <a:latin typeface="Times New Roman" panose="02020603050405020304" pitchFamily="18" charset="0"/>
                <a:cs typeface="Times New Roman" panose="02020603050405020304" pitchFamily="18" charset="0"/>
              </a:rPr>
              <a:t>Аэрокобра</a:t>
            </a:r>
            <a:r>
              <a:rPr lang="ru-RU" sz="1800" dirty="0">
                <a:latin typeface="Times New Roman" panose="02020603050405020304" pitchFamily="18" charset="0"/>
                <a:cs typeface="Times New Roman" panose="02020603050405020304" pitchFamily="18" charset="0"/>
              </a:rPr>
              <a:t>» разгоняет три девятки пикирующих бомбардировщиков Ju-87, лично уничтожив 5 из них. </a:t>
            </a:r>
          </a:p>
          <a:p>
            <a:r>
              <a:rPr lang="ru-RU" sz="1800" dirty="0">
                <a:latin typeface="Times New Roman" panose="02020603050405020304" pitchFamily="18" charset="0"/>
                <a:cs typeface="Times New Roman" panose="02020603050405020304" pitchFamily="18" charset="0"/>
              </a:rPr>
              <a:t>Не удивительно, что он был единственный из лётчиков, при появлении которого над полем боя немецкие радиостанции тревожно предупреждали: </a:t>
            </a:r>
            <a:r>
              <a:rPr lang="ru-RU" sz="1800" b="1" dirty="0">
                <a:latin typeface="Times New Roman" panose="02020603050405020304" pitchFamily="18" charset="0"/>
                <a:cs typeface="Times New Roman" panose="02020603050405020304" pitchFamily="18" charset="0"/>
              </a:rPr>
              <a:t>«Внимание! Внимание</a:t>
            </a:r>
            <a:r>
              <a:rPr lang="ru-RU" sz="1800" dirty="0">
                <a:latin typeface="Times New Roman" panose="02020603050405020304" pitchFamily="18" charset="0"/>
                <a:cs typeface="Times New Roman" panose="02020603050405020304" pitchFamily="18" charset="0"/>
              </a:rPr>
              <a:t>! В воздухе Покрышкин!».</a:t>
            </a:r>
          </a:p>
          <a:p>
            <a:endParaRPr lang="ru-RU" dirty="0"/>
          </a:p>
        </p:txBody>
      </p:sp>
      <p:pic>
        <p:nvPicPr>
          <p:cNvPr id="2051" name="Picture 3" descr="C:\Users\Надежда\Desktop\Лебединиц Том и их ВЕДЬМЫ\Сражения над Кубанью\Покрышк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35737" cy="680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6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idx="2"/>
          </p:nvPr>
        </p:nvSpPr>
        <p:spPr>
          <a:xfrm>
            <a:off x="395536" y="620688"/>
            <a:ext cx="3923928" cy="6858000"/>
          </a:xfrm>
        </p:spPr>
        <p:txBody>
          <a:bodyPr/>
          <a:lstStyle/>
          <a:p>
            <a:pPr algn="ctr"/>
            <a:r>
              <a:rPr lang="ru-RU" sz="1800" dirty="0">
                <a:latin typeface="Times New Roman" panose="02020603050405020304" pitchFamily="18" charset="0"/>
                <a:cs typeface="Times New Roman" panose="02020603050405020304" pitchFamily="18" charset="0"/>
              </a:rPr>
              <a:t>На Кубани свято чтят память трижды Героя Советского Союза Александра Ивановича </a:t>
            </a:r>
            <a:r>
              <a:rPr lang="ru-RU" sz="1800" dirty="0" err="1">
                <a:latin typeface="Times New Roman" panose="02020603050405020304" pitchFamily="18" charset="0"/>
                <a:cs typeface="Times New Roman" panose="02020603050405020304" pitchFamily="18" charset="0"/>
              </a:rPr>
              <a:t>Покрышкина</a:t>
            </a:r>
            <a:r>
              <a:rPr lang="ru-RU" sz="1800" dirty="0">
                <a:latin typeface="Times New Roman" panose="02020603050405020304" pitchFamily="18" charset="0"/>
                <a:cs typeface="Times New Roman" panose="02020603050405020304" pitchFamily="18" charset="0"/>
              </a:rPr>
              <a:t>. На углу улиц Седина и Постовой в Краснодаре до сих пор стоит дом, на стене которого установлена мемориальная доска:    </a:t>
            </a:r>
            <a:endParaRPr lang="ru-RU"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В этом доме с 1936 по 1938 год жил прославленный советский ас, трижды Герой Советского Союза </a:t>
            </a:r>
            <a:r>
              <a:rPr lang="ru-RU" sz="1800" b="1" dirty="0">
                <a:latin typeface="Times New Roman" panose="02020603050405020304" pitchFamily="18" charset="0"/>
                <a:cs typeface="Times New Roman" panose="02020603050405020304" pitchFamily="18" charset="0"/>
              </a:rPr>
              <a:t>Александр Иванович Покрышкин</a:t>
            </a:r>
            <a:r>
              <a:rPr lang="ru-RU" sz="1800" dirty="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Ежегодно </a:t>
            </a:r>
            <a:r>
              <a:rPr lang="ru-RU" sz="1800" dirty="0">
                <a:latin typeface="Times New Roman" panose="02020603050405020304" pitchFamily="18" charset="0"/>
                <a:cs typeface="Times New Roman" panose="02020603050405020304" pitchFamily="18" charset="0"/>
              </a:rPr>
              <a:t>в краевом центре проводят известные не только в нашей стране, но и за рубежом </a:t>
            </a:r>
            <a:r>
              <a:rPr lang="ru-RU" sz="1800" dirty="0" err="1">
                <a:latin typeface="Times New Roman" panose="02020603050405020304" pitchFamily="18" charset="0"/>
                <a:cs typeface="Times New Roman" panose="02020603050405020304" pitchFamily="18" charset="0"/>
              </a:rPr>
              <a:t>Покрышкинские</a:t>
            </a:r>
            <a:r>
              <a:rPr lang="ru-RU" sz="1800" dirty="0">
                <a:latin typeface="Times New Roman" panose="02020603050405020304" pitchFamily="18" charset="0"/>
                <a:cs typeface="Times New Roman" panose="02020603050405020304" pitchFamily="18" charset="0"/>
              </a:rPr>
              <a:t> чтения. </a:t>
            </a:r>
            <a:endParaRPr lang="ru-RU"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Его </a:t>
            </a:r>
            <a:r>
              <a:rPr lang="ru-RU" sz="1800" dirty="0">
                <a:latin typeface="Times New Roman" panose="02020603050405020304" pitchFamily="18" charset="0"/>
                <a:cs typeface="Times New Roman" panose="02020603050405020304" pitchFamily="18" charset="0"/>
              </a:rPr>
              <a:t>имя носят школы, </a:t>
            </a:r>
            <a:r>
              <a:rPr lang="ru-RU" sz="1800" dirty="0" smtClean="0">
                <a:latin typeface="Times New Roman" panose="02020603050405020304" pitchFamily="18" charset="0"/>
                <a:cs typeface="Times New Roman" panose="02020603050405020304" pitchFamily="18" charset="0"/>
              </a:rPr>
              <a:t>улицы </a:t>
            </a:r>
          </a:p>
          <a:p>
            <a:pPr algn="ctr"/>
            <a:r>
              <a:rPr lang="ru-RU" sz="1800" dirty="0" smtClean="0">
                <a:latin typeface="Times New Roman" panose="02020603050405020304" pitchFamily="18" charset="0"/>
                <a:cs typeface="Times New Roman" panose="02020603050405020304" pitchFamily="18" charset="0"/>
              </a:rPr>
              <a:t>Военный </a:t>
            </a:r>
            <a:r>
              <a:rPr lang="ru-RU" sz="1800" dirty="0">
                <a:latin typeface="Times New Roman" panose="02020603050405020304" pitchFamily="18" charset="0"/>
                <a:cs typeface="Times New Roman" panose="02020603050405020304" pitchFamily="18" charset="0"/>
              </a:rPr>
              <a:t>летчик и поэт Кубани </a:t>
            </a:r>
            <a:r>
              <a:rPr lang="ru-RU" sz="1800" dirty="0" err="1">
                <a:latin typeface="Times New Roman" panose="02020603050405020304" pitchFamily="18" charset="0"/>
                <a:cs typeface="Times New Roman" panose="02020603050405020304" pitchFamily="18" charset="0"/>
              </a:rPr>
              <a:t>Кронид</a:t>
            </a:r>
            <a:r>
              <a:rPr lang="ru-RU" sz="1800" dirty="0">
                <a:latin typeface="Times New Roman" panose="02020603050405020304" pitchFamily="18" charset="0"/>
                <a:cs typeface="Times New Roman" panose="02020603050405020304" pitchFamily="18" charset="0"/>
              </a:rPr>
              <a:t> Обойщиков посвятил лучшему асу второй мировой войны стихи, в которых есть такие </a:t>
            </a:r>
            <a:r>
              <a:rPr lang="ru-RU" sz="1800" dirty="0" smtClean="0">
                <a:latin typeface="Times New Roman" panose="02020603050405020304" pitchFamily="18" charset="0"/>
                <a:cs typeface="Times New Roman" panose="02020603050405020304" pitchFamily="18" charset="0"/>
              </a:rPr>
              <a:t>слова:</a:t>
            </a:r>
            <a:endParaRPr lang="ru-RU" sz="1800" dirty="0">
              <a:latin typeface="Times New Roman" panose="02020603050405020304" pitchFamily="18" charset="0"/>
              <a:cs typeface="Times New Roman" panose="02020603050405020304" pitchFamily="18" charset="0"/>
            </a:endParaRPr>
          </a:p>
          <a:p>
            <a:pPr algn="ctr"/>
            <a:endParaRPr lang="ru-RU" dirty="0"/>
          </a:p>
        </p:txBody>
      </p:sp>
      <p:pic>
        <p:nvPicPr>
          <p:cNvPr id="3074" name="Picture 2" descr="C:\Users\Надежда\Desktop\Лебединиц Том и их ВЕДЬМЫ\Сражения над Кубанью\Портрет Покрышкина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0"/>
            <a:ext cx="45254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13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4716016" y="0"/>
            <a:ext cx="4427984" cy="6858000"/>
          </a:xfrm>
        </p:spPr>
        <p:txBody>
          <a:bodyPr>
            <a:noAutofit/>
          </a:bodyPr>
          <a:lstStyle/>
          <a:p>
            <a:pPr algn="ctr"/>
            <a:r>
              <a:rPr lang="ru-RU" sz="1500" dirty="0" smtClean="0"/>
              <a:t>К</a:t>
            </a:r>
            <a:r>
              <a:rPr lang="ru-RU" sz="1500" dirty="0"/>
              <a:t>. </a:t>
            </a:r>
            <a:r>
              <a:rPr lang="ru-RU" sz="1500" dirty="0" err="1"/>
              <a:t>Обойщикова</a:t>
            </a:r>
            <a:r>
              <a:rPr lang="ru-RU" sz="1500" dirty="0"/>
              <a:t> «Александр Покрышкин</a:t>
            </a:r>
            <a:r>
              <a:rPr lang="ru-RU" sz="1500" dirty="0" smtClean="0"/>
              <a:t>»: </a:t>
            </a:r>
            <a:endParaRPr lang="ru-RU" sz="1500" dirty="0"/>
          </a:p>
          <a:p>
            <a:pPr algn="ctr"/>
            <a:r>
              <a:rPr lang="ru-RU" sz="1500" dirty="0"/>
              <a:t>Он по уму учил сражаться, </a:t>
            </a:r>
          </a:p>
          <a:p>
            <a:pPr algn="ctr"/>
            <a:r>
              <a:rPr lang="ru-RU" sz="1500" dirty="0"/>
              <a:t>Он отдавался бою весь.</a:t>
            </a:r>
          </a:p>
          <a:p>
            <a:pPr algn="ctr"/>
            <a:r>
              <a:rPr lang="ru-RU" sz="1500" dirty="0"/>
              <a:t>Сам над Кубанью сбил он двадцать.</a:t>
            </a:r>
          </a:p>
          <a:p>
            <a:pPr algn="ctr"/>
            <a:r>
              <a:rPr lang="ru-RU" sz="1500" dirty="0"/>
              <a:t>И </a:t>
            </a:r>
            <a:r>
              <a:rPr lang="ru-RU" sz="1500" dirty="0" smtClean="0"/>
              <a:t>не засчитанные </a:t>
            </a:r>
            <a:r>
              <a:rPr lang="ru-RU" sz="1500" dirty="0"/>
              <a:t>есть.</a:t>
            </a:r>
          </a:p>
          <a:p>
            <a:pPr algn="ctr"/>
            <a:r>
              <a:rPr lang="ru-RU" sz="1500" dirty="0"/>
              <a:t> </a:t>
            </a:r>
            <a:r>
              <a:rPr lang="ru-RU" sz="1500" dirty="0" smtClean="0"/>
              <a:t>Он </a:t>
            </a:r>
            <a:r>
              <a:rPr lang="ru-RU" sz="1500" dirty="0"/>
              <a:t>мерил все своею меркой,</a:t>
            </a:r>
          </a:p>
          <a:p>
            <a:pPr algn="ctr"/>
            <a:r>
              <a:rPr lang="ru-RU" sz="1500" dirty="0"/>
              <a:t>Как патриот родной страны.</a:t>
            </a:r>
          </a:p>
          <a:p>
            <a:pPr algn="ctr"/>
            <a:r>
              <a:rPr lang="ru-RU" sz="1500" dirty="0"/>
              <a:t>«</a:t>
            </a:r>
            <a:r>
              <a:rPr lang="ru-RU" sz="1500" dirty="0" err="1"/>
              <a:t>Покрышкинская</a:t>
            </a:r>
            <a:r>
              <a:rPr lang="ru-RU" sz="1500" dirty="0"/>
              <a:t> этажерка»</a:t>
            </a:r>
          </a:p>
          <a:p>
            <a:pPr algn="ctr"/>
            <a:r>
              <a:rPr lang="ru-RU" sz="1500" dirty="0"/>
              <a:t>Вошла у учебники войны.</a:t>
            </a:r>
          </a:p>
          <a:p>
            <a:pPr algn="ctr"/>
            <a:r>
              <a:rPr lang="ru-RU" sz="1500" dirty="0"/>
              <a:t> </a:t>
            </a:r>
            <a:r>
              <a:rPr lang="ru-RU" sz="1500" dirty="0" smtClean="0"/>
              <a:t>К </a:t>
            </a:r>
            <a:r>
              <a:rPr lang="ru-RU" sz="1500" dirty="0"/>
              <a:t>успеху путь прямой и страшный,</a:t>
            </a:r>
          </a:p>
          <a:p>
            <a:pPr algn="ctr"/>
            <a:r>
              <a:rPr lang="ru-RU" sz="1500" dirty="0"/>
              <a:t>Но шел в атаку смело, он.</a:t>
            </a:r>
          </a:p>
          <a:p>
            <a:pPr algn="ctr"/>
            <a:r>
              <a:rPr lang="ru-RU" sz="1500" dirty="0"/>
              <a:t>Вокруг огни, как черти, пляш9ут,</a:t>
            </a:r>
          </a:p>
          <a:p>
            <a:pPr algn="ctr"/>
            <a:r>
              <a:rPr lang="ru-RU" sz="1500" dirty="0"/>
              <a:t>И бьет прицельно «</a:t>
            </a:r>
            <a:r>
              <a:rPr lang="ru-RU" sz="1500" dirty="0" err="1"/>
              <a:t>эрликон</a:t>
            </a:r>
            <a:r>
              <a:rPr lang="ru-RU" sz="1500" dirty="0"/>
              <a:t>».</a:t>
            </a:r>
          </a:p>
          <a:p>
            <a:pPr algn="ctr"/>
            <a:r>
              <a:rPr lang="ru-RU" sz="1500" dirty="0"/>
              <a:t> </a:t>
            </a:r>
            <a:r>
              <a:rPr lang="ru-RU" sz="1500" dirty="0" smtClean="0"/>
              <a:t>Покрышкин </a:t>
            </a:r>
            <a:r>
              <a:rPr lang="ru-RU" sz="1500" dirty="0"/>
              <a:t>не любил длинноты:</a:t>
            </a:r>
          </a:p>
          <a:p>
            <a:pPr algn="ctr"/>
            <a:r>
              <a:rPr lang="ru-RU" sz="1500" dirty="0"/>
              <a:t>Маневр, огонь – и круто вниз.</a:t>
            </a:r>
          </a:p>
          <a:p>
            <a:pPr algn="ctr"/>
            <a:r>
              <a:rPr lang="ru-RU" sz="1500" dirty="0"/>
              <a:t>Работал в небе, как по нотам,</a:t>
            </a:r>
          </a:p>
          <a:p>
            <a:pPr algn="ctr"/>
            <a:r>
              <a:rPr lang="ru-RU" sz="1500" dirty="0"/>
              <a:t>Чтобы иметь  права на жизнь.</a:t>
            </a:r>
          </a:p>
          <a:p>
            <a:pPr algn="ctr"/>
            <a:r>
              <a:rPr lang="ru-RU" sz="1500" dirty="0"/>
              <a:t> </a:t>
            </a:r>
            <a:r>
              <a:rPr lang="ru-RU" sz="1500" dirty="0" smtClean="0"/>
              <a:t>Переворот</a:t>
            </a:r>
            <a:r>
              <a:rPr lang="ru-RU" sz="1500" dirty="0"/>
              <a:t>, вираж, сближенье, </a:t>
            </a:r>
          </a:p>
          <a:p>
            <a:pPr algn="ctr"/>
            <a:r>
              <a:rPr lang="ru-RU" sz="1500" dirty="0"/>
              <a:t>Цепь фантастических атак.</a:t>
            </a:r>
          </a:p>
          <a:p>
            <a:pPr algn="ctr"/>
            <a:r>
              <a:rPr lang="ru-RU" sz="1500" dirty="0"/>
              <a:t>И с небольшим опереженьем</a:t>
            </a:r>
          </a:p>
          <a:p>
            <a:pPr algn="ctr"/>
            <a:r>
              <a:rPr lang="ru-RU" sz="1500" dirty="0"/>
              <a:t>Он точно целит в бензобак.</a:t>
            </a:r>
          </a:p>
          <a:p>
            <a:pPr algn="ctr"/>
            <a:r>
              <a:rPr lang="ru-RU" sz="1500" dirty="0"/>
              <a:t> </a:t>
            </a:r>
            <a:r>
              <a:rPr lang="ru-RU" sz="1500" dirty="0" smtClean="0"/>
              <a:t>Расчетлив</a:t>
            </a:r>
            <a:r>
              <a:rPr lang="ru-RU" sz="1500" dirty="0"/>
              <a:t>, точен и неистов,</a:t>
            </a:r>
          </a:p>
          <a:p>
            <a:pPr algn="ctr"/>
            <a:r>
              <a:rPr lang="ru-RU" sz="1500" dirty="0"/>
              <a:t>С победой возвращался он.</a:t>
            </a:r>
          </a:p>
          <a:p>
            <a:pPr algn="ctr"/>
            <a:r>
              <a:rPr lang="ru-RU" sz="1500" dirty="0"/>
              <a:t>И </a:t>
            </a:r>
            <a:r>
              <a:rPr lang="ru-RU" sz="1500" dirty="0" err="1"/>
              <a:t>Хартман</a:t>
            </a:r>
            <a:r>
              <a:rPr lang="ru-RU" sz="1500" dirty="0"/>
              <a:t> - первый ас нацистов – </a:t>
            </a:r>
          </a:p>
          <a:p>
            <a:pPr algn="ctr"/>
            <a:r>
              <a:rPr lang="ru-RU" sz="1500" dirty="0"/>
              <a:t>Был над Кубанью посрамлен.</a:t>
            </a:r>
          </a:p>
        </p:txBody>
      </p:sp>
      <p:pic>
        <p:nvPicPr>
          <p:cNvPr id="6" name="Содержимое 3" descr="1216829822_pokrysh7.jpg"/>
          <p:cNvPicPr>
            <a:picLocks noGrp="1" noChangeAspect="1"/>
          </p:cNvPicPr>
          <p:nvPr>
            <p:ph sz="half" idx="1"/>
          </p:nvPr>
        </p:nvPicPr>
        <p:blipFill>
          <a:blip r:embed="rId2" cstate="email"/>
          <a:stretch>
            <a:fillRect/>
          </a:stretch>
        </p:blipFill>
        <p:spPr>
          <a:xfrm>
            <a:off x="26318" y="0"/>
            <a:ext cx="4703797" cy="6858000"/>
          </a:xfrm>
        </p:spPr>
      </p:pic>
    </p:spTree>
    <p:extLst>
      <p:ext uri="{BB962C8B-B14F-4D97-AF65-F5344CB8AC3E}">
        <p14:creationId xmlns:p14="http://schemas.microsoft.com/office/powerpoint/2010/main" val="3098826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5693285" y="332656"/>
            <a:ext cx="3008313" cy="2376264"/>
          </a:xfrm>
        </p:spPr>
        <p:txBody>
          <a:bodyPr>
            <a:normAutofit/>
          </a:bodyPr>
          <a:lstStyle/>
          <a:p>
            <a:r>
              <a:rPr lang="ru-RU" sz="2000" b="1" dirty="0">
                <a:latin typeface="Times New Roman" panose="02020603050405020304" pitchFamily="18" charset="0"/>
                <a:cs typeface="Times New Roman" panose="02020603050405020304" pitchFamily="18" charset="0"/>
              </a:rPr>
              <a:t>Александр Иванович Покрышкин </a:t>
            </a:r>
            <a:r>
              <a:rPr lang="ru-RU" sz="2000" dirty="0">
                <a:latin typeface="Times New Roman" panose="02020603050405020304" pitchFamily="18" charset="0"/>
                <a:cs typeface="Times New Roman" panose="02020603050405020304" pitchFamily="18" charset="0"/>
              </a:rPr>
              <a:t>первый трижды Герой Советского Союза. Маршал авиации Почётный гражданин Мариуполя и </a:t>
            </a:r>
            <a:r>
              <a:rPr lang="ru-RU" sz="2000" dirty="0" smtClean="0">
                <a:latin typeface="Times New Roman" panose="02020603050405020304" pitchFamily="18" charset="0"/>
                <a:cs typeface="Times New Roman" panose="02020603050405020304" pitchFamily="18" charset="0"/>
              </a:rPr>
              <a:t>Новосибирска.</a:t>
            </a:r>
            <a:endParaRPr lang="ru-RU" sz="2000" dirty="0">
              <a:latin typeface="Times New Roman" panose="02020603050405020304" pitchFamily="18" charset="0"/>
              <a:cs typeface="Times New Roman" panose="02020603050405020304" pitchFamily="18" charset="0"/>
            </a:endParaRPr>
          </a:p>
        </p:txBody>
      </p:sp>
      <p:pic>
        <p:nvPicPr>
          <p:cNvPr id="6" name="Picture 48" descr="Картинка 32 из 1275">
            <a:hlinkClick r:id="rId2"/>
          </p:cNvPr>
          <p:cNvPicPr>
            <a:picLocks noGrp="1" noChangeAspect="1" noChangeArrowheads="1"/>
          </p:cNvPicPr>
          <p:nvPr>
            <p:ph sz="half" idx="1"/>
          </p:nvPr>
        </p:nvPicPr>
        <p:blipFill>
          <a:blip r:embed="rId3" cstate="email"/>
          <a:srcRect/>
          <a:stretch>
            <a:fillRect/>
          </a:stretch>
        </p:blipFill>
        <p:spPr bwMode="auto">
          <a:xfrm>
            <a:off x="323528" y="-8239"/>
            <a:ext cx="4644380" cy="6841529"/>
          </a:xfrm>
          <a:prstGeom prst="rect">
            <a:avLst/>
          </a:prstGeom>
          <a:noFill/>
        </p:spPr>
      </p:pic>
      <p:pic>
        <p:nvPicPr>
          <p:cNvPr id="7" name="Picture 46" descr="Golden Star medal 473.jpg">
            <a:hlinkClick r:id="rId4"/>
          </p:cNvPr>
          <p:cNvPicPr>
            <a:picLocks noChangeAspect="1" noChangeArrowheads="1"/>
          </p:cNvPicPr>
          <p:nvPr/>
        </p:nvPicPr>
        <p:blipFill>
          <a:blip r:embed="rId5" cstate="email"/>
          <a:srcRect/>
          <a:stretch>
            <a:fillRect/>
          </a:stretch>
        </p:blipFill>
        <p:spPr bwMode="auto">
          <a:xfrm>
            <a:off x="8145499" y="2940067"/>
            <a:ext cx="941301" cy="1430767"/>
          </a:xfrm>
          <a:prstGeom prst="rect">
            <a:avLst/>
          </a:prstGeom>
          <a:noFill/>
        </p:spPr>
      </p:pic>
      <p:pic>
        <p:nvPicPr>
          <p:cNvPr id="8" name="Picture 46" descr="Golden Star medal 473.jpg">
            <a:hlinkClick r:id="rId4"/>
          </p:cNvPr>
          <p:cNvPicPr>
            <a:picLocks noChangeAspect="1" noChangeArrowheads="1"/>
          </p:cNvPicPr>
          <p:nvPr/>
        </p:nvPicPr>
        <p:blipFill>
          <a:blip r:embed="rId5" cstate="email"/>
          <a:srcRect/>
          <a:stretch>
            <a:fillRect/>
          </a:stretch>
        </p:blipFill>
        <p:spPr bwMode="auto">
          <a:xfrm>
            <a:off x="6732240" y="2967893"/>
            <a:ext cx="930404" cy="1414204"/>
          </a:xfrm>
          <a:prstGeom prst="rect">
            <a:avLst/>
          </a:prstGeom>
          <a:noFill/>
        </p:spPr>
      </p:pic>
      <p:pic>
        <p:nvPicPr>
          <p:cNvPr id="9" name="Picture 46" descr="Golden Star medal 473.jpg">
            <a:hlinkClick r:id="rId4"/>
          </p:cNvPr>
          <p:cNvPicPr>
            <a:picLocks noChangeAspect="1" noChangeArrowheads="1"/>
          </p:cNvPicPr>
          <p:nvPr/>
        </p:nvPicPr>
        <p:blipFill>
          <a:blip r:embed="rId5" cstate="email"/>
          <a:srcRect/>
          <a:stretch>
            <a:fillRect/>
          </a:stretch>
        </p:blipFill>
        <p:spPr bwMode="auto">
          <a:xfrm>
            <a:off x="5292080" y="2967893"/>
            <a:ext cx="922994" cy="1402941"/>
          </a:xfrm>
          <a:prstGeom prst="rect">
            <a:avLst/>
          </a:prstGeom>
          <a:noFill/>
        </p:spPr>
      </p:pic>
      <p:sp>
        <p:nvSpPr>
          <p:cNvPr id="10" name="Прямоугольник 9"/>
          <p:cNvSpPr/>
          <p:nvPr/>
        </p:nvSpPr>
        <p:spPr>
          <a:xfrm>
            <a:off x="5582271" y="4901697"/>
            <a:ext cx="3230341" cy="1384995"/>
          </a:xfrm>
          <a:prstGeom prst="rect">
            <a:avLst/>
          </a:prstGeom>
        </p:spPr>
        <p:txBody>
          <a:bodyPr wrap="square">
            <a:spAutoFit/>
          </a:bodyPr>
          <a:lstStyle/>
          <a:p>
            <a:pPr algn="ctr"/>
            <a:r>
              <a:rPr lang="ru-RU" sz="2800" dirty="0">
                <a:latin typeface="Times New Roman" panose="02020603050405020304" pitchFamily="18" charset="0"/>
                <a:cs typeface="Times New Roman" panose="02020603050405020304" pitchFamily="18" charset="0"/>
              </a:rPr>
              <a:t>Награждён 17 орденами и 29 </a:t>
            </a:r>
            <a:r>
              <a:rPr lang="ru-RU" sz="2800" dirty="0" smtClean="0">
                <a:latin typeface="Times New Roman" panose="02020603050405020304" pitchFamily="18" charset="0"/>
                <a:cs typeface="Times New Roman" panose="02020603050405020304" pitchFamily="18" charset="0"/>
              </a:rPr>
              <a:t>медалями</a:t>
            </a:r>
            <a:r>
              <a:rPr lang="ru-RU" sz="2800" dirty="0" smtClean="0"/>
              <a:t>.</a:t>
            </a:r>
            <a:endParaRPr lang="ru-RU" sz="2800" dirty="0"/>
          </a:p>
        </p:txBody>
      </p:sp>
    </p:spTree>
    <p:extLst>
      <p:ext uri="{BB962C8B-B14F-4D97-AF65-F5344CB8AC3E}">
        <p14:creationId xmlns:p14="http://schemas.microsoft.com/office/powerpoint/2010/main" val="1773579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465" y="116632"/>
            <a:ext cx="8229600" cy="1143000"/>
          </a:xfrm>
        </p:spPr>
        <p:txBody>
          <a:bodyPr/>
          <a:lstStyle/>
          <a:p>
            <a:pPr algn="ctr"/>
            <a:r>
              <a:rPr lang="ru-RU" u="sng" dirty="0" smtClean="0">
                <a:solidFill>
                  <a:schemeClr val="tx1"/>
                </a:solidFill>
                <a:latin typeface="Times New Roman" panose="02020603050405020304" pitchFamily="18" charset="0"/>
                <a:cs typeface="Times New Roman" panose="02020603050405020304" pitchFamily="18" charset="0"/>
              </a:rPr>
              <a:t>«Ночные Ведьмы»</a:t>
            </a:r>
            <a:endParaRPr lang="ru-RU" u="sng"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D:\Герои_неба\летчицы-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9" y="1700808"/>
            <a:ext cx="9119472" cy="515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77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Надежда\Desktop\летчицы__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548680"/>
            <a:ext cx="3921195" cy="5596482"/>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half" idx="1"/>
          </p:nvPr>
        </p:nvSpPr>
        <p:spPr>
          <a:xfrm>
            <a:off x="22491" y="11219"/>
            <a:ext cx="5328592" cy="6220072"/>
          </a:xfrm>
        </p:spPr>
        <p:txBody>
          <a:bodyPr>
            <a:noAutofit/>
          </a:bodyPr>
          <a:lstStyle/>
          <a:p>
            <a:pPr marL="0" indent="0">
              <a:buNone/>
            </a:pPr>
            <a:r>
              <a:rPr lang="ru-RU" sz="1400" dirty="0">
                <a:latin typeface="Times New Roman" panose="02020603050405020304" pitchFamily="18" charset="0"/>
                <a:cs typeface="Times New Roman" panose="02020603050405020304" pitchFamily="18" charset="0"/>
              </a:rPr>
              <a:t>«Ночные ведьмы» впервые появляются в небе над Кубанью 20 апреля 1943 г. - для усиления воздушной группировки советских войск из Краснодара было направлено восемь экипажей 46-го авиаполка лёгких ночных бомбардировщиков под руководством </a:t>
            </a:r>
            <a:r>
              <a:rPr lang="ru-RU" sz="1400" i="1" dirty="0">
                <a:latin typeface="Times New Roman" panose="02020603050405020304" pitchFamily="18" charset="0"/>
                <a:cs typeface="Times New Roman" panose="02020603050405020304" pitchFamily="18" charset="0"/>
              </a:rPr>
              <a:t>С.Т. Амосовой</a:t>
            </a:r>
            <a:r>
              <a:rPr lang="ru-RU" sz="1400" dirty="0">
                <a:latin typeface="Times New Roman" panose="02020603050405020304" pitchFamily="18" charset="0"/>
                <a:cs typeface="Times New Roman" panose="02020603050405020304" pitchFamily="18" charset="0"/>
              </a:rPr>
              <a:t>. В его задачу входили доставка медикаментов и продовольствия для обороняющихся соединений в одном из районов города Новороссийска, а так же разведка территории противника в ночное время суток и ведения боёв.</a:t>
            </a:r>
          </a:p>
          <a:p>
            <a:pPr marL="0" indent="0">
              <a:buNone/>
            </a:pPr>
            <a:r>
              <a:rPr lang="ru-RU" sz="1400" dirty="0">
                <a:latin typeface="Times New Roman" panose="02020603050405020304" pitchFamily="18" charset="0"/>
                <a:cs typeface="Times New Roman" panose="02020603050405020304" pitchFamily="18" charset="0"/>
                <a:hlinkClick r:id="rId3"/>
              </a:rPr>
              <a:t>Авиаполк</a:t>
            </a:r>
            <a:r>
              <a:rPr lang="ru-RU" sz="1400" u="sng" dirty="0">
                <a:latin typeface="Times New Roman" panose="02020603050405020304" pitchFamily="18" charset="0"/>
                <a:cs typeface="Times New Roman" panose="02020603050405020304" pitchFamily="18" charset="0"/>
                <a:hlinkClick r:id="rId3"/>
              </a:rPr>
              <a:t> </a:t>
            </a:r>
            <a:r>
              <a:rPr lang="ru-RU" sz="1400" dirty="0">
                <a:latin typeface="Times New Roman" panose="02020603050405020304" pitchFamily="18" charset="0"/>
                <a:cs typeface="Times New Roman" panose="02020603050405020304" pitchFamily="18" charset="0"/>
              </a:rPr>
              <a:t>был </a:t>
            </a:r>
            <a:r>
              <a:rPr lang="ru-RU" sz="1400" u="sng" dirty="0">
                <a:latin typeface="Times New Roman" panose="02020603050405020304" pitchFamily="18" charset="0"/>
                <a:cs typeface="Times New Roman" panose="02020603050405020304" pitchFamily="18" charset="0"/>
                <a:hlinkClick r:id="rId4"/>
              </a:rPr>
              <a:t>сформирован</a:t>
            </a:r>
            <a:r>
              <a:rPr lang="ru-RU" sz="1400" dirty="0">
                <a:latin typeface="Times New Roman" panose="02020603050405020304" pitchFamily="18" charset="0"/>
                <a:cs typeface="Times New Roman" panose="02020603050405020304" pitchFamily="18" charset="0"/>
              </a:rPr>
              <a:t> в октябре 19</a:t>
            </a:r>
            <a:r>
              <a:rPr lang="ru-RU" sz="1400" u="sng" dirty="0">
                <a:latin typeface="Times New Roman" panose="02020603050405020304" pitchFamily="18" charset="0"/>
                <a:cs typeface="Times New Roman" panose="02020603050405020304" pitchFamily="18" charset="0"/>
                <a:hlinkClick r:id="rId5"/>
              </a:rPr>
              <a:t>41 года</a:t>
            </a:r>
            <a:r>
              <a:rPr lang="ru-RU" sz="1400" dirty="0">
                <a:latin typeface="Times New Roman" panose="02020603050405020304" pitchFamily="18" charset="0"/>
                <a:cs typeface="Times New Roman" panose="02020603050405020304" pitchFamily="18" charset="0"/>
              </a:rPr>
              <a:t>. Он был полностью женским. Женщины занимали все </a:t>
            </a:r>
            <a:r>
              <a:rPr lang="ru-RU" sz="1400" u="sng" dirty="0">
                <a:latin typeface="Times New Roman" panose="02020603050405020304" pitchFamily="18" charset="0"/>
                <a:cs typeface="Times New Roman" panose="02020603050405020304" pitchFamily="18" charset="0"/>
                <a:hlinkClick r:id="rId6"/>
              </a:rPr>
              <a:t>должности</a:t>
            </a:r>
            <a:r>
              <a:rPr lang="ru-RU" sz="1400" dirty="0">
                <a:latin typeface="Times New Roman" panose="02020603050405020304" pitchFamily="18" charset="0"/>
                <a:cs typeface="Times New Roman" panose="02020603050405020304" pitchFamily="18" charset="0"/>
              </a:rPr>
              <a:t> в полку от </a:t>
            </a:r>
            <a:r>
              <a:rPr lang="ru-RU" sz="1400" u="sng" dirty="0">
                <a:latin typeface="Times New Roman" panose="02020603050405020304" pitchFamily="18" charset="0"/>
                <a:cs typeface="Times New Roman" panose="02020603050405020304" pitchFamily="18" charset="0"/>
                <a:hlinkClick r:id="rId7"/>
              </a:rPr>
              <a:t>механиков</a:t>
            </a:r>
            <a:r>
              <a:rPr lang="ru-RU" sz="1400" dirty="0">
                <a:latin typeface="Times New Roman" panose="02020603050405020304" pitchFamily="18" charset="0"/>
                <a:cs typeface="Times New Roman" panose="02020603050405020304" pitchFamily="18" charset="0"/>
              </a:rPr>
              <a:t> и </a:t>
            </a:r>
            <a:r>
              <a:rPr lang="ru-RU" sz="1400" u="sng" dirty="0">
                <a:latin typeface="Times New Roman" panose="02020603050405020304" pitchFamily="18" charset="0"/>
                <a:cs typeface="Times New Roman" panose="02020603050405020304" pitchFamily="18" charset="0"/>
                <a:hlinkClick r:id="rId8"/>
              </a:rPr>
              <a:t>техников</a:t>
            </a:r>
            <a:r>
              <a:rPr lang="ru-RU" sz="1400" dirty="0">
                <a:latin typeface="Times New Roman" panose="02020603050405020304" pitchFamily="18" charset="0"/>
                <a:cs typeface="Times New Roman" panose="02020603050405020304" pitchFamily="18" charset="0"/>
              </a:rPr>
              <a:t> до </a:t>
            </a:r>
            <a:r>
              <a:rPr lang="ru-RU" sz="1400" u="sng" dirty="0">
                <a:latin typeface="Times New Roman" panose="02020603050405020304" pitchFamily="18" charset="0"/>
                <a:cs typeface="Times New Roman" panose="02020603050405020304" pitchFamily="18" charset="0"/>
                <a:hlinkClick r:id="rId9"/>
              </a:rPr>
              <a:t>штурманов</a:t>
            </a:r>
            <a:r>
              <a:rPr lang="ru-RU" sz="1400" dirty="0">
                <a:latin typeface="Times New Roman" panose="02020603050405020304" pitchFamily="18" charset="0"/>
                <a:cs typeface="Times New Roman" panose="02020603050405020304" pitchFamily="18" charset="0"/>
              </a:rPr>
              <a:t> и </a:t>
            </a:r>
            <a:r>
              <a:rPr lang="ru-RU" sz="1400" dirty="0">
                <a:solidFill>
                  <a:schemeClr val="tx1"/>
                </a:solidFill>
                <a:latin typeface="Times New Roman" panose="02020603050405020304" pitchFamily="18" charset="0"/>
                <a:cs typeface="Times New Roman" panose="02020603050405020304" pitchFamily="18" charset="0"/>
              </a:rPr>
              <a:t>п</a:t>
            </a:r>
            <a:r>
              <a:rPr lang="ru-RU" sz="1400" dirty="0" smtClean="0">
                <a:solidFill>
                  <a:schemeClr val="tx1"/>
                </a:solidFill>
                <a:latin typeface="Times New Roman" panose="02020603050405020304" pitchFamily="18" charset="0"/>
                <a:cs typeface="Times New Roman" panose="02020603050405020304" pitchFamily="18" charset="0"/>
                <a:hlinkClick r:id="rId10"/>
              </a:rPr>
              <a:t>илотов</a:t>
            </a:r>
            <a:r>
              <a:rPr lang="ru-RU" sz="1400" dirty="0">
                <a:latin typeface="Times New Roman" panose="02020603050405020304" pitchFamily="18" charset="0"/>
                <a:cs typeface="Times New Roman" panose="02020603050405020304" pitchFamily="18" charset="0"/>
              </a:rPr>
              <a:t>.</a:t>
            </a:r>
          </a:p>
          <a:p>
            <a:pPr marL="0" indent="0">
              <a:buNone/>
            </a:pPr>
            <a:r>
              <a:rPr lang="ru-RU" sz="1400" dirty="0">
                <a:latin typeface="Times New Roman" panose="02020603050405020304" pitchFamily="18" charset="0"/>
                <a:cs typeface="Times New Roman" panose="02020603050405020304" pitchFamily="18" charset="0"/>
              </a:rPr>
              <a:t>115 девушек - от 17 до 22 лет.</a:t>
            </a:r>
          </a:p>
          <a:p>
            <a:pPr marL="0" indent="0">
              <a:buNone/>
            </a:pPr>
            <a:r>
              <a:rPr lang="ru-RU" sz="1400" dirty="0">
                <a:latin typeface="Times New Roman" panose="02020603050405020304" pitchFamily="18" charset="0"/>
                <a:cs typeface="Times New Roman" panose="02020603050405020304" pitchFamily="18" charset="0"/>
              </a:rPr>
              <a:t>Порой его шутливо называли: </a:t>
            </a:r>
            <a:r>
              <a:rPr lang="ru-RU" sz="1400" b="1" u="sng" dirty="0">
                <a:latin typeface="Times New Roman" panose="02020603050405020304" pitchFamily="18" charset="0"/>
                <a:cs typeface="Times New Roman" panose="02020603050405020304" pitchFamily="18" charset="0"/>
              </a:rPr>
              <a:t>«</a:t>
            </a:r>
            <a:r>
              <a:rPr lang="ru-RU" sz="1400" b="1" u="sng" dirty="0" err="1">
                <a:latin typeface="Times New Roman" panose="02020603050405020304" pitchFamily="18" charset="0"/>
                <a:cs typeface="Times New Roman" panose="02020603050405020304" pitchFamily="18" charset="0"/>
              </a:rPr>
              <a:t>Дунькин</a:t>
            </a:r>
            <a:r>
              <a:rPr lang="ru-RU" sz="1400" b="1" u="sng" dirty="0">
                <a:latin typeface="Times New Roman" panose="02020603050405020304" pitchFamily="18" charset="0"/>
                <a:cs typeface="Times New Roman" panose="02020603050405020304" pitchFamily="18" charset="0"/>
              </a:rPr>
              <a:t> полк». </a:t>
            </a:r>
            <a:r>
              <a:rPr lang="ru-RU" sz="1400" dirty="0">
                <a:latin typeface="Times New Roman" panose="02020603050405020304" pitchFamily="18" charset="0"/>
                <a:cs typeface="Times New Roman" panose="02020603050405020304" pitchFamily="18" charset="0"/>
              </a:rPr>
              <a:t>так как его неизменным командиром была </a:t>
            </a:r>
            <a:r>
              <a:rPr lang="ru-RU" sz="1400" b="1" u="sng" dirty="0">
                <a:latin typeface="Times New Roman" panose="02020603050405020304" pitchFamily="18" charset="0"/>
                <a:cs typeface="Times New Roman" panose="02020603050405020304" pitchFamily="18" charset="0"/>
              </a:rPr>
              <a:t>Евдокия </a:t>
            </a:r>
            <a:r>
              <a:rPr lang="ru-RU" sz="1400" b="1" u="sng" dirty="0" err="1">
                <a:latin typeface="Times New Roman" panose="02020603050405020304" pitchFamily="18" charset="0"/>
                <a:cs typeface="Times New Roman" panose="02020603050405020304" pitchFamily="18" charset="0"/>
              </a:rPr>
              <a:t>Бершанская</a:t>
            </a:r>
            <a:r>
              <a:rPr lang="ru-RU" sz="1400" dirty="0">
                <a:latin typeface="Times New Roman" panose="02020603050405020304" pitchFamily="18" charset="0"/>
                <a:cs typeface="Times New Roman" panose="02020603050405020304" pitchFamily="18" charset="0"/>
              </a:rPr>
              <a:t>.</a:t>
            </a:r>
          </a:p>
          <a:p>
            <a:pPr marL="0" indent="0">
              <a:buNone/>
            </a:pPr>
            <a:r>
              <a:rPr lang="ru-RU" sz="1400" dirty="0">
                <a:latin typeface="Times New Roman" panose="02020603050405020304" pitchFamily="18" charset="0"/>
                <a:cs typeface="Times New Roman" panose="02020603050405020304" pitchFamily="18" charset="0"/>
              </a:rPr>
              <a:t>В ходе боевых действий лётчицы авиаполка произвели 23 672 </a:t>
            </a:r>
            <a:r>
              <a:rPr lang="ru-RU" sz="1400" u="sng" dirty="0">
                <a:latin typeface="Times New Roman" panose="02020603050405020304" pitchFamily="18" charset="0"/>
                <a:cs typeface="Times New Roman" panose="02020603050405020304" pitchFamily="18" charset="0"/>
                <a:hlinkClick r:id="rId11"/>
              </a:rPr>
              <a:t>боевых вылета</a:t>
            </a:r>
            <a:r>
              <a:rPr lang="ru-RU" sz="1400" dirty="0">
                <a:latin typeface="Times New Roman" panose="02020603050405020304" pitchFamily="18" charset="0"/>
                <a:cs typeface="Times New Roman" panose="02020603050405020304" pitchFamily="18" charset="0"/>
              </a:rPr>
              <a:t>.</a:t>
            </a:r>
          </a:p>
          <a:p>
            <a:pPr marL="0" indent="0">
              <a:buNone/>
            </a:pPr>
            <a:r>
              <a:rPr lang="ru-RU" sz="1400" dirty="0">
                <a:latin typeface="Times New Roman" panose="02020603050405020304" pitchFamily="18" charset="0"/>
                <a:cs typeface="Times New Roman" panose="02020603050405020304" pitchFamily="18" charset="0"/>
              </a:rPr>
              <a:t>Из них: </a:t>
            </a:r>
            <a:r>
              <a:rPr lang="ru-RU" sz="1400" u="sng" dirty="0">
                <a:latin typeface="Times New Roman" panose="02020603050405020304" pitchFamily="18" charset="0"/>
                <a:cs typeface="Times New Roman" panose="02020603050405020304" pitchFamily="18" charset="0"/>
                <a:hlinkClick r:id="rId12"/>
              </a:rPr>
              <a:t>Битва за Кавказ</a:t>
            </a:r>
            <a:r>
              <a:rPr lang="ru-RU" sz="1400" dirty="0">
                <a:latin typeface="Times New Roman" panose="02020603050405020304" pitchFamily="18" charset="0"/>
                <a:cs typeface="Times New Roman" panose="02020603050405020304" pitchFamily="18" charset="0"/>
              </a:rPr>
              <a:t> — </a:t>
            </a:r>
            <a:r>
              <a:rPr lang="ru-RU" sz="1400" b="1" dirty="0">
                <a:latin typeface="Times New Roman" panose="02020603050405020304" pitchFamily="18" charset="0"/>
                <a:cs typeface="Times New Roman" panose="02020603050405020304" pitchFamily="18" charset="0"/>
              </a:rPr>
              <a:t>2920</a:t>
            </a:r>
            <a:r>
              <a:rPr lang="ru-RU" sz="1400" dirty="0">
                <a:latin typeface="Times New Roman" panose="02020603050405020304" pitchFamily="18" charset="0"/>
                <a:cs typeface="Times New Roman" panose="02020603050405020304" pitchFamily="18" charset="0"/>
              </a:rPr>
              <a:t> вылетов;</a:t>
            </a:r>
          </a:p>
          <a:p>
            <a:pPr marL="0" indent="0">
              <a:buNone/>
            </a:pPr>
            <a:r>
              <a:rPr lang="ru-RU" sz="1400" dirty="0">
                <a:latin typeface="Times New Roman" panose="02020603050405020304" pitchFamily="18" charset="0"/>
                <a:cs typeface="Times New Roman" panose="02020603050405020304" pitchFamily="18" charset="0"/>
              </a:rPr>
              <a:t> освобождение Кубани, Тамани, Новороссийска </a:t>
            </a:r>
            <a:r>
              <a:rPr lang="ru-RU" sz="1400" b="1" dirty="0">
                <a:latin typeface="Times New Roman" panose="02020603050405020304" pitchFamily="18" charset="0"/>
                <a:cs typeface="Times New Roman" panose="02020603050405020304" pitchFamily="18" charset="0"/>
              </a:rPr>
              <a:t>— 4623 </a:t>
            </a:r>
            <a:r>
              <a:rPr lang="ru-RU" sz="1400" dirty="0">
                <a:latin typeface="Times New Roman" panose="02020603050405020304" pitchFamily="18" charset="0"/>
                <a:cs typeface="Times New Roman" panose="02020603050405020304" pitchFamily="18" charset="0"/>
              </a:rPr>
              <a:t>вылета;</a:t>
            </a:r>
          </a:p>
          <a:p>
            <a:pPr marL="0" indent="0">
              <a:buNone/>
            </a:pPr>
            <a:r>
              <a:rPr lang="ru-RU" sz="1400" b="1" dirty="0">
                <a:latin typeface="Times New Roman" panose="02020603050405020304" pitchFamily="18" charset="0"/>
                <a:cs typeface="Times New Roman" panose="02020603050405020304" pitchFamily="18" charset="0"/>
              </a:rPr>
              <a:t> о</a:t>
            </a:r>
            <a:r>
              <a:rPr lang="ru-RU" sz="1400" dirty="0">
                <a:latin typeface="Times New Roman" panose="02020603050405020304" pitchFamily="18" charset="0"/>
                <a:cs typeface="Times New Roman" panose="02020603050405020304" pitchFamily="18" charset="0"/>
              </a:rPr>
              <a:t>свобождение Крыма</a:t>
            </a:r>
            <a:r>
              <a:rPr lang="ru-RU" sz="1400" b="1" dirty="0">
                <a:latin typeface="Times New Roman" panose="02020603050405020304" pitchFamily="18" charset="0"/>
                <a:cs typeface="Times New Roman" panose="02020603050405020304" pitchFamily="18" charset="0"/>
              </a:rPr>
              <a:t> — 6140 </a:t>
            </a:r>
            <a:r>
              <a:rPr lang="ru-RU" sz="1400" dirty="0">
                <a:latin typeface="Times New Roman" panose="02020603050405020304" pitchFamily="18" charset="0"/>
                <a:cs typeface="Times New Roman" panose="02020603050405020304" pitchFamily="18" charset="0"/>
              </a:rPr>
              <a:t>вылетов;</a:t>
            </a:r>
          </a:p>
          <a:p>
            <a:pPr marL="0" indent="0">
              <a:buNone/>
            </a:pPr>
            <a:r>
              <a:rPr lang="ru-RU" sz="1400" dirty="0">
                <a:latin typeface="Times New Roman" panose="02020603050405020304" pitchFamily="18" charset="0"/>
                <a:cs typeface="Times New Roman" panose="02020603050405020304" pitchFamily="18" charset="0"/>
              </a:rPr>
              <a:t>освобождение Белоруссии</a:t>
            </a:r>
            <a:r>
              <a:rPr lang="ru-RU" sz="1400" b="1" dirty="0">
                <a:latin typeface="Times New Roman" panose="02020603050405020304" pitchFamily="18" charset="0"/>
                <a:cs typeface="Times New Roman" panose="02020603050405020304" pitchFamily="18" charset="0"/>
              </a:rPr>
              <a:t> — 400 </a:t>
            </a:r>
            <a:r>
              <a:rPr lang="ru-RU" sz="1400" dirty="0" smtClean="0">
                <a:latin typeface="Times New Roman" panose="02020603050405020304" pitchFamily="18" charset="0"/>
                <a:cs typeface="Times New Roman" panose="02020603050405020304" pitchFamily="18" charset="0"/>
              </a:rPr>
              <a:t>вылетов; освобождение </a:t>
            </a:r>
            <a:r>
              <a:rPr lang="ru-RU" sz="1400" dirty="0">
                <a:latin typeface="Times New Roman" panose="02020603050405020304" pitchFamily="18" charset="0"/>
                <a:cs typeface="Times New Roman" panose="02020603050405020304" pitchFamily="18" charset="0"/>
              </a:rPr>
              <a:t>Польши </a:t>
            </a:r>
            <a:r>
              <a:rPr lang="ru-RU" sz="1400" b="1" dirty="0">
                <a:latin typeface="Times New Roman" panose="02020603050405020304" pitchFamily="18" charset="0"/>
                <a:cs typeface="Times New Roman" panose="02020603050405020304" pitchFamily="18" charset="0"/>
              </a:rPr>
              <a:t>— 5421 </a:t>
            </a:r>
            <a:r>
              <a:rPr lang="ru-RU" sz="1400" dirty="0">
                <a:latin typeface="Times New Roman" panose="02020603050405020304" pitchFamily="18" charset="0"/>
                <a:cs typeface="Times New Roman" panose="02020603050405020304" pitchFamily="18" charset="0"/>
              </a:rPr>
              <a:t>вылет</a:t>
            </a:r>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битва в Германии</a:t>
            </a:r>
            <a:r>
              <a:rPr lang="ru-RU" sz="1400" b="1" dirty="0">
                <a:latin typeface="Times New Roman" panose="02020603050405020304" pitchFamily="18" charset="0"/>
                <a:cs typeface="Times New Roman" panose="02020603050405020304" pitchFamily="18" charset="0"/>
              </a:rPr>
              <a:t> — 2000 </a:t>
            </a:r>
            <a:r>
              <a:rPr lang="ru-RU" sz="1400" dirty="0">
                <a:latin typeface="Times New Roman" panose="02020603050405020304" pitchFamily="18" charset="0"/>
                <a:cs typeface="Times New Roman" panose="02020603050405020304" pitchFamily="18" charset="0"/>
              </a:rPr>
              <a:t>вылетов.</a:t>
            </a:r>
          </a:p>
          <a:p>
            <a:pPr marL="0" indent="0">
              <a:buNone/>
            </a:pPr>
            <a:r>
              <a:rPr lang="ru-RU" sz="1400" dirty="0">
                <a:latin typeface="Times New Roman" panose="02020603050405020304" pitchFamily="18" charset="0"/>
                <a:cs typeface="Times New Roman" panose="02020603050405020304" pitchFamily="18" charset="0"/>
              </a:rPr>
              <a:t>За </a:t>
            </a:r>
            <a:r>
              <a:rPr lang="ru-RU" sz="1400" u="sng" dirty="0">
                <a:latin typeface="Times New Roman" panose="02020603050405020304" pitchFamily="18" charset="0"/>
                <a:cs typeface="Times New Roman" panose="02020603050405020304" pitchFamily="18" charset="0"/>
                <a:hlinkClick r:id="rId13"/>
              </a:rPr>
              <a:t>мужество</a:t>
            </a:r>
            <a:r>
              <a:rPr lang="ru-RU" sz="1400" dirty="0">
                <a:latin typeface="Times New Roman" panose="02020603050405020304" pitchFamily="18" charset="0"/>
                <a:cs typeface="Times New Roman" panose="02020603050405020304" pitchFamily="18" charset="0"/>
              </a:rPr>
              <a:t> и </a:t>
            </a:r>
            <a:r>
              <a:rPr lang="ru-RU" sz="1400" u="sng" dirty="0">
                <a:latin typeface="Times New Roman" panose="02020603050405020304" pitchFamily="18" charset="0"/>
                <a:cs typeface="Times New Roman" panose="02020603050405020304" pitchFamily="18" charset="0"/>
                <a:hlinkClick r:id="rId14"/>
              </a:rPr>
              <a:t>героизм</a:t>
            </a:r>
            <a:r>
              <a:rPr lang="ru-RU" sz="1400" dirty="0">
                <a:latin typeface="Times New Roman" panose="02020603050405020304" pitchFamily="18" charset="0"/>
                <a:cs typeface="Times New Roman" panose="02020603050405020304" pitchFamily="18" charset="0"/>
              </a:rPr>
              <a:t> личного состава, проявленные в боях с немецко-фашистскими захватчиками, полку было присвоено </a:t>
            </a:r>
            <a:r>
              <a:rPr lang="ru-RU" sz="1400" u="sng" dirty="0">
                <a:latin typeface="Times New Roman" panose="02020603050405020304" pitchFamily="18" charset="0"/>
                <a:cs typeface="Times New Roman" panose="02020603050405020304" pitchFamily="18" charset="0"/>
                <a:hlinkClick r:id="rId15"/>
              </a:rPr>
              <a:t>почётное звание</a:t>
            </a:r>
            <a:r>
              <a:rPr lang="ru-RU" sz="1400" dirty="0">
                <a:latin typeface="Times New Roman" panose="02020603050405020304" pitchFamily="18" charset="0"/>
                <a:cs typeface="Times New Roman" panose="02020603050405020304" pitchFamily="18" charset="0"/>
              </a:rPr>
              <a:t> </a:t>
            </a:r>
            <a:r>
              <a:rPr lang="ru-RU" sz="1400" u="sng" dirty="0">
                <a:latin typeface="Times New Roman" panose="02020603050405020304" pitchFamily="18" charset="0"/>
                <a:cs typeface="Times New Roman" panose="02020603050405020304" pitchFamily="18" charset="0"/>
                <a:hlinkClick r:id="rId16"/>
              </a:rPr>
              <a:t>«Гвардейский»</a:t>
            </a:r>
            <a:r>
              <a:rPr lang="ru-RU" sz="1400" dirty="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С марта по сентябрь 1943 года полк участвовал в наступательных операциях по прорыву «Голубой линии» на Таманском полуострове, в освобождении Новороссийска. Именно за освобождение Таманского полуострова полку впоследствии было присвоено наименование «Таманский».</a:t>
            </a:r>
          </a:p>
        </p:txBody>
      </p:sp>
    </p:spTree>
    <p:extLst>
      <p:ext uri="{BB962C8B-B14F-4D97-AF65-F5344CB8AC3E}">
        <p14:creationId xmlns:p14="http://schemas.microsoft.com/office/powerpoint/2010/main" val="3752036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16" y="398213"/>
            <a:ext cx="8856984" cy="2664296"/>
          </a:xfrm>
        </p:spPr>
        <p:txBody>
          <a:bodyPr>
            <a:noAutofit/>
          </a:bodyPr>
          <a:lstStyle/>
          <a:p>
            <a:r>
              <a:rPr lang="ru-RU" sz="1700" dirty="0">
                <a:solidFill>
                  <a:schemeClr val="tx1"/>
                </a:solidFill>
                <a:latin typeface="Times New Roman" panose="02020603050405020304" pitchFamily="18" charset="0"/>
                <a:cs typeface="Times New Roman" panose="02020603050405020304" pitchFamily="18" charset="0"/>
              </a:rPr>
              <a:t>Воевали летчицы на легких ночных бомбардировщиках У-2 (По-2), нежно называя их «ласточками». Это были маленькие фанерные самолеты, скорость их была небольшой (чуть больше 100 км в час), летать приходилось на малой высоте в 400-500 метров. Они были слишком уязвимы в дневное время. У-2 можно было сбить даже из обычного крупнокалиберного пулемета. Поэтому летали на У-2 только ночью. Идею применять легкий фанерный самолет как ночной бомбардировщик подала знаменитая летчица-штурман Марина Раскова.</a:t>
            </a:r>
            <a:br>
              <a:rPr lang="ru-RU" sz="1700" dirty="0">
                <a:solidFill>
                  <a:schemeClr val="tx1"/>
                </a:solidFill>
                <a:latin typeface="Times New Roman" panose="02020603050405020304" pitchFamily="18" charset="0"/>
                <a:cs typeface="Times New Roman" panose="02020603050405020304" pitchFamily="18" charset="0"/>
              </a:rPr>
            </a:br>
            <a:r>
              <a:rPr lang="ru-RU" sz="1700" dirty="0">
                <a:solidFill>
                  <a:schemeClr val="tx1"/>
                </a:solidFill>
                <a:latin typeface="Times New Roman" panose="02020603050405020304" pitchFamily="18" charset="0"/>
                <a:cs typeface="Times New Roman" panose="02020603050405020304" pitchFamily="18" charset="0"/>
              </a:rPr>
              <a:t>Летчицы были практически беззащитны, имея в своем распоряжении лишь пистолеты ТТ. До августа 1943 года девушки не брали с собой даже парашютов, чтобы загрузить больше бомб. Тем не менее, эти маленькие самолетики и их отважные экипажи не давали немцам покоя, совершая по 8-9 вылетов за ночь, а зимой, когда ночи длиннее, в несколько раз больше</a:t>
            </a:r>
            <a:r>
              <a:rPr lang="ru-RU" sz="1700" dirty="0">
                <a:latin typeface="Times New Roman" panose="02020603050405020304" pitchFamily="18" charset="0"/>
                <a:cs typeface="Times New Roman" panose="02020603050405020304" pitchFamily="18" charset="0"/>
              </a:rPr>
              <a:t>.</a:t>
            </a:r>
            <a:r>
              <a:rPr lang="ru-RU" sz="1650" dirty="0"/>
              <a:t/>
            </a:r>
            <a:br>
              <a:rPr lang="ru-RU" sz="1650" dirty="0"/>
            </a:br>
            <a:endParaRPr lang="ru-RU" sz="1650" dirty="0"/>
          </a:p>
        </p:txBody>
      </p:sp>
      <p:pic>
        <p:nvPicPr>
          <p:cNvPr id="4098" name="Picture 2" descr="D:\Герои_неба\летчиц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52" y="3030015"/>
            <a:ext cx="8064896" cy="382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798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2587162"/>
          </a:xfrm>
        </p:spPr>
        <p:txBody>
          <a:bodyPr>
            <a:noAutofit/>
          </a:bodyPr>
          <a:lstStyle/>
          <a:p>
            <a:pPr algn="l"/>
            <a:r>
              <a:rPr lang="ru-RU" sz="1600" dirty="0" smtClean="0">
                <a:solidFill>
                  <a:schemeClr val="tx1"/>
                </a:solidFill>
                <a:latin typeface="Times New Roman" panose="02020603050405020304" pitchFamily="18" charset="0"/>
                <a:cs typeface="Times New Roman" panose="02020603050405020304" pitchFamily="18" charset="0"/>
              </a:rPr>
              <a:t>На</a:t>
            </a:r>
            <a:r>
              <a:rPr lang="ru-RU" sz="1600" dirty="0">
                <a:solidFill>
                  <a:schemeClr val="tx1"/>
                </a:solidFill>
                <a:latin typeface="Times New Roman" panose="02020603050405020304" pitchFamily="18" charset="0"/>
                <a:cs typeface="Times New Roman" panose="02020603050405020304" pitchFamily="18" charset="0"/>
              </a:rPr>
              <a:t> вражеские истребители, ни зенитки, рассекающие небо, не останавливали «ласточек» на пути к цели. Часто самолеты возвращались из ночных полетов изрешеченными. Девушки-техники быстро латали их, так что крылья многих У-2 были похожи на лоскутные одеяла</a:t>
            </a:r>
            <a:r>
              <a:rPr lang="ru-RU" sz="1600" b="1" dirty="0">
                <a:solidFill>
                  <a:schemeClr val="tx1"/>
                </a:solidFill>
                <a:latin typeface="Times New Roman" panose="02020603050405020304" pitchFamily="18" charset="0"/>
                <a:cs typeface="Times New Roman" panose="02020603050405020304" pitchFamily="18" charset="0"/>
              </a:rPr>
              <a:t>.</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Апрельской ночью 1943 года экипаж самолета По-2 в составе Евдокии Ивановны </a:t>
            </a:r>
            <a:r>
              <a:rPr lang="ru-RU" sz="1600" dirty="0" err="1">
                <a:solidFill>
                  <a:schemeClr val="tx1"/>
                </a:solidFill>
                <a:latin typeface="Times New Roman" panose="02020603050405020304" pitchFamily="18" charset="0"/>
                <a:cs typeface="Times New Roman" panose="02020603050405020304" pitchFamily="18" charset="0"/>
              </a:rPr>
              <a:t>Носаль</a:t>
            </a:r>
            <a:r>
              <a:rPr lang="ru-RU" sz="1600" dirty="0">
                <a:solidFill>
                  <a:schemeClr val="tx1"/>
                </a:solidFill>
                <a:latin typeface="Times New Roman" panose="02020603050405020304" pitchFamily="18" charset="0"/>
                <a:cs typeface="Times New Roman" panose="02020603050405020304" pitchFamily="18" charset="0"/>
              </a:rPr>
              <a:t> (заместителя командира эскадрильи) и Глафиры Алексеевны Кашириной (штурмана) получил задание бомбить войска и технику врага. Ночь была светлая и лунная, По-2 вышел на цель, сбросил бомбы и взял обратный курс. Попав в нисходящий поток воздуха, самолет потерял высоту. Для набора высоты пришлось несколько раз разворачивать самолет. При очередном развороте По-2 был обстрелян немецкими войсками. Очередью пробило козырек первой и второй кабин и убило летчицу Евдокию </a:t>
            </a:r>
            <a:r>
              <a:rPr lang="ru-RU" sz="1600" dirty="0" err="1">
                <a:solidFill>
                  <a:schemeClr val="tx1"/>
                </a:solidFill>
                <a:latin typeface="Times New Roman" panose="02020603050405020304" pitchFamily="18" charset="0"/>
                <a:cs typeface="Times New Roman" panose="02020603050405020304" pitchFamily="18" charset="0"/>
              </a:rPr>
              <a:t>Носаль</a:t>
            </a:r>
            <a:r>
              <a:rPr lang="ru-RU" sz="1600" dirty="0">
                <a:solidFill>
                  <a:schemeClr val="tx1"/>
                </a:solidFill>
                <a:latin typeface="Times New Roman" panose="02020603050405020304" pitchFamily="18" charset="0"/>
                <a:cs typeface="Times New Roman" panose="02020603050405020304" pitchFamily="18" charset="0"/>
              </a:rPr>
              <a:t>. Штурман Каширина, почувствовав, что самолет быстро теряет скорость и кренится, взялась за управление, но педали были зажаты безжизненным телом подруги. Кашириной пришлось одной рукой придерживать тело, а другой — управлять самолетом. Выровняв машину и набрав высоту, она добралась до своего аэродрома</a:t>
            </a:r>
          </a:p>
        </p:txBody>
      </p:sp>
      <p:pic>
        <p:nvPicPr>
          <p:cNvPr id="5122" name="Picture 2" descr="C:\Users\Надежда\Desktop\СЛАВИК ВЕДЬМА\Сражения над Кубанью\Дунькие полк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486" y="3717032"/>
            <a:ext cx="5848700" cy="314096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Надежда\Desktop\Лебединиц Том и их ВЕДЬМЫ\Сражения над Кубанью\Женщины летчицы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77" y="3717032"/>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6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6804248" cy="6858000"/>
          </a:xfrm>
        </p:spPr>
        <p:txBody>
          <a:bodyPr numCol="2">
            <a:noAutofit/>
          </a:bodyPr>
          <a:lstStyle/>
          <a:p>
            <a:pPr marL="0" indent="0" algn="ctr">
              <a:buNone/>
            </a:pPr>
            <a:r>
              <a:rPr lang="ru-RU" sz="1400" b="1" i="1" u="sng" dirty="0" err="1" smtClean="0"/>
              <a:t>Кронид</a:t>
            </a:r>
            <a:r>
              <a:rPr lang="ru-RU" sz="1400" b="1" i="1" u="sng" dirty="0" smtClean="0"/>
              <a:t> Обойщиков </a:t>
            </a:r>
            <a:r>
              <a:rPr lang="ru-RU" sz="1400" b="1" i="1" u="sng" dirty="0"/>
              <a:t>«Богини кубанского неба</a:t>
            </a:r>
            <a:r>
              <a:rPr lang="ru-RU" sz="1400" b="1" i="1" u="sng" dirty="0" smtClean="0"/>
              <a:t>»</a:t>
            </a:r>
            <a:endParaRPr lang="ru-RU" sz="1400" b="1" i="1" u="sng" dirty="0"/>
          </a:p>
          <a:p>
            <a:pPr marL="0" indent="0" algn="ctr">
              <a:buNone/>
            </a:pPr>
            <a:r>
              <a:rPr lang="ru-RU" sz="1400" dirty="0"/>
              <a:t> </a:t>
            </a:r>
            <a:r>
              <a:rPr lang="ru-RU" sz="1400" dirty="0" smtClean="0"/>
              <a:t>Какая </a:t>
            </a:r>
            <a:r>
              <a:rPr lang="ru-RU" sz="1400" dirty="0"/>
              <a:t>ночь красивая была!</a:t>
            </a:r>
          </a:p>
          <a:p>
            <a:pPr marL="0" indent="0" algn="ctr">
              <a:buNone/>
            </a:pPr>
            <a:r>
              <a:rPr lang="ru-RU" sz="1400" dirty="0"/>
              <a:t>Вдоль </a:t>
            </a:r>
            <a:r>
              <a:rPr lang="ru-RU" sz="1400" dirty="0" err="1"/>
              <a:t>Пашковской</a:t>
            </a:r>
            <a:r>
              <a:rPr lang="ru-RU" sz="1400" dirty="0"/>
              <a:t> акация цвела,</a:t>
            </a:r>
          </a:p>
          <a:p>
            <a:pPr marL="0" indent="0" algn="ctr">
              <a:buNone/>
            </a:pPr>
            <a:r>
              <a:rPr lang="ru-RU" sz="1400" dirty="0"/>
              <a:t>И запах опьяняющий – до звезд!</a:t>
            </a:r>
          </a:p>
          <a:p>
            <a:pPr marL="0" indent="0" algn="ctr">
              <a:buNone/>
            </a:pPr>
            <a:r>
              <a:rPr lang="ru-RU" sz="1400" dirty="0"/>
              <a:t>А самолет У-2 руке послушный</a:t>
            </a:r>
          </a:p>
          <a:p>
            <a:pPr marL="0" indent="0" algn="ctr">
              <a:buNone/>
            </a:pPr>
            <a:r>
              <a:rPr lang="ru-RU" sz="1400" dirty="0"/>
              <a:t>Свой говорок станичный добродушный</a:t>
            </a:r>
          </a:p>
          <a:p>
            <a:pPr marL="0" indent="0" algn="ctr">
              <a:buNone/>
            </a:pPr>
            <a:r>
              <a:rPr lang="ru-RU" sz="1400" dirty="0"/>
              <a:t>Над сонными левадами понес.</a:t>
            </a:r>
          </a:p>
          <a:p>
            <a:pPr marL="0" indent="0" algn="ctr">
              <a:buNone/>
            </a:pPr>
            <a:r>
              <a:rPr lang="ru-RU" sz="1400" dirty="0"/>
              <a:t>В такую ночь по парку бы гулять,</a:t>
            </a:r>
          </a:p>
          <a:p>
            <a:pPr marL="0" indent="0" algn="ctr">
              <a:buNone/>
            </a:pPr>
            <a:r>
              <a:rPr lang="ru-RU" sz="1400" dirty="0"/>
              <a:t>Где духовой оркестр играет вальсы</a:t>
            </a:r>
          </a:p>
          <a:p>
            <a:pPr marL="0" indent="0" algn="ctr">
              <a:buNone/>
            </a:pPr>
            <a:r>
              <a:rPr lang="ru-RU" sz="1400" dirty="0"/>
              <a:t>И робкий парень пожимает пальцы</a:t>
            </a:r>
          </a:p>
          <a:p>
            <a:pPr marL="0" indent="0" algn="ctr">
              <a:buNone/>
            </a:pPr>
            <a:r>
              <a:rPr lang="ru-RU" sz="1400" dirty="0"/>
              <a:t>Ее руки, не зная, что сказать.</a:t>
            </a:r>
          </a:p>
          <a:p>
            <a:pPr marL="0" indent="0" algn="ctr">
              <a:buNone/>
            </a:pPr>
            <a:r>
              <a:rPr lang="ru-RU" sz="1400" dirty="0"/>
              <a:t>Все это было, кажется, давно,</a:t>
            </a:r>
          </a:p>
          <a:p>
            <a:pPr marL="0" indent="0" algn="ctr">
              <a:buNone/>
            </a:pPr>
            <a:r>
              <a:rPr lang="ru-RU" sz="1400" dirty="0"/>
              <a:t>Теперь войны жестокие законы.</a:t>
            </a:r>
          </a:p>
          <a:p>
            <a:pPr marL="0" indent="0" algn="ctr">
              <a:buNone/>
            </a:pPr>
            <a:r>
              <a:rPr lang="ru-RU" sz="1400" dirty="0"/>
              <a:t>Своей любовью к Родине </a:t>
            </a:r>
            <a:r>
              <a:rPr lang="ru-RU" sz="1400" dirty="0" err="1"/>
              <a:t>влекомы</a:t>
            </a:r>
            <a:r>
              <a:rPr lang="ru-RU" sz="1400" dirty="0"/>
              <a:t>,</a:t>
            </a:r>
          </a:p>
          <a:p>
            <a:pPr marL="0" indent="0" algn="ctr">
              <a:buNone/>
            </a:pPr>
            <a:r>
              <a:rPr lang="ru-RU" sz="1400" dirty="0"/>
              <a:t>Идут на смерть. Другого не дано.</a:t>
            </a:r>
          </a:p>
          <a:p>
            <a:pPr marL="0" indent="0" algn="ctr">
              <a:buNone/>
            </a:pPr>
            <a:r>
              <a:rPr lang="ru-RU" sz="1400" dirty="0"/>
              <a:t>Чем ближе к цели, тем грозней мотор,</a:t>
            </a:r>
          </a:p>
          <a:p>
            <a:pPr marL="0" indent="0" algn="ctr">
              <a:buNone/>
            </a:pPr>
            <a:r>
              <a:rPr lang="ru-RU" sz="1400" dirty="0"/>
              <a:t>Лазутчиком луна выходит из-за гор.</a:t>
            </a:r>
          </a:p>
          <a:p>
            <a:pPr marL="0" indent="0" algn="ctr">
              <a:buNone/>
            </a:pPr>
            <a:r>
              <a:rPr lang="ru-RU" sz="1400" dirty="0"/>
              <a:t>И не узнать подстриженных девчат,</a:t>
            </a:r>
          </a:p>
          <a:p>
            <a:pPr marL="0" indent="0" algn="ctr">
              <a:buNone/>
            </a:pPr>
            <a:r>
              <a:rPr lang="ru-RU" sz="1400" dirty="0"/>
              <a:t>На землю устремляют острый взгляд.</a:t>
            </a:r>
          </a:p>
          <a:p>
            <a:pPr marL="0" indent="0" algn="ctr">
              <a:buNone/>
            </a:pPr>
            <a:r>
              <a:rPr lang="ru-RU" sz="1400" dirty="0"/>
              <a:t>У штурмана на девичьих руках</a:t>
            </a:r>
          </a:p>
          <a:p>
            <a:pPr marL="0" indent="0" algn="ctr">
              <a:buNone/>
            </a:pPr>
            <a:r>
              <a:rPr lang="ru-RU" sz="1400" dirty="0"/>
              <a:t>Авиабомба в миллион свечей</a:t>
            </a:r>
          </a:p>
          <a:p>
            <a:pPr marL="0" indent="0" algn="ctr">
              <a:buNone/>
            </a:pPr>
            <a:r>
              <a:rPr lang="ru-RU" sz="1400" dirty="0"/>
              <a:t>(Так носят мамы маленьких детей!),</a:t>
            </a:r>
          </a:p>
          <a:p>
            <a:pPr marL="0" indent="0" algn="ctr">
              <a:buNone/>
            </a:pPr>
            <a:r>
              <a:rPr lang="ru-RU" sz="1400" dirty="0"/>
              <a:t>Уже снята взрывателя чека.</a:t>
            </a:r>
          </a:p>
          <a:p>
            <a:pPr marL="0" indent="0" algn="ctr">
              <a:buNone/>
            </a:pPr>
            <a:r>
              <a:rPr lang="ru-RU" sz="1400" dirty="0"/>
              <a:t>И вот над целью бомба зажжена –</a:t>
            </a:r>
          </a:p>
          <a:p>
            <a:pPr marL="0" indent="0" algn="ctr">
              <a:buNone/>
            </a:pPr>
            <a:r>
              <a:rPr lang="ru-RU" sz="1400" dirty="0"/>
              <a:t>Вся местность, словно днем, озарена.</a:t>
            </a:r>
          </a:p>
          <a:p>
            <a:pPr marL="0" indent="0" algn="ctr">
              <a:buNone/>
            </a:pPr>
            <a:r>
              <a:rPr lang="ru-RU" sz="1400" dirty="0"/>
              <a:t>Но наступает страшная пора,</a:t>
            </a:r>
          </a:p>
          <a:p>
            <a:pPr marL="0" indent="0" algn="ctr">
              <a:buNone/>
            </a:pPr>
            <a:r>
              <a:rPr lang="ru-RU" sz="1400" dirty="0"/>
              <a:t>Какая-то немыслимая пытка –</a:t>
            </a:r>
          </a:p>
          <a:p>
            <a:pPr marL="0" indent="0" algn="ctr">
              <a:buNone/>
            </a:pPr>
            <a:r>
              <a:rPr lang="ru-RU" sz="1400" dirty="0"/>
              <a:t>Все ближе подбирается зенитка,</a:t>
            </a:r>
          </a:p>
          <a:p>
            <a:pPr marL="0" indent="0" algn="ctr">
              <a:buNone/>
            </a:pPr>
            <a:r>
              <a:rPr lang="ru-RU" sz="1400" dirty="0"/>
              <a:t>И ловят самолет прожектора.</a:t>
            </a:r>
          </a:p>
          <a:p>
            <a:pPr marL="0" indent="0" algn="ctr">
              <a:buNone/>
            </a:pPr>
            <a:r>
              <a:rPr lang="ru-RU" sz="1400" dirty="0"/>
              <a:t>Но вот вскричали девочки «ура!» –</a:t>
            </a:r>
          </a:p>
          <a:p>
            <a:pPr marL="0" indent="0" algn="ctr">
              <a:buNone/>
            </a:pPr>
            <a:r>
              <a:rPr lang="ru-RU" sz="1400" dirty="0"/>
              <a:t>Возмездие настигло супостата.</a:t>
            </a:r>
          </a:p>
          <a:p>
            <a:pPr marL="0" indent="0" algn="ctr">
              <a:buNone/>
            </a:pPr>
            <a:r>
              <a:rPr lang="ru-RU" sz="1400" dirty="0"/>
              <a:t>Гвардейский полк </a:t>
            </a:r>
            <a:r>
              <a:rPr lang="ru-RU" sz="1400" dirty="0" err="1"/>
              <a:t>Бершанской</a:t>
            </a:r>
            <a:r>
              <a:rPr lang="ru-RU" sz="1400" dirty="0"/>
              <a:t> нес расплату</a:t>
            </a:r>
          </a:p>
          <a:p>
            <a:pPr marL="0" indent="0" algn="ctr">
              <a:buNone/>
            </a:pPr>
            <a:r>
              <a:rPr lang="ru-RU" sz="1400" dirty="0"/>
              <a:t>За все сожженные врагами хутора.</a:t>
            </a:r>
          </a:p>
          <a:p>
            <a:pPr marL="0" indent="0" algn="ctr">
              <a:buNone/>
            </a:pPr>
            <a:r>
              <a:rPr lang="ru-RU" sz="1400" dirty="0"/>
              <a:t>За всех подруг, огнем войны сраженных,</a:t>
            </a:r>
          </a:p>
          <a:p>
            <a:pPr marL="0" indent="0" algn="ctr">
              <a:buNone/>
            </a:pPr>
            <a:r>
              <a:rPr lang="ru-RU" sz="1400" dirty="0"/>
              <a:t>За всех детей, теперь уж не рожденных,</a:t>
            </a:r>
          </a:p>
          <a:p>
            <a:pPr marL="0" indent="0" algn="ctr">
              <a:buNone/>
            </a:pPr>
            <a:r>
              <a:rPr lang="ru-RU" sz="1400" dirty="0"/>
              <a:t>За тысячи ночей и черных бед,</a:t>
            </a:r>
          </a:p>
          <a:p>
            <a:pPr marL="0" indent="0" algn="ctr">
              <a:buNone/>
            </a:pPr>
            <a:r>
              <a:rPr lang="ru-RU" sz="1400" dirty="0"/>
              <a:t>За первые сединки в двадцать лет.</a:t>
            </a:r>
          </a:p>
          <a:p>
            <a:pPr marL="0" indent="0" algn="ctr">
              <a:buNone/>
            </a:pPr>
            <a:endParaRPr lang="ru-RU" sz="1400" dirty="0"/>
          </a:p>
        </p:txBody>
      </p:sp>
      <p:pic>
        <p:nvPicPr>
          <p:cNvPr id="8194" name="Picture 2" descr="C:\Users\Надежда\Desktop\Лебединиц Том и их ВЕДЬМЫ\Сражения над Кубанью\Дунькин полк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301504"/>
            <a:ext cx="5572570" cy="356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7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l="7411" r="7411"/>
          <a:stretch>
            <a:fillRect/>
          </a:stretch>
        </p:blipFill>
        <p:spPr>
          <a:xfrm rot="420000">
            <a:off x="3804788" y="1262114"/>
            <a:ext cx="4476794" cy="3811924"/>
          </a:xfrm>
        </p:spPr>
      </p:pic>
      <p:sp>
        <p:nvSpPr>
          <p:cNvPr id="7" name="Прямоугольник 6"/>
          <p:cNvSpPr/>
          <p:nvPr/>
        </p:nvSpPr>
        <p:spPr>
          <a:xfrm>
            <a:off x="179512" y="-99392"/>
            <a:ext cx="4572000" cy="7171194"/>
          </a:xfrm>
          <a:prstGeom prst="rect">
            <a:avLst/>
          </a:prstGeom>
        </p:spPr>
        <p:txBody>
          <a:bodyPr>
            <a:spAutoFit/>
          </a:bodyPr>
          <a:lstStyle/>
          <a:p>
            <a:r>
              <a:rPr lang="ru-RU" sz="2000" b="1" dirty="0">
                <a:latin typeface="Times New Roman" panose="02020603050405020304" pitchFamily="18" charset="0"/>
                <a:cs typeface="Times New Roman" panose="02020603050405020304" pitchFamily="18" charset="0"/>
              </a:rPr>
              <a:t>С 28 апреля по 10 мая развернулось воздушное сражение в небе над станицей Крымской. Об интенсивности этих боев может свидетельствовать тот факт, что за 3 часа наступления немецкая авиация совершила более 1500 </a:t>
            </a:r>
            <a:r>
              <a:rPr lang="ru-RU" sz="2000" b="1" dirty="0" err="1">
                <a:latin typeface="Times New Roman" panose="02020603050405020304" pitchFamily="18" charset="0"/>
                <a:cs typeface="Times New Roman" panose="02020603050405020304" pitchFamily="18" charset="0"/>
              </a:rPr>
              <a:t>самолето</a:t>
            </a:r>
            <a:r>
              <a:rPr lang="ru-RU" sz="2000" b="1" dirty="0">
                <a:latin typeface="Times New Roman" panose="02020603050405020304" pitchFamily="18" charset="0"/>
                <a:cs typeface="Times New Roman" panose="02020603050405020304" pitchFamily="18" charset="0"/>
              </a:rPr>
              <a:t>-вылетов.</a:t>
            </a:r>
          </a:p>
          <a:p>
            <a:r>
              <a:rPr lang="ru-RU" sz="2000" b="1" dirty="0">
                <a:latin typeface="Times New Roman" panose="02020603050405020304" pitchFamily="18" charset="0"/>
                <a:cs typeface="Times New Roman" panose="02020603050405020304" pitchFamily="18" charset="0"/>
              </a:rPr>
              <a:t>Последние крупные воздушные сражения прошли в период с 26 мая по 7 июня в районе станиц Киевской и Молдаванской при прорыве «Голубой линии» немцев. На некоторое время немцам удалось захватить превосходство в воздухе, что сильно осложняло жизнь наступающим войскам. Ответной мерой противодействия стали атаки советской авиации на аэродромы немцев. С 26 мая по 7 июня ВВС РККА провели 845 </a:t>
            </a:r>
            <a:r>
              <a:rPr lang="ru-RU" sz="2000" b="1" dirty="0" err="1">
                <a:latin typeface="Times New Roman" panose="02020603050405020304" pitchFamily="18" charset="0"/>
                <a:cs typeface="Times New Roman" panose="02020603050405020304" pitchFamily="18" charset="0"/>
              </a:rPr>
              <a:t>самолето</a:t>
            </a:r>
            <a:r>
              <a:rPr lang="ru-RU" sz="2000" b="1" dirty="0">
                <a:latin typeface="Times New Roman" panose="02020603050405020304" pitchFamily="18" charset="0"/>
                <a:cs typeface="Times New Roman" panose="02020603050405020304" pitchFamily="18" charset="0"/>
              </a:rPr>
              <a:t>-вылетов по аэродромам гитлеровцев в Анапе, Керчи, Саки, </a:t>
            </a:r>
            <a:r>
              <a:rPr lang="ru-RU" sz="2000" b="1" dirty="0" err="1">
                <a:latin typeface="Times New Roman" panose="02020603050405020304" pitchFamily="18" charset="0"/>
                <a:cs typeface="Times New Roman" panose="02020603050405020304" pitchFamily="18" charset="0"/>
              </a:rPr>
              <a:t>Сарабуз</a:t>
            </a:r>
            <a:r>
              <a:rPr lang="ru-RU" sz="2000" b="1" dirty="0">
                <a:latin typeface="Times New Roman" panose="02020603050405020304" pitchFamily="18" charset="0"/>
                <a:cs typeface="Times New Roman" panose="02020603050405020304" pitchFamily="18" charset="0"/>
              </a:rPr>
              <a:t> и Тамани. </a:t>
            </a:r>
          </a:p>
        </p:txBody>
      </p:sp>
    </p:spTree>
    <p:extLst>
      <p:ext uri="{BB962C8B-B14F-4D97-AF65-F5344CB8AC3E}">
        <p14:creationId xmlns:p14="http://schemas.microsoft.com/office/powerpoint/2010/main" val="3702511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539552" y="6145"/>
            <a:ext cx="8229600" cy="4389120"/>
          </a:xfrm>
        </p:spPr>
        <p:txBody>
          <a:bodyPr numCol="1">
            <a:noAutofit/>
          </a:bodyPr>
          <a:lstStyle/>
          <a:p>
            <a:pPr marL="0" indent="0">
              <a:buNone/>
            </a:pPr>
            <a:r>
              <a:rPr lang="ru-RU" sz="1600" dirty="0">
                <a:latin typeface="Times New Roman" panose="02020603050405020304" pitchFamily="18" charset="0"/>
                <a:cs typeface="Times New Roman" panose="02020603050405020304" pitchFamily="18" charset="0"/>
              </a:rPr>
              <a:t>Сегодня лётчик боевой</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Пришёл к могиле братской.</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Поправив прядь</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Седых волос,</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Он поклонился низко</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И положил букет из роз</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К подножью обелиска.</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Стоял он долго недвижим</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 своей большой печали.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И чётко,</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Властно перед ним</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Воспоминанья встали.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Как будто было всё вчера:</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Война, бои, зарницы.</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 степях горели хутора,</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Посёлки и станицы.</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Сражались люди на воде</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И под водой сражались,</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Сражались люди на земле</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И в небо поднимались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И в небе</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Смертный бой вели.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Вели зимой и летом</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Бои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За честь родной земли,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За жизнь</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Страны Советов.</a:t>
            </a:r>
          </a:p>
          <a:p>
            <a:endParaRPr lang="ru-RU" sz="1600" dirty="0">
              <a:latin typeface="Times New Roman" panose="02020603050405020304" pitchFamily="18" charset="0"/>
              <a:cs typeface="Times New Roman" panose="02020603050405020304" pitchFamily="18" charset="0"/>
            </a:endParaRPr>
          </a:p>
        </p:txBody>
      </p:sp>
      <p:pic>
        <p:nvPicPr>
          <p:cNvPr id="2050" name="Picture 2" descr="C:\Users\Надежда\Desktop\1289681005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340768"/>
            <a:ext cx="5544616"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6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Надежда\Desktop\Лебединиц Том и их ВЕДЬМЫ\Сражения над Кубанью\Женщины летчицы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6" y="692696"/>
            <a:ext cx="9197795" cy="618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3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1236"/>
            <a:ext cx="8784976" cy="2448272"/>
          </a:xfrm>
        </p:spPr>
        <p:txBody>
          <a:bodyPr>
            <a:noAutofit/>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err="1" smtClean="0">
                <a:solidFill>
                  <a:schemeClr val="tx1"/>
                </a:solidFill>
                <a:latin typeface="Times New Roman" panose="02020603050405020304" pitchFamily="18" charset="0"/>
                <a:cs typeface="Times New Roman" panose="02020603050405020304" pitchFamily="18" charset="0"/>
              </a:rPr>
              <a:t>Кронид</a:t>
            </a:r>
            <a:r>
              <a:rPr lang="ru-RU" sz="2000" dirty="0" smtClean="0">
                <a:solidFill>
                  <a:schemeClr val="tx1"/>
                </a:solidFill>
                <a:latin typeface="Times New Roman" panose="02020603050405020304" pitchFamily="18" charset="0"/>
                <a:cs typeface="Times New Roman" panose="02020603050405020304" pitchFamily="18" charset="0"/>
              </a:rPr>
              <a:t> Обойщиков </a:t>
            </a:r>
            <a:r>
              <a:rPr lang="ru-RU" sz="2000" dirty="0">
                <a:solidFill>
                  <a:schemeClr val="tx1"/>
                </a:solidFill>
                <a:latin typeface="Times New Roman" panose="02020603050405020304" pitchFamily="18" charset="0"/>
                <a:cs typeface="Times New Roman" panose="02020603050405020304" pitchFamily="18" charset="0"/>
              </a:rPr>
              <a:t>«Морские </a:t>
            </a:r>
            <a:r>
              <a:rPr lang="ru-RU" sz="2000" dirty="0" smtClean="0">
                <a:solidFill>
                  <a:schemeClr val="tx1"/>
                </a:solidFill>
                <a:latin typeface="Times New Roman" panose="02020603050405020304" pitchFamily="18" charset="0"/>
                <a:cs typeface="Times New Roman" panose="02020603050405020304" pitchFamily="18" charset="0"/>
              </a:rPr>
              <a:t>летчики)</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У </a:t>
            </a:r>
            <a:r>
              <a:rPr lang="ru-RU" sz="2000" dirty="0">
                <a:solidFill>
                  <a:schemeClr val="tx1"/>
                </a:solidFill>
                <a:latin typeface="Times New Roman" panose="02020603050405020304" pitchFamily="18" charset="0"/>
                <a:cs typeface="Times New Roman" panose="02020603050405020304" pitchFamily="18" charset="0"/>
              </a:rPr>
              <a:t>пилотов морских Не бывает могил на войне. Словно чайки, они Пропадают в кипящей волне. Вдалеке от земли Оставляют последний свой след. Но горят корабли От наполненных гневом торпед. Вот разведчик донес: «Обнаружили транспорт не наш…» И сквозь тысячи гроз. Над водою летит экипаж. Цель в прицеле видна. Но от дыма в кабине темно, А торпеда одна. И решение тоже одно. У пилотов морских Не бывает могил на войне. Словно чайки, они Пропадают в кипящей волне. Но в родных городах Под шелками музейных знамен К нам летят сквозь года Эскадрильи </a:t>
            </a:r>
            <a:r>
              <a:rPr lang="ru-RU" sz="2000" dirty="0" smtClean="0">
                <a:solidFill>
                  <a:schemeClr val="tx1"/>
                </a:solidFill>
                <a:latin typeface="Times New Roman" panose="02020603050405020304" pitchFamily="18" charset="0"/>
                <a:cs typeface="Times New Roman" panose="02020603050405020304" pitchFamily="18" charset="0"/>
              </a:rPr>
              <a:t>крылатых имен</a:t>
            </a:r>
            <a:r>
              <a:rPr lang="ru-RU" sz="2000" dirty="0">
                <a:solidFill>
                  <a:schemeClr val="tx1"/>
                </a:solidFill>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7170" name="Picture 2" descr="C:\Users\Надежда\Desktop\СЛАВИК ВЕДЬМА\Сражения над Кубанью\Слайд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4" y="3069508"/>
            <a:ext cx="5577041" cy="376679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Надежда\Desktop\СЛАВИК ВЕДЬМА\Сражения над Кубанью\Слайд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109297"/>
            <a:ext cx="5076056" cy="374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13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400" y="368135"/>
            <a:ext cx="8229600" cy="1143000"/>
          </a:xfrm>
        </p:spPr>
        <p:txBody>
          <a:bodyPr>
            <a:normAutofit fontScale="90000"/>
          </a:bodyPr>
          <a:lstStyle/>
          <a:p>
            <a:pPr algn="ctr"/>
            <a:r>
              <a:rPr lang="ru-RU" dirty="0" smtClean="0">
                <a:solidFill>
                  <a:schemeClr val="tx1"/>
                </a:solidFill>
                <a:latin typeface="Times New Roman" panose="02020603050405020304" pitchFamily="18" charset="0"/>
                <a:cs typeface="Times New Roman" panose="02020603050405020304" pitchFamily="18" charset="0"/>
              </a:rPr>
              <a:t>«Да будут памятью хранимы!»</a:t>
            </a:r>
            <a:br>
              <a:rPr lang="ru-RU" dirty="0" smtClean="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                                             </a:t>
            </a:r>
            <a:endParaRPr lang="ru-RU" sz="2200"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C:\Users\Надежда\Desktop\Лебединиц Том и их ВЕДЬМЫ\Сражения над Кубанью\Слайд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243048"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19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2651"/>
            <a:ext cx="8758808" cy="2902293"/>
          </a:xfrm>
        </p:spPr>
        <p:txBody>
          <a:bodyPr>
            <a:normAutofit fontScale="92500" lnSpcReduction="20000"/>
          </a:bodyPr>
          <a:lstStyle/>
          <a:p>
            <a:pPr marL="0" lvl="2" indent="0" algn="ctr">
              <a:buClr>
                <a:schemeClr val="accent3"/>
              </a:buClr>
              <a:buSzPct val="95000"/>
              <a:buNone/>
            </a:pPr>
            <a:r>
              <a:rPr lang="ru-RU" sz="2400" b="1" dirty="0"/>
              <a:t>«…</a:t>
            </a:r>
            <a:r>
              <a:rPr lang="ru-RU" sz="2400" dirty="0"/>
              <a:t>На нашем городском мемориальном кладбище, у парка имени 30-летия Победы, перед братской могилой высятся 16 безымянных обелисков. Старожилы города утверждают, что под ними покоится прах погибших в войну летчиков. Меня, бывшего военного летчика, принимавшего непосредственное участие в боях, когтями за сердце оцарапала безымянность этих обелисков. Известно, что весной и летом 1943 года воздушные сражения на Кубани с немецкой авиацией по количеству участвующих в боях самолетов с обоих сторон, по упорству и ожесточенности уступают лишь сражениям за Берлин. Немцы потеряли 800 самолетов. </a:t>
            </a:r>
            <a:endParaRPr lang="ru-RU" sz="2400" b="1" dirty="0"/>
          </a:p>
          <a:p>
            <a:endParaRPr lang="ru-RU" dirty="0"/>
          </a:p>
        </p:txBody>
      </p:sp>
      <p:pic>
        <p:nvPicPr>
          <p:cNvPr id="4" name="Рисунок 3" descr="http://gorod-kropotkin.ru/_pictures/2015/pamiatniki/st_kladb.jpg"/>
          <p:cNvPicPr/>
          <p:nvPr/>
        </p:nvPicPr>
        <p:blipFill>
          <a:blip r:embed="rId2"/>
          <a:srcRect/>
          <a:stretch>
            <a:fillRect/>
          </a:stretch>
        </p:blipFill>
        <p:spPr bwMode="auto">
          <a:xfrm>
            <a:off x="0" y="2780927"/>
            <a:ext cx="9144000" cy="4044863"/>
          </a:xfrm>
          <a:prstGeom prst="rect">
            <a:avLst/>
          </a:prstGeom>
          <a:noFill/>
          <a:ln w="9525">
            <a:noFill/>
            <a:miter lim="800000"/>
            <a:headEnd/>
            <a:tailEnd/>
          </a:ln>
        </p:spPr>
      </p:pic>
    </p:spTree>
    <p:extLst>
      <p:ext uri="{BB962C8B-B14F-4D97-AF65-F5344CB8AC3E}">
        <p14:creationId xmlns:p14="http://schemas.microsoft.com/office/powerpoint/2010/main" val="1065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467"/>
            <a:ext cx="9144000" cy="3356992"/>
          </a:xfrm>
        </p:spPr>
        <p:txBody>
          <a:bodyPr>
            <a:normAutofit fontScale="70000" lnSpcReduction="20000"/>
          </a:bodyPr>
          <a:lstStyle/>
          <a:p>
            <a:pPr marL="667512" lvl="2" indent="0" algn="ctr">
              <a:buNone/>
            </a:pPr>
            <a:r>
              <a:rPr lang="ru-RU" sz="2400" dirty="0">
                <a:latin typeface="Times New Roman" panose="02020603050405020304" pitchFamily="18" charset="0"/>
                <a:cs typeface="Times New Roman" panose="02020603050405020304" pitchFamily="18" charset="0"/>
              </a:rPr>
              <a:t>Я обращаюсь к вам, жители славного города Кропоткина: кто что-либо знает, видел, помнит, имеет записи или документы, связанные с гибелью захороненных на братском кладбище летчиков, присутствовал при захоронении их праха, может хотя бы приблизительно назвать тип самолета, на котором погиб летчик, - сообщите письмом или по телефону. Помните: мы в долгу перед павшими»</a:t>
            </a:r>
          </a:p>
          <a:p>
            <a:pPr marL="667512" lvl="2" indent="0" algn="ctr">
              <a:buNone/>
            </a:pPr>
            <a:r>
              <a:rPr lang="ru-RU" sz="2400" dirty="0">
                <a:latin typeface="Times New Roman" panose="02020603050405020304" pitchFamily="18" charset="0"/>
                <a:cs typeface="Times New Roman" panose="02020603050405020304" pitchFamily="18" charset="0"/>
              </a:rPr>
              <a:t>С такими словами обратился к жителям города  весной 1999 года гвардии полковник в отставке </a:t>
            </a:r>
            <a:r>
              <a:rPr lang="ru-RU" sz="2400" dirty="0" err="1">
                <a:latin typeface="Times New Roman" panose="02020603050405020304" pitchFamily="18" charset="0"/>
                <a:cs typeface="Times New Roman" panose="02020603050405020304" pitchFamily="18" charset="0"/>
              </a:rPr>
              <a:t>Пташник</a:t>
            </a:r>
            <a:r>
              <a:rPr lang="ru-RU" sz="2400" dirty="0">
                <a:latin typeface="Times New Roman" panose="02020603050405020304" pitchFamily="18" charset="0"/>
                <a:cs typeface="Times New Roman" panose="02020603050405020304" pitchFamily="18" charset="0"/>
              </a:rPr>
              <a:t> Анатолий Алексеевич. И началась долгая поисковая работа: командировки в Архив Министерства обороны, медицинский архив Санкт-Петербурга, встречи с жителями гор орда. К декабрю 1999 года были уже известны 15 летчиков из 16 захороненных.  В основном это летчики бомбардировочных полков, базировавшихся в Кропоткине.</a:t>
            </a:r>
          </a:p>
          <a:p>
            <a:pPr marL="0" indent="0" algn="ctr">
              <a:buNone/>
            </a:pPr>
            <a:r>
              <a:rPr lang="ru-RU" sz="2800" dirty="0">
                <a:latin typeface="Times New Roman" panose="02020603050405020304" pitchFamily="18" charset="0"/>
                <a:cs typeface="Times New Roman" panose="02020603050405020304" pitchFamily="18" charset="0"/>
              </a:rPr>
              <a:t>В дни празднования 55–й годовщины Великой Победы над фашистской Германией был открыт памятник летчикам, погибшим при освобождении города Кропоткина</a:t>
            </a:r>
            <a:endParaRPr lang="ru-RU" dirty="0">
              <a:latin typeface="Times New Roman" panose="02020603050405020304" pitchFamily="18" charset="0"/>
              <a:cs typeface="Times New Roman" panose="02020603050405020304" pitchFamily="18" charset="0"/>
            </a:endParaRPr>
          </a:p>
        </p:txBody>
      </p:sp>
      <p:pic>
        <p:nvPicPr>
          <p:cNvPr id="6" name="Рисунок 5" descr="http://gorod-kropotkin.ru/_pictures/2015/pamiatniki/snamia.jpg"/>
          <p:cNvPicPr/>
          <p:nvPr/>
        </p:nvPicPr>
        <p:blipFill>
          <a:blip r:embed="rId2"/>
          <a:srcRect/>
          <a:stretch>
            <a:fillRect/>
          </a:stretch>
        </p:blipFill>
        <p:spPr bwMode="auto">
          <a:xfrm>
            <a:off x="0" y="3140968"/>
            <a:ext cx="9144000" cy="3717032"/>
          </a:xfrm>
          <a:prstGeom prst="rect">
            <a:avLst/>
          </a:prstGeom>
          <a:noFill/>
          <a:ln w="9525">
            <a:noFill/>
            <a:miter lim="800000"/>
            <a:headEnd/>
            <a:tailEnd/>
          </a:ln>
        </p:spPr>
      </p:pic>
    </p:spTree>
    <p:extLst>
      <p:ext uri="{BB962C8B-B14F-4D97-AF65-F5344CB8AC3E}">
        <p14:creationId xmlns:p14="http://schemas.microsoft.com/office/powerpoint/2010/main" val="1461968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4" cy="912823"/>
          </a:xfrm>
        </p:spPr>
        <p:txBody>
          <a:bodyPr>
            <a:noAutofit/>
          </a:bodyPr>
          <a:lstStyle/>
          <a:p>
            <a:pPr lvl="0"/>
            <a:r>
              <a:rPr lang="ru-RU" sz="2800" i="1" dirty="0" smtClean="0">
                <a:solidFill>
                  <a:srgbClr val="A51B15"/>
                </a:solidFill>
                <a:latin typeface="&amp;quot"/>
                <a:ea typeface="Times New Roman" pitchFamily="18" charset="0"/>
                <a:cs typeface="Times New Roman" pitchFamily="18" charset="0"/>
              </a:rPr>
              <a:t>                 </a:t>
            </a:r>
            <a:r>
              <a:rPr lang="ru-RU" sz="2800" i="1" dirty="0" smtClean="0">
                <a:solidFill>
                  <a:schemeClr val="tx1"/>
                </a:solidFill>
                <a:latin typeface="&amp;quot"/>
                <a:ea typeface="Times New Roman" pitchFamily="18" charset="0"/>
                <a:cs typeface="Times New Roman" pitchFamily="18" charset="0"/>
              </a:rPr>
              <a:t>Памятник </a:t>
            </a:r>
            <a:r>
              <a:rPr lang="ru-RU" sz="2800" i="1" dirty="0">
                <a:solidFill>
                  <a:schemeClr val="tx1"/>
                </a:solidFill>
                <a:latin typeface="&amp;quot"/>
                <a:ea typeface="Times New Roman" pitchFamily="18" charset="0"/>
                <a:cs typeface="Times New Roman" pitchFamily="18" charset="0"/>
              </a:rPr>
              <a:t>погибшим летчикам</a:t>
            </a:r>
            <a:r>
              <a:rPr lang="ru-RU" sz="2800" i="1" dirty="0">
                <a:latin typeface="Cambria" pitchFamily="18" charset="0"/>
                <a:ea typeface="Times New Roman" pitchFamily="18" charset="0"/>
                <a:cs typeface="Times New Roman" pitchFamily="18" charset="0"/>
              </a:rPr>
              <a:t/>
            </a:r>
            <a:br>
              <a:rPr lang="ru-RU" sz="2800" i="1" dirty="0">
                <a:latin typeface="Cambria" pitchFamily="18" charset="0"/>
                <a:ea typeface="Times New Roman" pitchFamily="18" charset="0"/>
                <a:cs typeface="Times New Roman" pitchFamily="18" charset="0"/>
              </a:rPr>
            </a:br>
            <a:endParaRPr lang="ru-RU" sz="2800" dirty="0"/>
          </a:p>
        </p:txBody>
      </p:sp>
      <p:sp>
        <p:nvSpPr>
          <p:cNvPr id="4" name="Текст 3"/>
          <p:cNvSpPr>
            <a:spLocks noGrp="1"/>
          </p:cNvSpPr>
          <p:nvPr>
            <p:ph type="body" idx="2"/>
          </p:nvPr>
        </p:nvSpPr>
        <p:spPr/>
        <p:txBody>
          <a:bodyPr/>
          <a:lstStyle/>
          <a:p>
            <a:endParaRPr lang="ru-RU"/>
          </a:p>
        </p:txBody>
      </p:sp>
      <p:pic>
        <p:nvPicPr>
          <p:cNvPr id="5" name="Рисунок 4" descr="http://gorod-kropotkin.ru/_pictures/2015/pamiatniki/let.jpg"/>
          <p:cNvPicPr/>
          <p:nvPr/>
        </p:nvPicPr>
        <p:blipFill>
          <a:blip r:embed="rId2"/>
          <a:srcRect/>
          <a:stretch>
            <a:fillRect/>
          </a:stretch>
        </p:blipFill>
        <p:spPr bwMode="auto">
          <a:xfrm>
            <a:off x="0" y="1090791"/>
            <a:ext cx="4714876" cy="5589240"/>
          </a:xfrm>
          <a:prstGeom prst="rect">
            <a:avLst/>
          </a:prstGeom>
          <a:noFill/>
          <a:ln w="9525">
            <a:noFill/>
            <a:miter lim="800000"/>
            <a:headEnd/>
            <a:tailEnd/>
          </a:ln>
        </p:spPr>
      </p:pic>
      <p:sp>
        <p:nvSpPr>
          <p:cNvPr id="6" name="Rectangle 2"/>
          <p:cNvSpPr>
            <a:spLocks noChangeArrowheads="1"/>
          </p:cNvSpPr>
          <p:nvPr/>
        </p:nvSpPr>
        <p:spPr bwMode="auto">
          <a:xfrm>
            <a:off x="4786314" y="912823"/>
            <a:ext cx="4357686" cy="5945177"/>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750" b="1" i="0" u="none" strike="noStrike" cap="none" normalizeH="0" baseline="0" dirty="0" smtClean="0">
                <a:ln>
                  <a:noFill/>
                </a:ln>
                <a:effectLst/>
                <a:latin typeface="&amp;quot" charset="0"/>
                <a:ea typeface="Times New Roman" pitchFamily="18" charset="0"/>
                <a:cs typeface="Times New Roman" pitchFamily="18" charset="0"/>
              </a:rPr>
              <a:t>На старом кладбище города Кропоткина, рядом с могилами партизан находятся и могилы 36 летчиков, погибших в небе Кубани в годы Великой Отечественной войны и похороненных в 1941-1943 годах.</a:t>
            </a:r>
            <a:r>
              <a:rPr lang="ru-RU" sz="1750" b="1" dirty="0" smtClean="0">
                <a:latin typeface="Cambria" pitchFamily="18" charset="0"/>
                <a:ea typeface="Times New Roman" pitchFamily="18" charset="0"/>
                <a:cs typeface="Times New Roman" pitchFamily="18" charset="0"/>
              </a:rPr>
              <a:t/>
            </a:r>
            <a:br>
              <a:rPr lang="ru-RU" sz="1750" b="1" dirty="0" smtClean="0">
                <a:latin typeface="Cambria" pitchFamily="18" charset="0"/>
                <a:ea typeface="Times New Roman" pitchFamily="18" charset="0"/>
                <a:cs typeface="Times New Roman" pitchFamily="18" charset="0"/>
              </a:rPr>
            </a:br>
            <a:r>
              <a:rPr kumimoji="0" lang="ru-RU" sz="1750" b="1" i="0" u="none" strike="noStrike" cap="none" normalizeH="0" baseline="0" dirty="0" smtClean="0">
                <a:ln>
                  <a:noFill/>
                </a:ln>
                <a:effectLst/>
                <a:latin typeface="&amp;quot" charset="0"/>
                <a:ea typeface="Times New Roman" pitchFamily="18" charset="0"/>
                <a:cs typeface="Times New Roman" pitchFamily="18" charset="0"/>
              </a:rPr>
              <a:t>В 1999 году началась акция по установлению имен этих летчиков, погибших при защите нашего города. Инициатором этой работы стал гвардии полковник в отставке </a:t>
            </a:r>
            <a:r>
              <a:rPr kumimoji="0" lang="ru-RU" sz="1750" b="1" i="0" u="none" strike="noStrike" cap="none" normalizeH="0" baseline="0" dirty="0" err="1" smtClean="0">
                <a:ln>
                  <a:noFill/>
                </a:ln>
                <a:effectLst/>
                <a:latin typeface="&amp;quot" charset="0"/>
                <a:ea typeface="Times New Roman" pitchFamily="18" charset="0"/>
                <a:cs typeface="Times New Roman" pitchFamily="18" charset="0"/>
              </a:rPr>
              <a:t>Пташник</a:t>
            </a:r>
            <a:r>
              <a:rPr kumimoji="0" lang="ru-RU" sz="1750" b="1" i="0" u="none" strike="noStrike" cap="none" normalizeH="0" baseline="0" dirty="0" smtClean="0">
                <a:ln>
                  <a:noFill/>
                </a:ln>
                <a:effectLst/>
                <a:latin typeface="&amp;quot" charset="0"/>
                <a:ea typeface="Times New Roman" pitchFamily="18" charset="0"/>
                <a:cs typeface="Times New Roman" pitchFamily="18" charset="0"/>
              </a:rPr>
              <a:t> Анатолий Алексеевич. Работая с материалами архива военных лет, А. А. </a:t>
            </a:r>
            <a:r>
              <a:rPr kumimoji="0" lang="ru-RU" sz="1750" b="1" i="0" u="none" strike="noStrike" cap="none" normalizeH="0" baseline="0" dirty="0" err="1" smtClean="0">
                <a:ln>
                  <a:noFill/>
                </a:ln>
                <a:effectLst/>
                <a:latin typeface="&amp;quot" charset="0"/>
                <a:ea typeface="Times New Roman" pitchFamily="18" charset="0"/>
                <a:cs typeface="Times New Roman" pitchFamily="18" charset="0"/>
              </a:rPr>
              <a:t>Пташник</a:t>
            </a:r>
            <a:r>
              <a:rPr kumimoji="0" lang="ru-RU" sz="1750" b="1" i="0" u="none" strike="noStrike" cap="none" normalizeH="0" baseline="0" dirty="0" smtClean="0">
                <a:ln>
                  <a:noFill/>
                </a:ln>
                <a:effectLst/>
                <a:latin typeface="&amp;quot" charset="0"/>
                <a:ea typeface="Times New Roman" pitchFamily="18" charset="0"/>
                <a:cs typeface="Times New Roman" pitchFamily="18" charset="0"/>
              </a:rPr>
              <a:t> восстановил имена летчиков.</a:t>
            </a:r>
            <a:endParaRPr kumimoji="0" lang="ru-RU" sz="175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750" b="1" i="0" u="none" strike="noStrike" cap="none" normalizeH="0" baseline="0" dirty="0" smtClean="0">
                <a:ln>
                  <a:noFill/>
                </a:ln>
                <a:effectLst/>
                <a:latin typeface="&amp;quot" charset="0"/>
                <a:ea typeface="Times New Roman" pitchFamily="18" charset="0"/>
                <a:cs typeface="Times New Roman" pitchFamily="18" charset="0"/>
              </a:rPr>
              <a:t>В дни празднования 55</a:t>
            </a:r>
            <a:r>
              <a:rPr kumimoji="0" lang="ru-RU" sz="1750" b="1" i="0" u="none" strike="noStrike" cap="none" normalizeH="0" baseline="0" dirty="0" smtClean="0">
                <a:ln>
                  <a:noFill/>
                </a:ln>
                <a:effectLst/>
                <a:latin typeface="Cambria"/>
                <a:ea typeface="Times New Roman" pitchFamily="18" charset="0"/>
                <a:cs typeface="Times New Roman" pitchFamily="18" charset="0"/>
              </a:rPr>
              <a:t>–</a:t>
            </a:r>
            <a:r>
              <a:rPr kumimoji="0" lang="ru-RU" sz="1750" b="1" i="0" u="none" strike="noStrike" cap="none" normalizeH="0" baseline="0" dirty="0" err="1" smtClean="0">
                <a:ln>
                  <a:noFill/>
                </a:ln>
                <a:effectLst/>
                <a:latin typeface="&amp;quot" charset="0"/>
                <a:ea typeface="Times New Roman" pitchFamily="18" charset="0"/>
                <a:cs typeface="Times New Roman" pitchFamily="18" charset="0"/>
              </a:rPr>
              <a:t>й</a:t>
            </a:r>
            <a:r>
              <a:rPr kumimoji="0" lang="ru-RU" sz="1750" b="1" i="0" u="none" strike="noStrike" cap="none" normalizeH="0" baseline="0" dirty="0" smtClean="0">
                <a:ln>
                  <a:noFill/>
                </a:ln>
                <a:effectLst/>
                <a:latin typeface="&amp;quot" charset="0"/>
                <a:ea typeface="Times New Roman" pitchFamily="18" charset="0"/>
                <a:cs typeface="Times New Roman" pitchFamily="18" charset="0"/>
              </a:rPr>
              <a:t> годовщины Великой Победы над фашистской Германией был открыт памятник летчикам, погибшим при освобождении города Кропоткина.</a:t>
            </a:r>
            <a:endParaRPr kumimoji="0" lang="ru-RU" sz="175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992503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0" y="0"/>
            <a:ext cx="5004048" cy="6858000"/>
          </a:xfrm>
        </p:spPr>
        <p:txBody>
          <a:bodyPr numCol="2">
            <a:normAutofit fontScale="55000" lnSpcReduction="20000"/>
          </a:bodyPr>
          <a:lstStyle/>
          <a:p>
            <a:pPr marL="0" lvl="2"/>
            <a:r>
              <a:rPr lang="ru-RU" sz="2700" b="1" i="1" u="sng" dirty="0" smtClean="0">
                <a:latin typeface="Times New Roman" panose="02020603050405020304" pitchFamily="18" charset="0"/>
                <a:cs typeface="Times New Roman" panose="02020603050405020304" pitchFamily="18" charset="0"/>
              </a:rPr>
              <a:t>  Имена </a:t>
            </a:r>
            <a:r>
              <a:rPr lang="ru-RU" sz="2700" b="1" i="1" u="sng" dirty="0">
                <a:latin typeface="Times New Roman" panose="02020603050405020304" pitchFamily="18" charset="0"/>
                <a:cs typeface="Times New Roman" panose="02020603050405020304" pitchFamily="18" charset="0"/>
              </a:rPr>
              <a:t>летчиков</a:t>
            </a:r>
            <a:r>
              <a:rPr lang="ru-RU" sz="2700" dirty="0">
                <a:latin typeface="Times New Roman" panose="02020603050405020304" pitchFamily="18" charset="0"/>
                <a:cs typeface="Times New Roman" panose="02020603050405020304" pitchFamily="18" charset="0"/>
              </a:rPr>
              <a:t>: </a:t>
            </a:r>
            <a:endParaRPr lang="ru-RU" sz="2700"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Буцкой</a:t>
            </a:r>
            <a:r>
              <a:rPr lang="ru-RU" sz="2700" dirty="0" smtClean="0">
                <a:latin typeface="Times New Roman" panose="02020603050405020304" pitchFamily="18" charset="0"/>
                <a:cs typeface="Times New Roman" panose="02020603050405020304" pitchFamily="18" charset="0"/>
              </a:rPr>
              <a:t> Егор Константинович</a:t>
            </a:r>
            <a:r>
              <a:rPr lang="ru-RU" sz="2700" dirty="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  </a:t>
            </a:r>
          </a:p>
          <a:p>
            <a:pPr marL="0" lvl="2"/>
            <a:r>
              <a:rPr lang="ru-RU" sz="2700" b="1" dirty="0" err="1" smtClean="0">
                <a:latin typeface="Times New Roman" panose="02020603050405020304" pitchFamily="18" charset="0"/>
                <a:cs typeface="Times New Roman" panose="02020603050405020304" pitchFamily="18" charset="0"/>
              </a:rPr>
              <a:t>Вялев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Петр Иванович, </a:t>
            </a:r>
            <a:r>
              <a:rPr lang="ru-RU" sz="2700" b="1" dirty="0" err="1">
                <a:latin typeface="Times New Roman" panose="02020603050405020304" pitchFamily="18" charset="0"/>
                <a:cs typeface="Times New Roman" panose="02020603050405020304" pitchFamily="18" charset="0"/>
              </a:rPr>
              <a:t>Губский</a:t>
            </a:r>
            <a:r>
              <a:rPr lang="ru-RU" sz="2700" dirty="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Евгений Ефимович</a:t>
            </a:r>
            <a:r>
              <a:rPr lang="ru-RU" sz="2700" dirty="0">
                <a:latin typeface="Times New Roman" panose="02020603050405020304" pitchFamily="18" charset="0"/>
                <a:cs typeface="Times New Roman" panose="02020603050405020304" pitchFamily="18" charset="0"/>
              </a:rPr>
              <a:t>, </a:t>
            </a:r>
            <a:endParaRPr lang="ru-RU" sz="2700"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Гостев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Василий Николаевич,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Зимин</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Владимир Яковлевич,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Зюзин</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Виктор Григорьевич</a:t>
            </a:r>
            <a:r>
              <a:rPr lang="ru-RU" sz="2700" b="1" dirty="0">
                <a:latin typeface="Times New Roman" panose="02020603050405020304" pitchFamily="18" charset="0"/>
                <a:cs typeface="Times New Roman" panose="02020603050405020304" pitchFamily="18" charset="0"/>
              </a:rPr>
              <a:t>, </a:t>
            </a:r>
            <a:endParaRPr lang="ru-RU" sz="2700" b="1"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Забужанский</a:t>
            </a:r>
            <a:r>
              <a:rPr lang="ru-RU" sz="2700" b="1"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Анисим Андреевич</a:t>
            </a:r>
            <a:r>
              <a:rPr lang="ru-RU" sz="2700" dirty="0" smtClean="0">
                <a:latin typeface="Times New Roman" panose="02020603050405020304" pitchFamily="18" charset="0"/>
                <a:cs typeface="Times New Roman" panose="02020603050405020304" pitchFamily="18" charset="0"/>
              </a:rPr>
              <a:t>, </a:t>
            </a:r>
          </a:p>
          <a:p>
            <a:pPr marL="0" lvl="2"/>
            <a:r>
              <a:rPr lang="ru-RU" sz="2700" b="1" dirty="0" smtClean="0">
                <a:latin typeface="Times New Roman" panose="02020603050405020304" pitchFamily="18" charset="0"/>
                <a:cs typeface="Times New Roman" panose="02020603050405020304" pitchFamily="18" charset="0"/>
              </a:rPr>
              <a:t>Иванченко</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Денис Григорьевич,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Ильин</a:t>
            </a:r>
            <a:r>
              <a:rPr lang="ru-RU" sz="2700" dirty="0" smtClean="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Аполон</a:t>
            </a:r>
            <a:r>
              <a:rPr lang="ru-RU" sz="2700" dirty="0">
                <a:latin typeface="Times New Roman" panose="02020603050405020304" pitchFamily="18" charset="0"/>
                <a:cs typeface="Times New Roman" panose="02020603050405020304" pitchFamily="18" charset="0"/>
              </a:rPr>
              <a:t> Иванович,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Козловский</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Владимир Людвигович,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Кубаков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Пётр Николаевич</a:t>
            </a:r>
            <a:r>
              <a:rPr lang="ru-RU" sz="2700" b="1" dirty="0">
                <a:latin typeface="Times New Roman" panose="02020603050405020304" pitchFamily="18" charset="0"/>
                <a:cs typeface="Times New Roman" panose="02020603050405020304" pitchFamily="18" charset="0"/>
              </a:rPr>
              <a:t>, Климович </a:t>
            </a:r>
            <a:r>
              <a:rPr lang="ru-RU" sz="2700" dirty="0">
                <a:latin typeface="Times New Roman" panose="02020603050405020304" pitchFamily="18" charset="0"/>
                <a:cs typeface="Times New Roman" panose="02020603050405020304" pitchFamily="18" charset="0"/>
              </a:rPr>
              <a:t>Пётр Васильевич,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Крешок</a:t>
            </a:r>
            <a:r>
              <a:rPr lang="ru-RU" sz="2700" b="1"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a:t>
            </a:r>
            <a:r>
              <a:rPr lang="ru-RU" sz="2700" dirty="0" err="1">
                <a:latin typeface="Times New Roman" panose="02020603050405020304" pitchFamily="18" charset="0"/>
                <a:cs typeface="Times New Roman" panose="02020603050405020304" pitchFamily="18" charset="0"/>
              </a:rPr>
              <a:t>и.о</a:t>
            </a:r>
            <a:r>
              <a:rPr lang="ru-RU" sz="2700" dirty="0">
                <a:latin typeface="Times New Roman" panose="02020603050405020304" pitchFamily="18" charset="0"/>
                <a:cs typeface="Times New Roman" panose="02020603050405020304" pitchFamily="18" charset="0"/>
              </a:rPr>
              <a:t>. не установлены), </a:t>
            </a:r>
            <a:endParaRPr lang="ru-RU" sz="2700"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Ковез</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Иван Владимирович, </a:t>
            </a:r>
            <a:r>
              <a:rPr lang="ru-RU" sz="2700" b="1" dirty="0">
                <a:latin typeface="Times New Roman" panose="02020603050405020304" pitchFamily="18" charset="0"/>
                <a:cs typeface="Times New Roman" panose="02020603050405020304" pitchFamily="18" charset="0"/>
              </a:rPr>
              <a:t>Кушнир</a:t>
            </a:r>
            <a:r>
              <a:rPr lang="ru-RU" sz="2700" dirty="0">
                <a:latin typeface="Times New Roman" panose="02020603050405020304" pitchFamily="18" charset="0"/>
                <a:cs typeface="Times New Roman" panose="02020603050405020304" pitchFamily="18" charset="0"/>
              </a:rPr>
              <a:t> Николай Семёнович,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Козаченко</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Николай Михайлович,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Кондуров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Магомед </a:t>
            </a:r>
            <a:r>
              <a:rPr lang="ru-RU" sz="2700" dirty="0" err="1">
                <a:latin typeface="Times New Roman" panose="02020603050405020304" pitchFamily="18" charset="0"/>
                <a:cs typeface="Times New Roman" panose="02020603050405020304" pitchFamily="18" charset="0"/>
              </a:rPr>
              <a:t>Салтан</a:t>
            </a:r>
            <a:r>
              <a:rPr lang="ru-RU" sz="2700" dirty="0">
                <a:latin typeface="Times New Roman" panose="02020603050405020304" pitchFamily="18" charset="0"/>
                <a:cs typeface="Times New Roman" panose="02020603050405020304" pitchFamily="18" charset="0"/>
              </a:rPr>
              <a:t>-Ахмед,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Любимов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Василий Степанович,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Лавриненко</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Иван Степанович,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Лукьянов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Иван Васильевич</a:t>
            </a:r>
            <a:r>
              <a:rPr lang="ru-RU" sz="2700" dirty="0" smtClean="0">
                <a:latin typeface="Times New Roman" panose="02020603050405020304" pitchFamily="18" charset="0"/>
                <a:cs typeface="Times New Roman" panose="02020603050405020304" pitchFamily="18" charset="0"/>
              </a:rPr>
              <a:t>,</a:t>
            </a:r>
          </a:p>
          <a:p>
            <a:pPr marL="0" lvl="2"/>
            <a:r>
              <a:rPr lang="ru-RU" sz="2700" dirty="0" smtClean="0">
                <a:latin typeface="Times New Roman" panose="02020603050405020304" pitchFamily="18" charset="0"/>
                <a:cs typeface="Times New Roman" panose="02020603050405020304" pitchFamily="18" charset="0"/>
              </a:rPr>
              <a:t> </a:t>
            </a:r>
            <a:r>
              <a:rPr lang="ru-RU" sz="2700" b="1" dirty="0">
                <a:latin typeface="Times New Roman" panose="02020603050405020304" pitchFamily="18" charset="0"/>
                <a:cs typeface="Times New Roman" panose="02020603050405020304" pitchFamily="18" charset="0"/>
              </a:rPr>
              <a:t>Максименко </a:t>
            </a:r>
            <a:r>
              <a:rPr lang="ru-RU" sz="2700" dirty="0">
                <a:latin typeface="Times New Roman" panose="02020603050405020304" pitchFamily="18" charset="0"/>
                <a:cs typeface="Times New Roman" panose="02020603050405020304" pitchFamily="18" charset="0"/>
              </a:rPr>
              <a:t>Григорий </a:t>
            </a:r>
            <a:endParaRPr lang="ru-RU" sz="2700" dirty="0" smtClean="0">
              <a:latin typeface="Times New Roman" panose="02020603050405020304" pitchFamily="18" charset="0"/>
              <a:cs typeface="Times New Roman" panose="02020603050405020304" pitchFamily="18" charset="0"/>
            </a:endParaRPr>
          </a:p>
          <a:p>
            <a:pPr marL="0" lvl="2"/>
            <a:r>
              <a:rPr lang="ru-RU" sz="2700" dirty="0" smtClean="0">
                <a:latin typeface="Times New Roman" panose="02020603050405020304" pitchFamily="18" charset="0"/>
                <a:cs typeface="Times New Roman" panose="02020603050405020304" pitchFamily="18" charset="0"/>
              </a:rPr>
              <a:t>Дмитриевич,</a:t>
            </a:r>
          </a:p>
          <a:p>
            <a:pPr marL="0" lvl="2"/>
            <a:r>
              <a:rPr lang="ru-RU" sz="2700"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Мостовенко</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Пантейлемон</a:t>
            </a:r>
            <a:r>
              <a:rPr lang="ru-RU" sz="2700" dirty="0">
                <a:latin typeface="Times New Roman" panose="02020603050405020304" pitchFamily="18" charset="0"/>
                <a:cs typeface="Times New Roman" panose="02020603050405020304" pitchFamily="18" charset="0"/>
              </a:rPr>
              <a:t> Иванович,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Николаев </a:t>
            </a:r>
            <a:r>
              <a:rPr lang="ru-RU" sz="2700" dirty="0">
                <a:latin typeface="Times New Roman" panose="02020603050405020304" pitchFamily="18" charset="0"/>
                <a:cs typeface="Times New Roman" panose="02020603050405020304" pitchFamily="18" charset="0"/>
              </a:rPr>
              <a:t>Александр Николаевич,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Перфильев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Вениамин Николаевич,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Путилин</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Даниил Филиппович</a:t>
            </a:r>
            <a:r>
              <a:rPr lang="ru-RU" sz="2700" dirty="0" smtClean="0">
                <a:latin typeface="Times New Roman" panose="02020603050405020304" pitchFamily="18" charset="0"/>
                <a:cs typeface="Times New Roman" panose="02020603050405020304" pitchFamily="18" charset="0"/>
              </a:rPr>
              <a:t>,</a:t>
            </a:r>
          </a:p>
          <a:p>
            <a:pPr marL="0" lvl="2"/>
            <a:r>
              <a:rPr lang="ru-RU" sz="2700"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Попрыш</a:t>
            </a:r>
            <a:r>
              <a:rPr lang="ru-RU" sz="2700" dirty="0">
                <a:latin typeface="Times New Roman" panose="02020603050405020304" pitchFamily="18" charset="0"/>
                <a:cs typeface="Times New Roman" panose="02020603050405020304" pitchFamily="18" charset="0"/>
              </a:rPr>
              <a:t> Илья </a:t>
            </a:r>
            <a:r>
              <a:rPr lang="ru-RU" sz="2700" dirty="0" err="1">
                <a:latin typeface="Times New Roman" panose="02020603050405020304" pitchFamily="18" charset="0"/>
                <a:cs typeface="Times New Roman" panose="02020603050405020304" pitchFamily="18" charset="0"/>
              </a:rPr>
              <a:t>Срульевич</a:t>
            </a:r>
            <a:r>
              <a:rPr lang="ru-RU" sz="2700" dirty="0">
                <a:latin typeface="Times New Roman" panose="02020603050405020304" pitchFamily="18" charset="0"/>
                <a:cs typeface="Times New Roman" panose="02020603050405020304" pitchFamily="18" charset="0"/>
              </a:rPr>
              <a:t>, </a:t>
            </a:r>
            <a:r>
              <a:rPr lang="ru-RU" sz="2700" b="1" dirty="0">
                <a:latin typeface="Times New Roman" panose="02020603050405020304" pitchFamily="18" charset="0"/>
                <a:cs typeface="Times New Roman" panose="02020603050405020304" pitchFamily="18" charset="0"/>
              </a:rPr>
              <a:t>Сурков</a:t>
            </a:r>
            <a:r>
              <a:rPr lang="ru-RU" sz="2700" dirty="0">
                <a:latin typeface="Times New Roman" panose="02020603050405020304" pitchFamily="18" charset="0"/>
                <a:cs typeface="Times New Roman" panose="02020603050405020304" pitchFamily="18" charset="0"/>
              </a:rPr>
              <a:t> Евгений Кондратович,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Саливон</a:t>
            </a:r>
            <a:r>
              <a:rPr lang="ru-RU" sz="2700" b="1"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Михаил Никифорович,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Семенцов </a:t>
            </a:r>
            <a:r>
              <a:rPr lang="ru-RU" sz="2700" dirty="0">
                <a:latin typeface="Times New Roman" panose="02020603050405020304" pitchFamily="18" charset="0"/>
                <a:cs typeface="Times New Roman" panose="02020603050405020304" pitchFamily="18" charset="0"/>
              </a:rPr>
              <a:t>Тарас Иванович, </a:t>
            </a:r>
            <a:r>
              <a:rPr lang="ru-RU" sz="2700" b="1" dirty="0" err="1">
                <a:latin typeface="Times New Roman" panose="02020603050405020304" pitchFamily="18" charset="0"/>
                <a:cs typeface="Times New Roman" panose="02020603050405020304" pitchFamily="18" charset="0"/>
              </a:rPr>
              <a:t>Семеикин</a:t>
            </a:r>
            <a:r>
              <a:rPr lang="ru-RU" sz="2700" dirty="0">
                <a:latin typeface="Times New Roman" panose="02020603050405020304" pitchFamily="18" charset="0"/>
                <a:cs typeface="Times New Roman" panose="02020603050405020304" pitchFamily="18" charset="0"/>
              </a:rPr>
              <a:t> Емельян Семёнович,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Софиев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Иосиф </a:t>
            </a:r>
            <a:r>
              <a:rPr lang="ru-RU" sz="2700" dirty="0" err="1">
                <a:latin typeface="Times New Roman" panose="02020603050405020304" pitchFamily="18" charset="0"/>
                <a:cs typeface="Times New Roman" panose="02020603050405020304" pitchFamily="18" charset="0"/>
              </a:rPr>
              <a:t>Мамедович</a:t>
            </a:r>
            <a:r>
              <a:rPr lang="ru-RU" sz="2700" dirty="0">
                <a:latin typeface="Times New Roman" panose="02020603050405020304" pitchFamily="18" charset="0"/>
                <a:cs typeface="Times New Roman" panose="02020603050405020304" pitchFamily="18" charset="0"/>
              </a:rPr>
              <a:t>,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Троянов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Александр </a:t>
            </a:r>
            <a:r>
              <a:rPr lang="ru-RU" sz="2700" dirty="0" err="1">
                <a:latin typeface="Times New Roman" panose="02020603050405020304" pitchFamily="18" charset="0"/>
                <a:cs typeface="Times New Roman" panose="02020603050405020304" pitchFamily="18" charset="0"/>
              </a:rPr>
              <a:t>Мартынович</a:t>
            </a:r>
            <a:r>
              <a:rPr lang="ru-RU" sz="2700" dirty="0">
                <a:latin typeface="Times New Roman" panose="02020603050405020304" pitchFamily="18" charset="0"/>
                <a:cs typeface="Times New Roman" panose="02020603050405020304" pitchFamily="18" charset="0"/>
              </a:rPr>
              <a:t>,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Томилин </a:t>
            </a:r>
            <a:r>
              <a:rPr lang="ru-RU" sz="2700" dirty="0">
                <a:latin typeface="Times New Roman" panose="02020603050405020304" pitchFamily="18" charset="0"/>
                <a:cs typeface="Times New Roman" panose="02020603050405020304" pitchFamily="18" charset="0"/>
              </a:rPr>
              <a:t>Алексей Александрович,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Филяков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Александр Степанович,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smtClean="0">
                <a:latin typeface="Times New Roman" panose="02020603050405020304" pitchFamily="18" charset="0"/>
                <a:cs typeface="Times New Roman" panose="02020603050405020304" pitchFamily="18" charset="0"/>
              </a:rPr>
              <a:t>Шевченко</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Алексей Николаевич, </a:t>
            </a:r>
            <a:endParaRPr lang="ru-RU" sz="2700" dirty="0" smtClean="0">
              <a:latin typeface="Times New Roman" panose="02020603050405020304" pitchFamily="18" charset="0"/>
              <a:cs typeface="Times New Roman" panose="02020603050405020304" pitchFamily="18" charset="0"/>
            </a:endParaRPr>
          </a:p>
          <a:p>
            <a:pPr marL="0" lvl="2"/>
            <a:r>
              <a:rPr lang="ru-RU" sz="2700" b="1" dirty="0" err="1" smtClean="0">
                <a:latin typeface="Times New Roman" panose="02020603050405020304" pitchFamily="18" charset="0"/>
                <a:cs typeface="Times New Roman" panose="02020603050405020304" pitchFamily="18" charset="0"/>
              </a:rPr>
              <a:t>Калимов</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Пётр </a:t>
            </a:r>
            <a:r>
              <a:rPr lang="ru-RU" sz="2700" dirty="0" err="1">
                <a:latin typeface="Times New Roman" panose="02020603050405020304" pitchFamily="18" charset="0"/>
                <a:cs typeface="Times New Roman" panose="02020603050405020304" pitchFamily="18" charset="0"/>
              </a:rPr>
              <a:t>Васильевичю</a:t>
            </a:r>
            <a:r>
              <a:rPr lang="ru-RU" sz="27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 </a:t>
            </a:r>
          </a:p>
          <a:p>
            <a:endParaRPr lang="ru-RU" dirty="0"/>
          </a:p>
        </p:txBody>
      </p:sp>
      <p:pic>
        <p:nvPicPr>
          <p:cNvPr id="5" name="Объект 4" descr="http://gorod-kropotkin.ru/_pictures/2015/pamiatniki/kolokol.jpg"/>
          <p:cNvPicPr>
            <a:picLocks noGrp="1"/>
          </p:cNvPicPr>
          <p:nvPr>
            <p:ph sz="half" idx="1"/>
          </p:nvPr>
        </p:nvPicPr>
        <p:blipFill>
          <a:blip r:embed="rId2"/>
          <a:stretch>
            <a:fillRect/>
          </a:stretch>
        </p:blipFill>
        <p:spPr bwMode="auto">
          <a:xfrm>
            <a:off x="4932040" y="1313384"/>
            <a:ext cx="4211960" cy="5544616"/>
          </a:xfrm>
          <a:prstGeom prst="rect">
            <a:avLst/>
          </a:prstGeom>
          <a:noFill/>
          <a:ln w="9525">
            <a:noFill/>
            <a:miter lim="800000"/>
            <a:headEnd/>
            <a:tailEnd/>
          </a:ln>
        </p:spPr>
      </p:pic>
    </p:spTree>
    <p:extLst>
      <p:ext uri="{BB962C8B-B14F-4D97-AF65-F5344CB8AC3E}">
        <p14:creationId xmlns:p14="http://schemas.microsoft.com/office/powerpoint/2010/main" val="2765646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http://gorod-kropotkin.ru/_pictures/2015/pamiatniki/img_2779.jpg"/>
          <p:cNvPicPr>
            <a:picLocks noGrp="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p:spPr>
      </p:pic>
    </p:spTree>
    <p:extLst>
      <p:ext uri="{BB962C8B-B14F-4D97-AF65-F5344CB8AC3E}">
        <p14:creationId xmlns:p14="http://schemas.microsoft.com/office/powerpoint/2010/main" val="2483316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p:cNvSpPr>
            <a:spLocks noGrp="1"/>
          </p:cNvSpPr>
          <p:nvPr>
            <p:ph type="body" idx="2"/>
          </p:nvPr>
        </p:nvSpPr>
        <p:spPr>
          <a:xfrm>
            <a:off x="48139" y="332656"/>
            <a:ext cx="9144000" cy="2520280"/>
          </a:xfrm>
        </p:spPr>
        <p:txBody>
          <a:bodyPr>
            <a:noAutofit/>
          </a:bodyPr>
          <a:lstStyle/>
          <a:p>
            <a:pPr algn="ctr"/>
            <a:r>
              <a:rPr lang="ru-RU" sz="2400" dirty="0">
                <a:latin typeface="Times New Roman" panose="02020603050405020304" pitchFamily="18" charset="0"/>
                <a:cs typeface="Times New Roman" panose="02020603050405020304" pitchFamily="18" charset="0"/>
              </a:rPr>
              <a:t>Если оценивать потери сторон, то по советским архивам ВВС РККА уничтожила весь немецкий 4-й флот, немцы же со своей стороны отчитались об уничтожении 1000 самолетов в воздушных боях и 300 сбитых зенитным огнем, т.е. даже больше, чем их было на данном участке фронта. Так что определить потери сторон можно лишь приблизительно, хотя то, что потери обеих сторон были огромны сомнениям не подлежит. </a:t>
            </a:r>
          </a:p>
          <a:p>
            <a:endParaRPr lang="ru-RU" sz="2400" dirty="0"/>
          </a:p>
        </p:txBody>
      </p:sp>
      <p:pic>
        <p:nvPicPr>
          <p:cNvPr id="9219" name="Picture 3" descr="C:\Users\Надежда\Desktop\Лебединиц Том и их ВЕДЬМЫ\5532fb2ff8311daf169ea9fbc16fc2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95105"/>
            <a:ext cx="6948264" cy="384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05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3140968"/>
          </a:xfrm>
        </p:spPr>
        <p:txBody>
          <a:bodyPr>
            <a:normAutofit fontScale="77500" lnSpcReduction="20000"/>
          </a:bodyPr>
          <a:lstStyle/>
          <a:p>
            <a:pPr marL="0" indent="0" algn="ctr">
              <a:buNone/>
            </a:pPr>
            <a:r>
              <a:rPr lang="ru-RU" sz="2800" dirty="0">
                <a:latin typeface="Times New Roman" panose="02020603050405020304" pitchFamily="18" charset="0"/>
                <a:cs typeface="Times New Roman" panose="02020603050405020304" pitchFamily="18" charset="0"/>
              </a:rPr>
              <a:t>Коренной перелом в ходе Великой Отечественной войны, происшедший в 1943 году, отразился и на взаимоотношениях между советским государством и Русской Православной Церковью, что можно условно назвать «новым курсом» И.В. Сталина. 12 июня 1943 года считается днем восстановления Краснодарской епархии. Открывавшиеся храмы превращались в центры пробуждения русского национального самосознания и глубоких патриотических чувств. В храмах не только проводились богослужения, но и производился сбор средств на нужды сражавшейся с врагом Красной Армии, в том числе, на танковую колонну имени Дмитрия Донского, на постройку самолетов, на оказание помощи раненым и т.д. </a:t>
            </a:r>
          </a:p>
          <a:p>
            <a:pPr marL="0" indent="0">
              <a:buNone/>
            </a:pPr>
            <a:endParaRPr lang="ru-RU" dirty="0"/>
          </a:p>
        </p:txBody>
      </p:sp>
      <p:pic>
        <p:nvPicPr>
          <p:cNvPr id="10243" name="Picture 3" descr="C:\Users\Надежда\Desktop\iG7R8BJ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960"/>
            <a:ext cx="9144000" cy="423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79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a:solidFill>
                  <a:schemeClr val="tx1"/>
                </a:solidFill>
                <a:latin typeface="Times New Roman" panose="02020603050405020304" pitchFamily="18" charset="0"/>
                <a:cs typeface="Times New Roman" panose="02020603050405020304" pitchFamily="18" charset="0"/>
              </a:rPr>
              <a:t>Защитникам кубанского неба, лётчикам Великой Отечественной войны, в год 75-летия освобождения Краснодарского края от фашистских захватчиков, посвящается этот урок мужества…</a:t>
            </a:r>
            <a:br>
              <a:rPr lang="ru-RU" sz="2400" dirty="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C:\Users\Надежда\Desktop\yak-3+sovetskaya+aviatciya+sovetskij+samolet+tehnika+vtoroj+mirovoj+samoleti+sssr+85976409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27" y="1459207"/>
            <a:ext cx="8802661" cy="538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758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08720"/>
            <a:ext cx="5205413" cy="5949280"/>
          </a:xfrm>
        </p:spPr>
        <p:txBody>
          <a:bodyPr>
            <a:normAutofit fontScale="85000" lnSpcReduction="10000"/>
          </a:bodyPr>
          <a:lstStyle/>
          <a:p>
            <a:pPr marL="0" indent="0" algn="ctr">
              <a:buNone/>
            </a:pPr>
            <a:r>
              <a:rPr lang="ru-RU" dirty="0"/>
              <a:t>И как хорошо сказал поэт: </a:t>
            </a:r>
            <a:br>
              <a:rPr lang="ru-RU" dirty="0"/>
            </a:br>
            <a:r>
              <a:rPr lang="ru-RU" dirty="0"/>
              <a:t>Когда вы песни на земле поете, </a:t>
            </a:r>
            <a:br>
              <a:rPr lang="ru-RU" dirty="0"/>
            </a:br>
            <a:r>
              <a:rPr lang="ru-RU" dirty="0"/>
              <a:t>Тихонечко вам небо подпоет. </a:t>
            </a:r>
            <a:br>
              <a:rPr lang="ru-RU" dirty="0"/>
            </a:br>
            <a:r>
              <a:rPr lang="ru-RU" dirty="0"/>
              <a:t>Погибшие за Родину в полете, </a:t>
            </a:r>
            <a:br>
              <a:rPr lang="ru-RU" dirty="0"/>
            </a:br>
            <a:r>
              <a:rPr lang="ru-RU" dirty="0"/>
              <a:t>Мы вечно продолжаем свой полет.</a:t>
            </a:r>
          </a:p>
          <a:p>
            <a:pPr marL="0" indent="0" algn="ctr">
              <a:buNone/>
            </a:pPr>
            <a:r>
              <a:rPr lang="ru-RU" dirty="0"/>
              <a:t>Мы стали небом, стали облаками </a:t>
            </a:r>
            <a:br>
              <a:rPr lang="ru-RU" dirty="0"/>
            </a:br>
            <a:r>
              <a:rPr lang="ru-RU" dirty="0"/>
              <a:t>И, наблюдая ваш двадцатый век, </a:t>
            </a:r>
            <a:br>
              <a:rPr lang="ru-RU" dirty="0"/>
            </a:br>
            <a:r>
              <a:rPr lang="ru-RU" dirty="0"/>
              <a:t>К вам тихо прикасаемся руками, </a:t>
            </a:r>
            <a:br>
              <a:rPr lang="ru-RU" dirty="0"/>
            </a:br>
            <a:r>
              <a:rPr lang="ru-RU" dirty="0"/>
              <a:t>И думаете вы, что это снег. </a:t>
            </a:r>
          </a:p>
          <a:p>
            <a:pPr marL="0" indent="0" algn="ctr">
              <a:buNone/>
            </a:pPr>
            <a:r>
              <a:rPr lang="ru-RU" dirty="0"/>
              <a:t>Мы согреваем сверху птичьи гнезда, </a:t>
            </a:r>
            <a:br>
              <a:rPr lang="ru-RU" dirty="0"/>
            </a:br>
            <a:r>
              <a:rPr lang="ru-RU" dirty="0"/>
              <a:t>Баюкаем детей в полночный час, </a:t>
            </a:r>
            <a:br>
              <a:rPr lang="ru-RU" dirty="0"/>
            </a:br>
            <a:r>
              <a:rPr lang="ru-RU" dirty="0"/>
              <a:t>Вам кажется, что в небе светят звезды, </a:t>
            </a:r>
            <a:br>
              <a:rPr lang="ru-RU" dirty="0"/>
            </a:br>
            <a:r>
              <a:rPr lang="ru-RU" dirty="0"/>
              <a:t>А это мы с небес глядим на вас.</a:t>
            </a:r>
          </a:p>
          <a:p>
            <a:pPr marL="0" indent="0" algn="ctr">
              <a:buNone/>
            </a:pPr>
            <a:r>
              <a:rPr lang="ru-RU" dirty="0"/>
              <a:t>Мы вовсе не тени безмолвные, </a:t>
            </a:r>
            <a:br>
              <a:rPr lang="ru-RU" dirty="0"/>
            </a:br>
            <a:r>
              <a:rPr lang="ru-RU" dirty="0"/>
              <a:t>Мы ветер и крик журавлей, </a:t>
            </a:r>
            <a:br>
              <a:rPr lang="ru-RU" dirty="0"/>
            </a:br>
            <a:r>
              <a:rPr lang="ru-RU" dirty="0"/>
              <a:t>Погибшие в небе за Родину </a:t>
            </a:r>
            <a:br>
              <a:rPr lang="ru-RU" dirty="0"/>
            </a:br>
            <a:r>
              <a:rPr lang="ru-RU" dirty="0"/>
              <a:t>Становятся небом над ней.</a:t>
            </a:r>
          </a:p>
          <a:p>
            <a:pPr marL="0" indent="0" algn="ctr">
              <a:buNone/>
            </a:pPr>
            <a:r>
              <a:rPr lang="ru-RU" i="1" dirty="0"/>
              <a:t>Е. Евтушенко</a:t>
            </a:r>
            <a:endParaRPr lang="ru-RU" dirty="0"/>
          </a:p>
          <a:p>
            <a:pPr marL="0" indent="0" algn="ctr">
              <a:buNone/>
            </a:pPr>
            <a:endParaRPr lang="ru-RU" dirty="0"/>
          </a:p>
        </p:txBody>
      </p:sp>
      <p:pic>
        <p:nvPicPr>
          <p:cNvPr id="11266" name="Picture 2" descr="C:\Users\Надежда\Desktop\69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08720"/>
            <a:ext cx="3888432"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26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5868144" cy="6858000"/>
          </a:xfrm>
        </p:spPr>
        <p:txBody>
          <a:bodyPr numCol="1">
            <a:normAutofit fontScale="62500" lnSpcReduction="20000"/>
          </a:bodyPr>
          <a:lstStyle/>
          <a:p>
            <a:pPr marL="0" indent="0" algn="ctr">
              <a:buNone/>
            </a:pPr>
            <a:r>
              <a:rPr lang="ru-RU" sz="2900" dirty="0">
                <a:latin typeface="Times New Roman" panose="02020603050405020304" pitchFamily="18" charset="0"/>
                <a:cs typeface="Times New Roman" panose="02020603050405020304" pitchFamily="18" charset="0"/>
              </a:rPr>
              <a:t>Воздушное сражение развернувшееся в небе Кубани в апреле-июне 1943 года стало одним из крупнейших воздушных сражений Второй Мировой войны и было составной частью советского наступления на Кавказе. Данное сражение разбилось на несколько эпизодов и не прекращалось более двух месяцев. Обе стороны наращивали авиационное присутствие в регионе, поэтому борьба в воздухе была масштабной и жестокой. В некоторые дни в небе проходило до 50 воздушных боев с участием до 70 самолетов с каждой стороны. Одну из главных ролей в сражении сыграли советские истребители нового поколения. Впервые за все время Великой Отечественной войны, советские летчики навязали люфтваффе свою волю, активно мешали и противодействовали выполнению немцами своих боевых задач.</a:t>
            </a:r>
          </a:p>
          <a:p>
            <a:pPr marL="0" indent="0" algn="ctr">
              <a:buNone/>
            </a:pPr>
            <a:r>
              <a:rPr lang="ru-RU" sz="2900" dirty="0">
                <a:latin typeface="Times New Roman" panose="02020603050405020304" pitchFamily="18" charset="0"/>
                <a:cs typeface="Times New Roman" panose="02020603050405020304" pitchFamily="18" charset="0"/>
              </a:rPr>
              <a:t>К середине апреля 43 года немцы сосредоточили на аэродромах Кубани и Крыма основные силы своего 4-го воздушного флота – около 820 самолетов. Дополнительно они могли привлекать еще около 200 бомбардировщиков с аэродромов на юге Украины. Всего 4 воздушный флот насчитывал более 1000 самолетов: 580 бомбардировщиков, 250 истребителей и 220 разведчиков. Для поддержки сюда были переброшены лучшие истребительные эскадры Германии: 3-я «</a:t>
            </a:r>
            <a:r>
              <a:rPr lang="ru-RU" sz="2900" dirty="0" err="1">
                <a:latin typeface="Times New Roman" panose="02020603050405020304" pitchFamily="18" charset="0"/>
                <a:cs typeface="Times New Roman" panose="02020603050405020304" pitchFamily="18" charset="0"/>
              </a:rPr>
              <a:t>Удет</a:t>
            </a:r>
            <a:r>
              <a:rPr lang="ru-RU" sz="2900" dirty="0">
                <a:latin typeface="Times New Roman" panose="02020603050405020304" pitchFamily="18" charset="0"/>
                <a:cs typeface="Times New Roman" panose="02020603050405020304" pitchFamily="18" charset="0"/>
              </a:rPr>
              <a:t>», 51-я «</a:t>
            </a:r>
            <a:r>
              <a:rPr lang="ru-RU" sz="2900" dirty="0" err="1">
                <a:latin typeface="Times New Roman" panose="02020603050405020304" pitchFamily="18" charset="0"/>
                <a:cs typeface="Times New Roman" panose="02020603050405020304" pitchFamily="18" charset="0"/>
              </a:rPr>
              <a:t>Мельдерс</a:t>
            </a:r>
            <a:r>
              <a:rPr lang="ru-RU" sz="2900" dirty="0">
                <a:latin typeface="Times New Roman" panose="02020603050405020304" pitchFamily="18" charset="0"/>
                <a:cs typeface="Times New Roman" panose="02020603050405020304" pitchFamily="18" charset="0"/>
              </a:rPr>
              <a:t>», 54-я «Зеленые сердца», вооруженные последними моделями истребителей Me-109 и Fw-190. Дополнительно на данном театре военных действий были использованы по одной истребительной эскадрилье Словакии, Хорватии и Румынии. </a:t>
            </a:r>
          </a:p>
        </p:txBody>
      </p:sp>
      <p:pic>
        <p:nvPicPr>
          <p:cNvPr id="4098" name="Picture 2" descr="C:\Users\Надежда\Desktop\Лебединиц Том и их ВЕДЬМЫ\Сражения над Кубанью\Слайд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457" y="980728"/>
            <a:ext cx="3204983" cy="29969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457" y="4217042"/>
            <a:ext cx="3224471"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32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99392"/>
            <a:ext cx="5436096" cy="6957391"/>
          </a:xfrm>
        </p:spPr>
        <p:txBody>
          <a:bodyPr>
            <a:noAutofit/>
          </a:bodyPr>
          <a:lstStyle/>
          <a:p>
            <a:pPr marL="0" indent="0" algn="ctr">
              <a:buNone/>
            </a:pPr>
            <a:r>
              <a:rPr lang="ru-RU" sz="1500" dirty="0">
                <a:latin typeface="Times New Roman" panose="02020603050405020304" pitchFamily="18" charset="0"/>
                <a:cs typeface="Times New Roman" panose="02020603050405020304" pitchFamily="18" charset="0"/>
              </a:rPr>
              <a:t>Советская сторона также не сидела, сложа руки, и уже 18 апреля начало переброску на Северо-Кавказский фронт 2-го бомбардировочного, 3-го истребительного и 2-го смешанного авиакорпусов, а также 282-й истребительной дивизии, доведя численность авиации до 900 машин, из которых 370 истребителей, 170 штурмовиков, 360 бомбардировщиков из них 195 ночных. Из них около 65% самолетов было новых типов: Ла-5, Як-1, Як-7Б, английские и американские бомбардировщики Б-3 и Б-20 а также истребители «</a:t>
            </a:r>
            <a:r>
              <a:rPr lang="ru-RU" sz="1500" dirty="0" err="1">
                <a:latin typeface="Times New Roman" panose="02020603050405020304" pitchFamily="18" charset="0"/>
                <a:cs typeface="Times New Roman" panose="02020603050405020304" pitchFamily="18" charset="0"/>
              </a:rPr>
              <a:t>Спитфайр</a:t>
            </a:r>
            <a:r>
              <a:rPr lang="ru-RU" sz="1500" dirty="0">
                <a:latin typeface="Times New Roman" panose="02020603050405020304" pitchFamily="18" charset="0"/>
                <a:cs typeface="Times New Roman" panose="02020603050405020304" pitchFamily="18" charset="0"/>
              </a:rPr>
              <a:t>» и «</a:t>
            </a:r>
            <a:r>
              <a:rPr lang="ru-RU" sz="1500" dirty="0" err="1">
                <a:latin typeface="Times New Roman" panose="02020603050405020304" pitchFamily="18" charset="0"/>
                <a:cs typeface="Times New Roman" panose="02020603050405020304" pitchFamily="18" charset="0"/>
              </a:rPr>
              <a:t>Аэрокобра</a:t>
            </a:r>
            <a:r>
              <a:rPr lang="ru-RU" sz="1500" dirty="0">
                <a:latin typeface="Times New Roman" panose="02020603050405020304" pitchFamily="18" charset="0"/>
                <a:cs typeface="Times New Roman" panose="02020603050405020304" pitchFamily="18" charset="0"/>
              </a:rPr>
              <a:t>». Сосредоточение такого количества самолетов на довольно ограниченном театре военных действий предопределило упорную и напряженную борьбу за господство в воздухе.</a:t>
            </a:r>
          </a:p>
          <a:p>
            <a:pPr marL="0" indent="0" algn="ctr">
              <a:buNone/>
            </a:pPr>
            <a:r>
              <a:rPr lang="ru-RU" sz="1500" dirty="0">
                <a:latin typeface="Times New Roman" panose="02020603050405020304" pitchFamily="18" charset="0"/>
                <a:cs typeface="Times New Roman" panose="02020603050405020304" pitchFamily="18" charset="0"/>
              </a:rPr>
              <a:t>Всего в небе Кубани произошло три воздушных сражения. Первое из них началось 17 апреля 1943 года с попытки ликвидировать плацдарм в районе Мысхако. Для того чтобы сбросить десантников 18 армии в море противник привлек около 450 своих бомбардировщиков и 200 истребителей прикрытия. С советской стороны для противодействия немцам использовалось около 500 самолетов из них 100 бомбардировщиков. За один этот день немецкие летчики совершили около 1000 </a:t>
            </a:r>
            <a:r>
              <a:rPr lang="ru-RU" sz="1500" dirty="0" err="1">
                <a:latin typeface="Times New Roman" panose="02020603050405020304" pitchFamily="18" charset="0"/>
                <a:cs typeface="Times New Roman" panose="02020603050405020304" pitchFamily="18" charset="0"/>
              </a:rPr>
              <a:t>самолето</a:t>
            </a:r>
            <a:r>
              <a:rPr lang="ru-RU" sz="1500" dirty="0">
                <a:latin typeface="Times New Roman" panose="02020603050405020304" pitchFamily="18" charset="0"/>
                <a:cs typeface="Times New Roman" panose="02020603050405020304" pitchFamily="18" charset="0"/>
              </a:rPr>
              <a:t>-вылетов в данном районе. 20 апреля противник вновь попытался провести мощное наступление, но на этот раз советская авиация успела нанести упреждающий удар силами 60 бомбардировщиков и 30 истребителей прикрытия за полчаса до начала наступления, а еще через несколько минут новый удар группой в 100 самолетов, что сорвало планы немецкого командования.</a:t>
            </a:r>
          </a:p>
          <a:p>
            <a:pPr marL="0" indent="0" algn="ctr">
              <a:buNone/>
            </a:pPr>
            <a:r>
              <a:rPr lang="ru-RU" sz="1500" dirty="0">
                <a:latin typeface="Times New Roman" panose="02020603050405020304" pitchFamily="18" charset="0"/>
                <a:cs typeface="Times New Roman" panose="02020603050405020304" pitchFamily="18" charset="0"/>
              </a:rPr>
              <a:t>Именно, 17 апреля 2018 года, отмечается 75 </a:t>
            </a:r>
            <a:r>
              <a:rPr lang="ru-RU" sz="1500" dirty="0" err="1">
                <a:latin typeface="Times New Roman" panose="02020603050405020304" pitchFamily="18" charset="0"/>
                <a:cs typeface="Times New Roman" panose="02020603050405020304" pitchFamily="18" charset="0"/>
              </a:rPr>
              <a:t>летие</a:t>
            </a:r>
            <a:r>
              <a:rPr lang="ru-RU" sz="1500" dirty="0">
                <a:latin typeface="Times New Roman" panose="02020603050405020304" pitchFamily="18" charset="0"/>
                <a:cs typeface="Times New Roman" panose="02020603050405020304" pitchFamily="18" charset="0"/>
              </a:rPr>
              <a:t> воздушному сражению на Кубани</a:t>
            </a:r>
            <a:endParaRPr lang="ru-RU" sz="1500" dirty="0"/>
          </a:p>
        </p:txBody>
      </p:sp>
      <p:pic>
        <p:nvPicPr>
          <p:cNvPr id="5122" name="Picture 2" descr="D:\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632" y="188640"/>
            <a:ext cx="3666351"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як 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683" y="4769768"/>
            <a:ext cx="366985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б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792" y="2972157"/>
            <a:ext cx="3759635" cy="163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3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0"/>
            <a:ext cx="8229600" cy="4389120"/>
          </a:xfrm>
        </p:spPr>
        <p:txBody>
          <a:bodyPr/>
          <a:lstStyle/>
          <a:p>
            <a:pPr marL="0" indent="0" algn="ctr">
              <a:buNone/>
            </a:pPr>
            <a:r>
              <a:rPr lang="ru-RU" sz="2200" dirty="0">
                <a:latin typeface="Times New Roman" panose="02020603050405020304" pitchFamily="18" charset="0"/>
                <a:cs typeface="Times New Roman" panose="02020603050405020304" pitchFamily="18" charset="0"/>
              </a:rPr>
              <a:t>Из дневного сообщения Совинформбюро 17 апреля 1943 года.</a:t>
            </a:r>
          </a:p>
          <a:p>
            <a:pPr marL="0" indent="0" algn="ctr">
              <a:buNone/>
            </a:pPr>
            <a:r>
              <a:rPr lang="ru-RU" sz="2200" dirty="0">
                <a:latin typeface="Times New Roman" panose="02020603050405020304" pitchFamily="18" charset="0"/>
                <a:cs typeface="Times New Roman" panose="02020603050405020304" pitchFamily="18" charset="0"/>
              </a:rPr>
              <a:t>На Кубани лётчики-истребители тт. Петренко и Поносов атаковали группы немецких бомбардировщиков и в течение нескольких минут сбили два «Юнкерса-88». Гвардии капитан т. Покрышкин на большой высоте заметил четыре немецких истребителя, ввязался с ними в бой и сбил три вражеских самолёта.</a:t>
            </a:r>
          </a:p>
          <a:p>
            <a:pPr marL="0" indent="0" algn="ctr">
              <a:buNone/>
            </a:pPr>
            <a:endParaRPr lang="ru-RU" dirty="0"/>
          </a:p>
        </p:txBody>
      </p:sp>
      <p:pic>
        <p:nvPicPr>
          <p:cNvPr id="6146" name="Picture 2" descr="C:\Users\Надежда\Desktop\iCVIV8J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90983"/>
            <a:ext cx="8388424" cy="453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4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Надежда\Desktop\покрышкин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5" y="0"/>
            <a:ext cx="90878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755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0" y="0"/>
            <a:ext cx="5148064" cy="6858000"/>
          </a:xfrm>
        </p:spPr>
        <p:txBody>
          <a:bodyPr>
            <a:normAutofit/>
          </a:bodyPr>
          <a:lstStyle/>
          <a:p>
            <a:r>
              <a:rPr lang="ru-RU" sz="1800" b="1" dirty="0">
                <a:latin typeface="Times New Roman" panose="02020603050405020304" pitchFamily="18" charset="0"/>
                <a:cs typeface="Times New Roman" panose="02020603050405020304" pitchFamily="18" charset="0"/>
              </a:rPr>
              <a:t>Александр Иванович</a:t>
            </a:r>
            <a:r>
              <a:rPr lang="ru-RU" sz="18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Покрышкин </a:t>
            </a:r>
            <a:r>
              <a:rPr lang="ru-RU" sz="1800" dirty="0">
                <a:latin typeface="Times New Roman" panose="02020603050405020304" pitchFamily="18" charset="0"/>
                <a:cs typeface="Times New Roman" panose="02020603050405020304" pitchFamily="18" charset="0"/>
              </a:rPr>
              <a:t>– трижды Герой Советского Союза, во фронтовых условиях разработавший тактику советской истребительной авиации. Родился в Новосибирске, но искренне считал Кубань своей второй родиной. Поистине звездным стал для него наш степной край весной 1943 года. Он вырос как воин, стал национальным героем, к нему пришла мировая известность</a:t>
            </a:r>
            <a:r>
              <a:rPr lang="ru-RU" sz="1800" b="1" dirty="0">
                <a:latin typeface="Times New Roman" panose="02020603050405020304" pitchFamily="18" charset="0"/>
                <a:cs typeface="Times New Roman" panose="02020603050405020304" pitchFamily="18" charset="0"/>
              </a:rPr>
              <a:t>. </a:t>
            </a:r>
            <a:endParaRPr lang="ru-RU" sz="1800" b="1" dirty="0" smtClean="0">
              <a:latin typeface="Times New Roman" panose="02020603050405020304" pitchFamily="18" charset="0"/>
              <a:cs typeface="Times New Roman" panose="02020603050405020304" pitchFamily="18" charset="0"/>
            </a:endParaRPr>
          </a:p>
          <a:p>
            <a:r>
              <a:rPr lang="ru-RU" sz="1800" b="1" dirty="0" smtClean="0">
                <a:latin typeface="Times New Roman" panose="02020603050405020304" pitchFamily="18" charset="0"/>
                <a:cs typeface="Times New Roman" panose="02020603050405020304" pitchFamily="18" charset="0"/>
              </a:rPr>
              <a:t>24 </a:t>
            </a:r>
            <a:r>
              <a:rPr lang="ru-RU" sz="1800" b="1" dirty="0">
                <a:latin typeface="Times New Roman" panose="02020603050405020304" pitchFamily="18" charset="0"/>
                <a:cs typeface="Times New Roman" panose="02020603050405020304" pitchFamily="18" charset="0"/>
              </a:rPr>
              <a:t>мая 1943 года летчик становится Героем Советского Союза, 24 августа того же года — дважды Героем. И еще через четыре месяца был представлен к третьей Золотой Звезде…</a:t>
            </a:r>
          </a:p>
          <a:p>
            <a:endParaRPr lang="ru-RU" dirty="0"/>
          </a:p>
        </p:txBody>
      </p:sp>
      <p:pic>
        <p:nvPicPr>
          <p:cNvPr id="2050" name="Picture 2" descr="C:\Users\Надежда\Desktop\покрышки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0"/>
            <a:ext cx="4067944" cy="3068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Герои_неба\покрышкин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32" y="3477188"/>
            <a:ext cx="8712968" cy="297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2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idx="2"/>
          </p:nvPr>
        </p:nvSpPr>
        <p:spPr>
          <a:xfrm>
            <a:off x="0" y="3196010"/>
            <a:ext cx="9144000" cy="3661990"/>
          </a:xfrm>
        </p:spPr>
        <p:txBody>
          <a:bodyPr>
            <a:normAutofit lnSpcReduction="10000"/>
          </a:bodyPr>
          <a:lstStyle/>
          <a:p>
            <a:r>
              <a:rPr lang="ru-RU" sz="1700" dirty="0">
                <a:latin typeface="Times New Roman" panose="02020603050405020304" pitchFamily="18" charset="0"/>
                <a:cs typeface="Times New Roman" panose="02020603050405020304" pitchFamily="18" charset="0"/>
              </a:rPr>
              <a:t>Первые воздушные бои в 1941 году показали явное превосходство пилотов </a:t>
            </a:r>
            <a:r>
              <a:rPr lang="ru-RU" sz="1700" b="1" u="sng" dirty="0">
                <a:latin typeface="Times New Roman" panose="02020603050405020304" pitchFamily="18" charset="0"/>
                <a:cs typeface="Times New Roman" panose="02020603050405020304" pitchFamily="18" charset="0"/>
              </a:rPr>
              <a:t>Люфтваффе</a:t>
            </a:r>
            <a:r>
              <a:rPr lang="ru-RU" sz="1700" dirty="0">
                <a:latin typeface="Times New Roman" panose="02020603050405020304" pitchFamily="18" charset="0"/>
                <a:cs typeface="Times New Roman" panose="02020603050405020304" pitchFamily="18" charset="0"/>
              </a:rPr>
              <a:t> над советскими лётчиками, и молодой лётчик стал рисовать, записывать и детально анализировать все боевые вылеты свои и своих товарищей. Он сделал макеты всех немецких самолётов и знал досконально технические возможности самолёта.</a:t>
            </a:r>
          </a:p>
          <a:p>
            <a:r>
              <a:rPr lang="ru-RU" sz="1700" dirty="0">
                <a:latin typeface="Times New Roman" panose="02020603050405020304" pitchFamily="18" charset="0"/>
                <a:cs typeface="Times New Roman" panose="02020603050405020304" pitchFamily="18" charset="0"/>
              </a:rPr>
              <a:t>Первые бои на Кубани подтвердили правильность его суждений и расчетов. “Дух наступательной активности,– говорил Покрышкин,– целиком определил нашу летную жизнь. В небе Кубани летчики полка постигли основную формулу воздушного боя с решительными целями, формулу, пронизанную духом наступательной активности. Эта формула включала в себя четыре главных элемента: “Высота – скорость – маневр – огонь”. В бою с вражескими бомбардировщиками Покрышкин успешно применял тактический прием, названный им “соколиным ударом”. Это внезапная, молниеносная атака сверху, завершающаяся метким огнем с предельно малых дистанций. Стрельба почти в упор всегда обеспечивала поражение самолета. И этот прием стал применяться другими летчиками-истребителями. Некоторые историки приписывают ему создание новой техники воздушного боя вошедшей в историю, как «Кубанская этажерка». </a:t>
            </a:r>
          </a:p>
          <a:p>
            <a:endParaRPr lang="ru-RU" dirty="0"/>
          </a:p>
        </p:txBody>
      </p:sp>
      <p:pic>
        <p:nvPicPr>
          <p:cNvPr id="1026" name="Picture 2" descr="C:\Users\Надежда\Desktop\Лебединиц Том и их ВЕДЬМЫ\97d169bb31736312043e9393e90506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72" y="116632"/>
            <a:ext cx="6984776"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91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456</TotalTime>
  <Words>1750</Words>
  <Application>Microsoft Office PowerPoint</Application>
  <PresentationFormat>Экран (4:3)</PresentationFormat>
  <Paragraphs>151</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Поток</vt:lpstr>
      <vt:lpstr>   ГЕРОИ НЕБА КУБАНИ Урок мужества Воздушные сражения на Кубани  (17 апреля 1943 г.). Выполнила: педагог дополнительного образования ГКУСОКК «Кропоткинский ДДИ» Тигранова Елена Васильевна</vt:lpstr>
      <vt:lpstr>Презентация PowerPoint</vt:lpstr>
      <vt:lpstr>Защитникам кубанского неба, лётчикам Великой Отечественной войны, в год 75-летия освобождения Краснодарского края от фашистских захватчиков, посвящается этот урок мужества…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«Ночные Ведьмы»</vt:lpstr>
      <vt:lpstr>Презентация PowerPoint</vt:lpstr>
      <vt:lpstr>Воевали летчицы на легких ночных бомбардировщиках У-2 (По-2), нежно называя их «ласточками». Это были маленькие фанерные самолеты, скорость их была небольшой (чуть больше 100 км в час), летать приходилось на малой высоте в 400-500 метров. Они были слишком уязвимы в дневное время. У-2 можно было сбить даже из обычного крупнокалиберного пулемета. Поэтому летали на У-2 только ночью. Идею применять легкий фанерный самолет как ночной бомбардировщик подала знаменитая летчица-штурман Марина Раскова. Летчицы были практически беззащитны, имея в своем распоряжении лишь пистолеты ТТ. До августа 1943 года девушки не брали с собой даже парашютов, чтобы загрузить больше бомб. Тем не менее, эти маленькие самолетики и их отважные экипажи не давали немцам покоя, совершая по 8-9 вылетов за ночь, а зимой, когда ночи длиннее, в несколько раз больше. </vt:lpstr>
      <vt:lpstr>На вражеские истребители, ни зенитки, рассекающие небо, не останавливали «ласточек» на пути к цели. Часто самолеты возвращались из ночных полетов изрешеченными. Девушки-техники быстро латали их, так что крылья многих У-2 были похожи на лоскутные одеяла. Апрельской ночью 1943 года экипаж самолета По-2 в составе Евдокии Ивановны Носаль (заместителя командира эскадрильи) и Глафиры Алексеевны Кашириной (штурмана) получил задание бомбить войска и технику врага. Ночь была светлая и лунная, По-2 вышел на цель, сбросил бомбы и взял обратный курс. Попав в нисходящий поток воздуха, самолет потерял высоту. Для набора высоты пришлось несколько раз разворачивать самолет. При очередном развороте По-2 был обстрелян немецкими войсками. Очередью пробило козырек первой и второй кабин и убило летчицу Евдокию Носаль. Штурман Каширина, почувствовав, что самолет быстро теряет скорость и кренится, взялась за управление, но педали были зажаты безжизненным телом подруги. Кашириной пришлось одной рукой придерживать тело, а другой — управлять самолетом. Выровняв машину и набрав высоту, она добралась до своего аэродрома</vt:lpstr>
      <vt:lpstr>Презентация PowerPoint</vt:lpstr>
      <vt:lpstr>Презентация PowerPoint</vt:lpstr>
      <vt:lpstr>Презентация PowerPoint</vt:lpstr>
      <vt:lpstr>(Кронид Обойщиков «Морские летчики) У пилотов морских Не бывает могил на войне. Словно чайки, они Пропадают в кипящей волне. Вдалеке от земли Оставляют последний свой след. Но горят корабли От наполненных гневом торпед. Вот разведчик донес: «Обнаружили транспорт не наш…» И сквозь тысячи гроз. Над водою летит экипаж. Цель в прицеле видна. Но от дыма в кабине темно, А торпеда одна. И решение тоже одно. У пилотов морских Не бывает могил на войне. Словно чайки, они Пропадают в кипящей волне. Но в родных городах Под шелками музейных знамен К нам летят сквозь года Эскадрильи крылатых имен. </vt:lpstr>
      <vt:lpstr>«Да будут памятью хранимы!»                                              </vt:lpstr>
      <vt:lpstr>Презентация PowerPoint</vt:lpstr>
      <vt:lpstr>Презентация PowerPoint</vt:lpstr>
      <vt:lpstr>                 Памятник погибшим летчикам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Надежда</dc:creator>
  <cp:lastModifiedBy>Николай Тигранов</cp:lastModifiedBy>
  <cp:revision>39</cp:revision>
  <dcterms:created xsi:type="dcterms:W3CDTF">2017-10-12T07:03:34Z</dcterms:created>
  <dcterms:modified xsi:type="dcterms:W3CDTF">2023-07-08T18:00:02Z</dcterms:modified>
</cp:coreProperties>
</file>