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78" r:id="rId3"/>
    <p:sldId id="279" r:id="rId4"/>
    <p:sldId id="283" r:id="rId5"/>
    <p:sldId id="287" r:id="rId6"/>
    <p:sldId id="281" r:id="rId7"/>
    <p:sldId id="280" r:id="rId8"/>
    <p:sldId id="284" r:id="rId9"/>
    <p:sldId id="286" r:id="rId10"/>
    <p:sldId id="274" r:id="rId11"/>
    <p:sldId id="285" r:id="rId12"/>
    <p:sldId id="28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32003"/>
    <a:srgbClr val="005A9E"/>
    <a:srgbClr val="2E6EBC"/>
    <a:srgbClr val="A95007"/>
    <a:srgbClr val="C75F09"/>
    <a:srgbClr val="002B82"/>
    <a:srgbClr val="C85F08"/>
    <a:srgbClr val="DF3C0F"/>
    <a:srgbClr val="6CA62C"/>
    <a:srgbClr val="E4931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3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4.jpeg"/><Relationship Id="rId7" Type="http://schemas.openxmlformats.org/officeDocument/2006/relationships/image" Target="../media/image9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3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5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klass39.ru/wp-content/uploads/2015/02/klass39_p2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03648" y="2204864"/>
            <a:ext cx="497232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i="1" dirty="0" smtClean="0">
                <a:solidFill>
                  <a:srgbClr val="432003"/>
                </a:solidFill>
              </a:rPr>
              <a:t>Тема: «Звук </a:t>
            </a:r>
            <a:r>
              <a:rPr lang="ru-RU" sz="6000" b="1" i="1" dirty="0" smtClean="0">
                <a:solidFill>
                  <a:srgbClr val="005A9E"/>
                </a:solidFill>
              </a:rPr>
              <a:t>п</a:t>
            </a:r>
            <a:r>
              <a:rPr lang="ru-RU" sz="6000" b="1" i="1" dirty="0" smtClean="0">
                <a:solidFill>
                  <a:srgbClr val="432003"/>
                </a:solidFill>
              </a:rPr>
              <a:t>.</a:t>
            </a:r>
          </a:p>
          <a:p>
            <a:r>
              <a:rPr lang="ru-RU" sz="6000" b="1" i="1" dirty="0" smtClean="0">
                <a:solidFill>
                  <a:srgbClr val="432003"/>
                </a:solidFill>
              </a:rPr>
              <a:t>Буквы </a:t>
            </a:r>
            <a:r>
              <a:rPr lang="ru-RU" sz="6000" b="1" dirty="0" smtClean="0">
                <a:solidFill>
                  <a:srgbClr val="005A9E"/>
                </a:solidFill>
              </a:rPr>
              <a:t>П, п</a:t>
            </a:r>
            <a:r>
              <a:rPr lang="ru-RU" sz="6000" b="1" i="1" dirty="0" smtClean="0">
                <a:solidFill>
                  <a:srgbClr val="432003"/>
                </a:solidFill>
              </a:rPr>
              <a:t>»</a:t>
            </a:r>
            <a:endParaRPr lang="ru-RU" sz="6000" b="1" i="1" dirty="0">
              <a:solidFill>
                <a:srgbClr val="43200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260648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432003"/>
                </a:solidFill>
              </a:rPr>
              <a:t>Разгадай ребусы по первым звукам слов</a:t>
            </a:r>
          </a:p>
          <a:p>
            <a:pPr algn="ctr"/>
            <a:r>
              <a:rPr lang="ru-RU" sz="2600" i="1" dirty="0" smtClean="0">
                <a:solidFill>
                  <a:srgbClr val="432003"/>
                </a:solidFill>
              </a:rPr>
              <a:t>Звуковой анализ слогов</a:t>
            </a:r>
            <a:endParaRPr lang="ru-RU" sz="2600" i="1" dirty="0">
              <a:solidFill>
                <a:srgbClr val="43200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340768"/>
            <a:ext cx="1584176" cy="1440160"/>
          </a:xfrm>
          <a:prstGeom prst="rect">
            <a:avLst/>
          </a:prstGeom>
          <a:noFill/>
          <a:ln>
            <a:solidFill>
              <a:srgbClr val="432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1340768"/>
            <a:ext cx="1584176" cy="1440160"/>
          </a:xfrm>
          <a:prstGeom prst="rect">
            <a:avLst/>
          </a:prstGeom>
          <a:noFill/>
          <a:ln>
            <a:solidFill>
              <a:srgbClr val="432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1340768"/>
            <a:ext cx="1584176" cy="1440160"/>
          </a:xfrm>
          <a:prstGeom prst="rect">
            <a:avLst/>
          </a:prstGeom>
          <a:noFill/>
          <a:ln>
            <a:solidFill>
              <a:srgbClr val="432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444208" y="1340768"/>
            <a:ext cx="1584176" cy="1440160"/>
          </a:xfrm>
          <a:prstGeom prst="rect">
            <a:avLst/>
          </a:prstGeom>
          <a:noFill/>
          <a:ln>
            <a:solidFill>
              <a:srgbClr val="432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https://printonic.ru/uploads/images/2016/04/04/img_5702bbcd133a5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1484784"/>
            <a:ext cx="136815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Home\Desktop\440-4403107_big-image-toile-d-araigne-dessin.png"/>
          <p:cNvPicPr/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lum bright="-30000" contrast="20000"/>
          </a:blip>
          <a:srcRect b="27660"/>
          <a:stretch>
            <a:fillRect/>
          </a:stretch>
        </p:blipFill>
        <p:spPr bwMode="auto">
          <a:xfrm>
            <a:off x="2699792" y="1340768"/>
            <a:ext cx="1308537" cy="1338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object.pscloud.io/cms/cms/Photo/img_0_2343_771_0.jpeg"/>
          <p:cNvPicPr/>
          <p:nvPr/>
        </p:nvPicPr>
        <p:blipFill>
          <a:blip r:embed="rId4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 l="15291" t="19135" r="9655" b="16019"/>
          <a:stretch>
            <a:fillRect/>
          </a:stretch>
        </p:blipFill>
        <p:spPr bwMode="auto">
          <a:xfrm>
            <a:off x="5076056" y="1484784"/>
            <a:ext cx="1368152" cy="1216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907704" y="2996952"/>
            <a:ext cx="626368" cy="576064"/>
          </a:xfrm>
          <a:prstGeom prst="rect">
            <a:avLst/>
          </a:prstGeom>
          <a:noFill/>
          <a:ln>
            <a:solidFill>
              <a:srgbClr val="432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627784" y="2996952"/>
            <a:ext cx="626368" cy="576064"/>
          </a:xfrm>
          <a:prstGeom prst="rect">
            <a:avLst/>
          </a:prstGeom>
          <a:noFill/>
          <a:ln>
            <a:solidFill>
              <a:srgbClr val="432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796136" y="2996952"/>
            <a:ext cx="626368" cy="576064"/>
          </a:xfrm>
          <a:prstGeom prst="rect">
            <a:avLst/>
          </a:prstGeom>
          <a:noFill/>
          <a:ln>
            <a:solidFill>
              <a:srgbClr val="432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516216" y="2996952"/>
            <a:ext cx="626368" cy="576064"/>
          </a:xfrm>
          <a:prstGeom prst="rect">
            <a:avLst/>
          </a:prstGeom>
          <a:noFill/>
          <a:ln>
            <a:solidFill>
              <a:srgbClr val="432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043608" y="3861048"/>
            <a:ext cx="1584176" cy="1440160"/>
          </a:xfrm>
          <a:prstGeom prst="rect">
            <a:avLst/>
          </a:prstGeom>
          <a:noFill/>
          <a:ln>
            <a:solidFill>
              <a:srgbClr val="432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627784" y="3861048"/>
            <a:ext cx="1584176" cy="1440160"/>
          </a:xfrm>
          <a:prstGeom prst="rect">
            <a:avLst/>
          </a:prstGeom>
          <a:noFill/>
          <a:ln>
            <a:solidFill>
              <a:srgbClr val="432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https://fs01.vseosvita.ua/0100efnx-bd73/02e.jp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4005064"/>
            <a:ext cx="144016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1979712" y="5517232"/>
            <a:ext cx="626368" cy="576064"/>
          </a:xfrm>
          <a:prstGeom prst="rect">
            <a:avLst/>
          </a:prstGeom>
          <a:noFill/>
          <a:ln>
            <a:solidFill>
              <a:srgbClr val="432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699792" y="5517232"/>
            <a:ext cx="626368" cy="576064"/>
          </a:xfrm>
          <a:prstGeom prst="rect">
            <a:avLst/>
          </a:prstGeom>
          <a:noFill/>
          <a:ln>
            <a:solidFill>
              <a:srgbClr val="432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004048" y="3861048"/>
            <a:ext cx="1584176" cy="1440160"/>
          </a:xfrm>
          <a:prstGeom prst="rect">
            <a:avLst/>
          </a:prstGeom>
          <a:noFill/>
          <a:ln>
            <a:solidFill>
              <a:srgbClr val="432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588224" y="3861048"/>
            <a:ext cx="1584176" cy="1440160"/>
          </a:xfrm>
          <a:prstGeom prst="rect">
            <a:avLst/>
          </a:prstGeom>
          <a:noFill/>
          <a:ln>
            <a:solidFill>
              <a:srgbClr val="432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940152" y="5517232"/>
            <a:ext cx="626368" cy="576064"/>
          </a:xfrm>
          <a:prstGeom prst="rect">
            <a:avLst/>
          </a:prstGeom>
          <a:noFill/>
          <a:ln>
            <a:solidFill>
              <a:srgbClr val="432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660232" y="5517232"/>
            <a:ext cx="626368" cy="576064"/>
          </a:xfrm>
          <a:prstGeom prst="rect">
            <a:avLst/>
          </a:prstGeom>
          <a:noFill/>
          <a:ln>
            <a:solidFill>
              <a:srgbClr val="4320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 descr="https://avatars.mds.yandex.net/get-pdb/2835456/22729154-71eb-4c83-8b8a-62a8cfa8c467/s1200?webp=false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1412776"/>
            <a:ext cx="1276987" cy="127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https://st3.depositphotos.com/3266387/12852/i/950/depositphotos_128529890-stock-photo-homemade-donut-isolated-on-white.jpg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 l="14195" t="6085" r="13177" b="3641"/>
          <a:stretch>
            <a:fillRect/>
          </a:stretch>
        </p:blipFill>
        <p:spPr bwMode="auto">
          <a:xfrm flipH="1">
            <a:off x="2843808" y="4005064"/>
            <a:ext cx="122413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 descr="https://www.france-export-fv.com/WebRoot/Orange/Shops/6449c484-4b17-11e1-a012-000d609a287c/53BC/6C29/C686/54CC/EFB8/0A0C/05E9/3E7C/Tomate.jpg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3933056"/>
            <a:ext cx="108012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31" descr="https://ds04.infourok.ru/uploads/ex/0715/00011884-992f8db2/img15.jpg"/>
          <p:cNvPicPr/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6732240" y="4005064"/>
            <a:ext cx="129614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9752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320B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320B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320B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320B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260648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432003"/>
                </a:solidFill>
              </a:rPr>
              <a:t>Прочитай слоги</a:t>
            </a:r>
            <a:endParaRPr lang="ru-RU" sz="2800" b="1" i="1" dirty="0">
              <a:solidFill>
                <a:srgbClr val="432003"/>
              </a:solidFill>
            </a:endParaRPr>
          </a:p>
        </p:txBody>
      </p:sp>
      <p:pic>
        <p:nvPicPr>
          <p:cNvPr id="6" name="Рисунок 5" descr="http://kartik.ru/wp-content/uploads/2017/05/vagonchik-kartinki-dlya-detey-60556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333"/>
          <a:stretch>
            <a:fillRect/>
          </a:stretch>
        </p:blipFill>
        <p:spPr bwMode="auto">
          <a:xfrm>
            <a:off x="971600" y="692696"/>
            <a:ext cx="741682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699792" y="980728"/>
            <a:ext cx="8385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а</a:t>
            </a:r>
            <a:r>
              <a:rPr lang="ru-RU" sz="4800" b="1" dirty="0" smtClean="0">
                <a:solidFill>
                  <a:srgbClr val="005A9E"/>
                </a:solidFill>
              </a:rPr>
              <a:t>п</a:t>
            </a:r>
            <a:endParaRPr lang="ru-RU" sz="4800" b="1" dirty="0">
              <a:solidFill>
                <a:srgbClr val="005A9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3968" y="980728"/>
            <a:ext cx="8467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5A9E"/>
                </a:solidFill>
              </a:rPr>
              <a:t>п</a:t>
            </a:r>
            <a:r>
              <a:rPr lang="ru-RU" sz="4800" b="1" dirty="0" smtClean="0">
                <a:solidFill>
                  <a:srgbClr val="FF0000"/>
                </a:solidFill>
              </a:rPr>
              <a:t>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24128" y="980728"/>
            <a:ext cx="8467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у</a:t>
            </a:r>
            <a:r>
              <a:rPr lang="ru-RU" sz="4800" b="1" dirty="0" smtClean="0">
                <a:solidFill>
                  <a:srgbClr val="005A9E"/>
                </a:solidFill>
              </a:rPr>
              <a:t>п</a:t>
            </a:r>
            <a:endParaRPr lang="ru-RU" sz="4800" b="1" dirty="0">
              <a:solidFill>
                <a:srgbClr val="005A9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4288" y="980728"/>
            <a:ext cx="8467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5A9E"/>
                </a:solidFill>
              </a:rPr>
              <a:t>п</a:t>
            </a:r>
            <a:r>
              <a:rPr lang="ru-RU" sz="4800" b="1" dirty="0" smtClean="0">
                <a:solidFill>
                  <a:srgbClr val="FF0000"/>
                </a:solidFill>
              </a:rPr>
              <a:t>у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13" name="Рисунок 12" descr="https://cdn3.vectorstock.com/i/1000x1000/12/92/cartoon-lion-tamer-with-lion-vector-1741292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257" b="17914"/>
          <a:stretch>
            <a:fillRect/>
          </a:stretch>
        </p:blipFill>
        <p:spPr bwMode="auto">
          <a:xfrm>
            <a:off x="755576" y="2924944"/>
            <a:ext cx="338437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67544" y="2420888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432003"/>
                </a:solidFill>
              </a:rPr>
              <a:t>Как командует дрессировщик   </a:t>
            </a:r>
            <a:r>
              <a:rPr lang="ru-RU" sz="2400" b="1" i="1" dirty="0" smtClean="0">
                <a:solidFill>
                  <a:srgbClr val="432003"/>
                </a:solidFill>
              </a:rPr>
              <a:t>Кто читает сказку сыну?</a:t>
            </a:r>
          </a:p>
          <a:p>
            <a:r>
              <a:rPr lang="ru-RU" sz="2400" b="1" i="1" dirty="0" smtClean="0">
                <a:solidFill>
                  <a:srgbClr val="432003"/>
                </a:solidFill>
              </a:rPr>
              <a:t>                    в цирке?                         </a:t>
            </a:r>
          </a:p>
          <a:p>
            <a:pPr algn="ctr"/>
            <a:r>
              <a:rPr lang="ru-RU" sz="2400" b="1" i="1" dirty="0" smtClean="0">
                <a:solidFill>
                  <a:srgbClr val="432003"/>
                </a:solidFill>
              </a:rPr>
              <a:t> </a:t>
            </a:r>
            <a:endParaRPr lang="ru-RU" sz="2400" b="1" i="1" dirty="0">
              <a:solidFill>
                <a:srgbClr val="432003"/>
              </a:solidFill>
            </a:endParaRPr>
          </a:p>
        </p:txBody>
      </p:sp>
      <p:pic>
        <p:nvPicPr>
          <p:cNvPr id="15" name="Рисунок 14" descr="https://fsd.kopilkaurokov.ru/up/html/2017/04/17/k_58f4d23c92a37/409762_1.jpe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3068960"/>
            <a:ext cx="302433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547664" y="5229200"/>
            <a:ext cx="1152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А</a:t>
            </a:r>
            <a:r>
              <a:rPr lang="ru-RU" sz="3600" b="1" dirty="0" smtClean="0">
                <a:solidFill>
                  <a:srgbClr val="005A9E"/>
                </a:solidFill>
              </a:rPr>
              <a:t>П</a:t>
            </a:r>
            <a:r>
              <a:rPr lang="ru-RU" sz="3600" b="1" dirty="0" smtClean="0"/>
              <a:t>!                              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68144" y="5085184"/>
            <a:ext cx="1558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5A9E"/>
                </a:solidFill>
              </a:rPr>
              <a:t>П</a:t>
            </a:r>
            <a:r>
              <a:rPr lang="ru-RU" sz="3600" b="1" dirty="0" smtClean="0">
                <a:solidFill>
                  <a:srgbClr val="FF0000"/>
                </a:solidFill>
              </a:rPr>
              <a:t>А</a:t>
            </a:r>
            <a:r>
              <a:rPr lang="ru-RU" sz="3600" b="1" dirty="0" smtClean="0">
                <a:solidFill>
                  <a:srgbClr val="005A9E"/>
                </a:solidFill>
              </a:rPr>
              <a:t>П</a:t>
            </a:r>
            <a:r>
              <a:rPr lang="ru-RU" sz="3600" b="1" dirty="0" smtClean="0">
                <a:solidFill>
                  <a:srgbClr val="FF0000"/>
                </a:solidFill>
              </a:rPr>
              <a:t>А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123728" y="5877272"/>
            <a:ext cx="4717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432003"/>
                </a:solidFill>
              </a:rPr>
              <a:t>Напечатать слова в тетрадь</a:t>
            </a:r>
            <a:endParaRPr lang="ru-RU" sz="2800" b="1" dirty="0">
              <a:solidFill>
                <a:srgbClr val="43200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715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23728" y="2708920"/>
            <a:ext cx="50447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i="1" dirty="0" smtClean="0">
                <a:solidFill>
                  <a:srgbClr val="432003"/>
                </a:solidFill>
              </a:rPr>
              <a:t>Молодцы!!!</a:t>
            </a:r>
            <a:endParaRPr lang="ru-RU" sz="7200" b="1" i="1" dirty="0">
              <a:solidFill>
                <a:srgbClr val="43200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752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404665"/>
            <a:ext cx="8568952" cy="744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432003"/>
                </a:solidFill>
              </a:rPr>
              <a:t>Сообщение темы занятия</a:t>
            </a:r>
          </a:p>
          <a:p>
            <a:pPr algn="ctr"/>
            <a:r>
              <a:rPr lang="ru-RU" sz="2600" i="1" dirty="0" smtClean="0">
                <a:solidFill>
                  <a:srgbClr val="432003"/>
                </a:solidFill>
              </a:rPr>
              <a:t>Отгадай загадки и выдели первый звук в слове</a:t>
            </a:r>
          </a:p>
          <a:p>
            <a:endParaRPr lang="ru-RU" sz="2600" dirty="0" smtClean="0">
              <a:solidFill>
                <a:srgbClr val="432003"/>
              </a:solidFill>
            </a:endParaRPr>
          </a:p>
          <a:p>
            <a:r>
              <a:rPr lang="ru-RU" sz="2600" dirty="0" smtClean="0">
                <a:solidFill>
                  <a:srgbClr val="432003"/>
                </a:solidFill>
              </a:rPr>
              <a:t>Это что за старичок</a:t>
            </a:r>
          </a:p>
          <a:p>
            <a:r>
              <a:rPr lang="ru-RU" sz="2600" dirty="0" smtClean="0">
                <a:solidFill>
                  <a:srgbClr val="432003"/>
                </a:solidFill>
              </a:rPr>
              <a:t>Сеть повесил на крючок?</a:t>
            </a:r>
          </a:p>
          <a:p>
            <a:r>
              <a:rPr lang="ru-RU" sz="2600" dirty="0" smtClean="0">
                <a:solidFill>
                  <a:srgbClr val="432003"/>
                </a:solidFill>
              </a:rPr>
              <a:t>                               </a:t>
            </a:r>
          </a:p>
          <a:p>
            <a:r>
              <a:rPr lang="ru-RU" sz="2600" dirty="0" smtClean="0">
                <a:solidFill>
                  <a:srgbClr val="432003"/>
                </a:solidFill>
              </a:rPr>
              <a:t>                      Кто имеет пятачок,</a:t>
            </a:r>
          </a:p>
          <a:p>
            <a:r>
              <a:rPr lang="ru-RU" sz="2600" dirty="0" smtClean="0">
                <a:solidFill>
                  <a:srgbClr val="432003"/>
                </a:solidFill>
              </a:rPr>
              <a:t>                      Не зажатый в кулачок? </a:t>
            </a:r>
          </a:p>
          <a:p>
            <a:r>
              <a:rPr lang="ru-RU" sz="2600" dirty="0" smtClean="0">
                <a:solidFill>
                  <a:srgbClr val="432003"/>
                </a:solidFill>
              </a:rPr>
              <a:t>                      На ногах его копытца, </a:t>
            </a:r>
          </a:p>
          <a:p>
            <a:r>
              <a:rPr lang="ru-RU" sz="2600" dirty="0" smtClean="0">
                <a:solidFill>
                  <a:srgbClr val="432003"/>
                </a:solidFill>
              </a:rPr>
              <a:t>                      Ест и пьет он из корытца.</a:t>
            </a:r>
          </a:p>
          <a:p>
            <a:endParaRPr lang="ru-RU" sz="2600" dirty="0" smtClean="0">
              <a:solidFill>
                <a:srgbClr val="432003"/>
              </a:solidFill>
            </a:endParaRPr>
          </a:p>
          <a:p>
            <a:pPr algn="ctr"/>
            <a:r>
              <a:rPr lang="ru-RU" sz="2600" i="1" dirty="0" smtClean="0">
                <a:solidFill>
                  <a:srgbClr val="432003"/>
                </a:solidFill>
              </a:rPr>
              <a:t>Сегодня на занятии мы снова поговорим </a:t>
            </a:r>
            <a:r>
              <a:rPr lang="ru-RU" sz="2600" b="1" i="1" dirty="0" smtClean="0">
                <a:solidFill>
                  <a:srgbClr val="432003"/>
                </a:solidFill>
              </a:rPr>
              <a:t>про звук </a:t>
            </a:r>
            <a:r>
              <a:rPr lang="ru-RU" sz="2600" b="1" i="1" dirty="0" smtClean="0">
                <a:solidFill>
                  <a:srgbClr val="005A9E"/>
                </a:solidFill>
              </a:rPr>
              <a:t>п</a:t>
            </a:r>
            <a:r>
              <a:rPr lang="ru-RU" sz="2600" b="1" i="1" dirty="0" smtClean="0">
                <a:solidFill>
                  <a:srgbClr val="432003"/>
                </a:solidFill>
              </a:rPr>
              <a:t> и познакомимся с буквами </a:t>
            </a:r>
            <a:r>
              <a:rPr lang="ru-RU" sz="2600" b="1" dirty="0" smtClean="0">
                <a:solidFill>
                  <a:srgbClr val="005A9E"/>
                </a:solidFill>
              </a:rPr>
              <a:t>П, п</a:t>
            </a:r>
            <a:r>
              <a:rPr lang="ru-RU" sz="2600" b="1" dirty="0" smtClean="0">
                <a:solidFill>
                  <a:srgbClr val="432003"/>
                </a:solidFill>
              </a:rPr>
              <a:t>, </a:t>
            </a:r>
            <a:r>
              <a:rPr lang="ru-RU" sz="2600" b="1" i="1" dirty="0" smtClean="0">
                <a:solidFill>
                  <a:srgbClr val="432003"/>
                </a:solidFill>
              </a:rPr>
              <a:t>которые обозначают этот звук на письме.</a:t>
            </a:r>
          </a:p>
          <a:p>
            <a:pPr algn="ctr"/>
            <a:endParaRPr lang="ru-RU" sz="2800" b="1" i="1" dirty="0" smtClean="0">
              <a:solidFill>
                <a:srgbClr val="432003"/>
              </a:solidFill>
            </a:endParaRPr>
          </a:p>
          <a:p>
            <a:pPr algn="ctr"/>
            <a:endParaRPr lang="ru-RU" sz="2800" b="1" i="1" dirty="0" smtClean="0">
              <a:solidFill>
                <a:srgbClr val="432003"/>
              </a:solidFill>
            </a:endParaRPr>
          </a:p>
          <a:p>
            <a:pPr algn="ctr"/>
            <a:endParaRPr lang="ru-RU" sz="2800" b="1" i="1" dirty="0" smtClean="0">
              <a:solidFill>
                <a:srgbClr val="432003"/>
              </a:solidFill>
            </a:endParaRPr>
          </a:p>
          <a:p>
            <a:pPr algn="ctr"/>
            <a:endParaRPr lang="ru-RU" sz="2800" b="1" i="1" dirty="0" smtClean="0">
              <a:solidFill>
                <a:srgbClr val="432003"/>
              </a:solidFill>
            </a:endParaRPr>
          </a:p>
        </p:txBody>
      </p:sp>
      <p:pic>
        <p:nvPicPr>
          <p:cNvPr id="13" name="Рисунок 12" descr="https://prodez.ru/upload/iblock/017/017d523881cc3a87203d14704720dbd2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1340768"/>
            <a:ext cx="172819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s://stihi.ru/pics/2018/06/16/4930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10000"/>
          </a:blip>
          <a:srcRect l="7825" t="4750" r="7974" b="11000"/>
          <a:stretch>
            <a:fillRect/>
          </a:stretch>
        </p:blipFill>
        <p:spPr bwMode="auto">
          <a:xfrm>
            <a:off x="5940152" y="3068960"/>
            <a:ext cx="1944216" cy="130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4715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60648"/>
            <a:ext cx="8496944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432003"/>
                </a:solidFill>
              </a:rPr>
              <a:t>Доскажи словечко</a:t>
            </a:r>
          </a:p>
          <a:p>
            <a:pPr lvl="0"/>
            <a:r>
              <a:rPr lang="ru-RU" sz="2400" dirty="0" smtClean="0">
                <a:solidFill>
                  <a:srgbClr val="432003"/>
                </a:solidFill>
              </a:rPr>
              <a:t>Он круглый и красный, как глаз светофора.</a:t>
            </a:r>
          </a:p>
          <a:p>
            <a:pPr lvl="0"/>
            <a:r>
              <a:rPr lang="ru-RU" sz="2400" dirty="0" smtClean="0">
                <a:solidFill>
                  <a:srgbClr val="432003"/>
                </a:solidFill>
              </a:rPr>
              <a:t>Среди овощей нет сочней…   </a:t>
            </a:r>
            <a:r>
              <a:rPr lang="ru-RU" sz="2400" i="1" dirty="0" smtClean="0">
                <a:solidFill>
                  <a:srgbClr val="432003"/>
                </a:solidFill>
              </a:rPr>
              <a:t>(помидора).</a:t>
            </a:r>
          </a:p>
          <a:p>
            <a:pPr lvl="0"/>
            <a:endParaRPr lang="ru-RU" sz="2400" i="1" dirty="0" smtClean="0">
              <a:solidFill>
                <a:srgbClr val="432003"/>
              </a:solidFill>
            </a:endParaRPr>
          </a:p>
          <a:p>
            <a:r>
              <a:rPr lang="ru-RU" sz="2400" dirty="0" smtClean="0">
                <a:solidFill>
                  <a:srgbClr val="432003"/>
                </a:solidFill>
              </a:rPr>
              <a:t>                                 Я – хозяйка разных снов</a:t>
            </a:r>
          </a:p>
          <a:p>
            <a:r>
              <a:rPr lang="ru-RU" sz="2400" dirty="0" smtClean="0">
                <a:solidFill>
                  <a:srgbClr val="432003"/>
                </a:solidFill>
              </a:rPr>
              <a:t>                                 Про дельфинов, про слонов,</a:t>
            </a:r>
          </a:p>
          <a:p>
            <a:r>
              <a:rPr lang="ru-RU" sz="2400" dirty="0" smtClean="0">
                <a:solidFill>
                  <a:srgbClr val="432003"/>
                </a:solidFill>
              </a:rPr>
              <a:t>                                 Про дворцы хрустальные</a:t>
            </a:r>
          </a:p>
          <a:p>
            <a:r>
              <a:rPr lang="ru-RU" sz="2400" dirty="0" smtClean="0">
                <a:solidFill>
                  <a:srgbClr val="432003"/>
                </a:solidFill>
              </a:rPr>
              <a:t>                                 И про звезды дальние.</a:t>
            </a:r>
          </a:p>
          <a:p>
            <a:r>
              <a:rPr lang="ru-RU" sz="2400" dirty="0" smtClean="0">
                <a:solidFill>
                  <a:srgbClr val="432003"/>
                </a:solidFill>
              </a:rPr>
              <a:t>                                 Вы ложитесь, и на ушко </a:t>
            </a:r>
          </a:p>
          <a:p>
            <a:r>
              <a:rPr lang="ru-RU" sz="2400" dirty="0" smtClean="0">
                <a:solidFill>
                  <a:srgbClr val="432003"/>
                </a:solidFill>
              </a:rPr>
              <a:t>                                 Вам нашепчет сны…   </a:t>
            </a:r>
            <a:r>
              <a:rPr lang="ru-RU" sz="2400" i="1" dirty="0" smtClean="0">
                <a:solidFill>
                  <a:srgbClr val="432003"/>
                </a:solidFill>
              </a:rPr>
              <a:t>(подушка)</a:t>
            </a:r>
          </a:p>
          <a:p>
            <a:endParaRPr lang="ru-RU" sz="2400" i="1" dirty="0" smtClean="0">
              <a:solidFill>
                <a:srgbClr val="432003"/>
              </a:solidFill>
            </a:endParaRPr>
          </a:p>
          <a:p>
            <a:pPr lvl="0"/>
            <a:r>
              <a:rPr lang="ru-RU" sz="2400" dirty="0" smtClean="0">
                <a:solidFill>
                  <a:srgbClr val="432003"/>
                </a:solidFill>
              </a:rPr>
              <a:t>Твои помощники – взгляни – </a:t>
            </a:r>
          </a:p>
          <a:p>
            <a:pPr lvl="0"/>
            <a:r>
              <a:rPr lang="ru-RU" sz="2400" dirty="0" smtClean="0">
                <a:solidFill>
                  <a:srgbClr val="432003"/>
                </a:solidFill>
              </a:rPr>
              <a:t>Десяток дружных братцев.</a:t>
            </a:r>
          </a:p>
          <a:p>
            <a:pPr lvl="0"/>
            <a:r>
              <a:rPr lang="ru-RU" sz="2400" dirty="0" smtClean="0">
                <a:solidFill>
                  <a:srgbClr val="432003"/>
                </a:solidFill>
              </a:rPr>
              <a:t>Как славно жить, когда они </a:t>
            </a:r>
          </a:p>
          <a:p>
            <a:pPr lvl="0"/>
            <a:r>
              <a:rPr lang="ru-RU" sz="2400" dirty="0" smtClean="0">
                <a:solidFill>
                  <a:srgbClr val="432003"/>
                </a:solidFill>
              </a:rPr>
              <a:t>Работы не боятся.</a:t>
            </a:r>
          </a:p>
          <a:p>
            <a:pPr lvl="0"/>
            <a:r>
              <a:rPr lang="ru-RU" sz="2400" dirty="0" smtClean="0">
                <a:solidFill>
                  <a:srgbClr val="432003"/>
                </a:solidFill>
              </a:rPr>
              <a:t>И, как хороший мальчик, </a:t>
            </a:r>
          </a:p>
          <a:p>
            <a:pPr lvl="0"/>
            <a:r>
              <a:rPr lang="ru-RU" sz="2400" dirty="0" smtClean="0">
                <a:solidFill>
                  <a:srgbClr val="432003"/>
                </a:solidFill>
              </a:rPr>
              <a:t>Послушен каждый…   </a:t>
            </a:r>
            <a:r>
              <a:rPr lang="ru-RU" sz="2400" i="1" dirty="0" smtClean="0">
                <a:solidFill>
                  <a:srgbClr val="432003"/>
                </a:solidFill>
              </a:rPr>
              <a:t>(пальчик)</a:t>
            </a:r>
            <a:endParaRPr lang="ru-RU" sz="2400" dirty="0" smtClean="0">
              <a:solidFill>
                <a:srgbClr val="432003"/>
              </a:solidFill>
            </a:endParaRPr>
          </a:p>
          <a:p>
            <a:endParaRPr lang="ru-RU" sz="2800" dirty="0" smtClean="0"/>
          </a:p>
          <a:p>
            <a:pPr lvl="0"/>
            <a:endParaRPr lang="ru-RU" sz="2800" dirty="0" smtClean="0"/>
          </a:p>
          <a:p>
            <a:endParaRPr lang="ru-RU" sz="2800" b="1" i="1" dirty="0">
              <a:solidFill>
                <a:srgbClr val="43200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715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496944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432003"/>
                </a:solidFill>
              </a:rPr>
              <a:t>Закрепление звука </a:t>
            </a:r>
            <a:r>
              <a:rPr lang="ru-RU" sz="2800" b="1" i="1" dirty="0" smtClean="0">
                <a:solidFill>
                  <a:srgbClr val="005A9E"/>
                </a:solidFill>
              </a:rPr>
              <a:t>п</a:t>
            </a:r>
            <a:r>
              <a:rPr lang="ru-RU" sz="2800" b="1" i="1" dirty="0" smtClean="0">
                <a:solidFill>
                  <a:srgbClr val="432003"/>
                </a:solidFill>
              </a:rPr>
              <a:t> в словах</a:t>
            </a:r>
          </a:p>
          <a:p>
            <a:pPr algn="ctr"/>
            <a:endParaRPr lang="ru-RU" sz="2600" b="1" i="1" dirty="0" smtClean="0">
              <a:solidFill>
                <a:srgbClr val="432003"/>
              </a:solidFill>
            </a:endParaRPr>
          </a:p>
          <a:p>
            <a:pPr algn="ctr"/>
            <a:endParaRPr lang="ru-RU" sz="2600" b="1" i="1" dirty="0" smtClean="0">
              <a:solidFill>
                <a:srgbClr val="432003"/>
              </a:solidFill>
            </a:endParaRPr>
          </a:p>
          <a:p>
            <a:pPr algn="ctr"/>
            <a:endParaRPr lang="ru-RU" sz="2600" b="1" i="1" dirty="0" smtClean="0">
              <a:solidFill>
                <a:srgbClr val="432003"/>
              </a:solidFill>
            </a:endParaRPr>
          </a:p>
          <a:p>
            <a:pPr algn="ctr"/>
            <a:endParaRPr lang="ru-RU" sz="2600" b="1" i="1" dirty="0" smtClean="0">
              <a:solidFill>
                <a:srgbClr val="432003"/>
              </a:solidFill>
            </a:endParaRPr>
          </a:p>
          <a:p>
            <a:pPr algn="ctr"/>
            <a:endParaRPr lang="ru-RU" sz="2600" b="1" i="1" dirty="0" smtClean="0">
              <a:solidFill>
                <a:srgbClr val="432003"/>
              </a:solidFill>
            </a:endParaRPr>
          </a:p>
          <a:p>
            <a:pPr algn="ctr"/>
            <a:endParaRPr lang="ru-RU" sz="2600" b="1" i="1" dirty="0" smtClean="0">
              <a:solidFill>
                <a:srgbClr val="432003"/>
              </a:solidFill>
            </a:endParaRPr>
          </a:p>
          <a:p>
            <a:pPr algn="ctr"/>
            <a:endParaRPr lang="ru-RU" sz="2600" b="1" i="1" dirty="0" smtClean="0">
              <a:solidFill>
                <a:srgbClr val="432003"/>
              </a:solidFill>
            </a:endParaRPr>
          </a:p>
          <a:p>
            <a:pPr algn="ctr"/>
            <a:endParaRPr lang="ru-RU" sz="2600" b="1" i="1" dirty="0" smtClean="0">
              <a:solidFill>
                <a:srgbClr val="432003"/>
              </a:solidFill>
            </a:endParaRPr>
          </a:p>
          <a:p>
            <a:pPr algn="ctr"/>
            <a:endParaRPr lang="ru-RU" sz="2600" b="1" i="1" dirty="0" smtClean="0">
              <a:solidFill>
                <a:srgbClr val="432003"/>
              </a:solidFill>
            </a:endParaRPr>
          </a:p>
          <a:p>
            <a:pPr algn="ctr"/>
            <a:endParaRPr lang="ru-RU" sz="2600" b="1" i="1" dirty="0" smtClean="0">
              <a:solidFill>
                <a:srgbClr val="432003"/>
              </a:solidFill>
            </a:endParaRPr>
          </a:p>
          <a:p>
            <a:pPr algn="ctr"/>
            <a:endParaRPr lang="ru-RU" sz="2600" i="1" dirty="0" smtClean="0">
              <a:solidFill>
                <a:srgbClr val="432003"/>
              </a:solidFill>
            </a:endParaRPr>
          </a:p>
          <a:p>
            <a:pPr algn="ctr"/>
            <a:r>
              <a:rPr lang="ru-RU" sz="2600" i="1" dirty="0" smtClean="0">
                <a:solidFill>
                  <a:srgbClr val="432003"/>
                </a:solidFill>
              </a:rPr>
              <a:t>Задание: задай вопрос и назови, что здесь</a:t>
            </a:r>
          </a:p>
          <a:p>
            <a:pPr algn="ctr"/>
            <a:r>
              <a:rPr lang="ru-RU" sz="2600" i="1" dirty="0" smtClean="0">
                <a:solidFill>
                  <a:srgbClr val="432003"/>
                </a:solidFill>
              </a:rPr>
              <a:t> живое и неживое.</a:t>
            </a:r>
            <a:endParaRPr lang="ru-RU" sz="2600" i="1" dirty="0">
              <a:solidFill>
                <a:srgbClr val="432003"/>
              </a:solidFill>
            </a:endParaRPr>
          </a:p>
        </p:txBody>
      </p:sp>
      <p:pic>
        <p:nvPicPr>
          <p:cNvPr id="3" name="Рисунок 2" descr="https://stihi.ru/pics/2018/06/16/4930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 contrast="10000"/>
          </a:blip>
          <a:srcRect l="7825" t="4750" r="7974" b="11000"/>
          <a:stretch>
            <a:fillRect/>
          </a:stretch>
        </p:blipFill>
        <p:spPr bwMode="auto">
          <a:xfrm>
            <a:off x="539552" y="692696"/>
            <a:ext cx="158417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st3.depositphotos.com/1738826/12669/i/950/depositphotos_126695204-stock-photo-cute-peacock-cartoon-posing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2492896"/>
            <a:ext cx="165618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prodez.ru/upload/iblock/017/017d523881cc3a87203d14704720dbd2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764704"/>
            <a:ext cx="172819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www.france-export-fv.com/WebRoot/Orange/Shops/6449c484-4b17-11e1-a012-000d609a287c/53BC/6C29/C686/54CC/EFB8/0A0C/05E9/3E7C/Tomate.jp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1988840"/>
            <a:ext cx="10801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oxymaxplayroom.com/ru/content/images/2019/03/fruits-vagy-4.jpg"/>
          <p:cNvPicPr/>
          <p:nvPr/>
        </p:nvPicPr>
        <p:blipFill>
          <a:blip r:embed="rId6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 l="20266" t="8263" r="60218" b="71398"/>
          <a:stretch>
            <a:fillRect/>
          </a:stretch>
        </p:blipFill>
        <p:spPr bwMode="auto">
          <a:xfrm>
            <a:off x="2771800" y="908720"/>
            <a:ext cx="165618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st3.depositphotos.com/3266387/12852/i/950/depositphotos_128529890-stock-photo-homemade-donut-isolated-on-white.jpg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 l="14195" t="6085" r="13177" b="3641"/>
          <a:stretch>
            <a:fillRect/>
          </a:stretch>
        </p:blipFill>
        <p:spPr bwMode="auto">
          <a:xfrm flipH="1">
            <a:off x="611560" y="2060848"/>
            <a:ext cx="144016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easydrawingguides.com/wp-content/uploads/2018/10/Chef-Hat-10.png"/>
          <p:cNvPicPr/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l="9027" t="16696" r="9167" b="17407"/>
          <a:stretch>
            <a:fillRect/>
          </a:stretch>
        </p:blipFill>
        <p:spPr bwMode="auto">
          <a:xfrm>
            <a:off x="5292080" y="1052736"/>
            <a:ext cx="10801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st4.depositphotos.com/14768666/20555/v/950/depositphotos_205556486-stock-illustration-bathroom-towel-icon-flat-style.jpg"/>
          <p:cNvPicPr/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282" t="19115" r="16204" b="19469"/>
          <a:stretch>
            <a:fillRect/>
          </a:stretch>
        </p:blipFill>
        <p:spPr bwMode="auto">
          <a:xfrm>
            <a:off x="611560" y="3573016"/>
            <a:ext cx="1377561" cy="125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thumbs.dreamstime.com/b/%D0%BC%D0%B8-%D1%8B%D0%B9-%D1%88%D0%B0%D1%80%D0%B6-%D0%BF%D1%83-%D0%B5-%D1%8F-45745564.jpg"/>
          <p:cNvPicPr/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2780928"/>
            <a:ext cx="151216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printonic.ru/uploads/images/2016/03/01/img_56d5867a63de5.jpg"/>
          <p:cNvPicPr/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3429000"/>
            <a:ext cx="172819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4715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332656"/>
            <a:ext cx="8496944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432003"/>
                </a:solidFill>
              </a:rPr>
              <a:t>Работа над мимикой и просодией</a:t>
            </a:r>
          </a:p>
          <a:p>
            <a:pPr algn="ctr"/>
            <a:r>
              <a:rPr lang="ru-RU" sz="2400" i="1" dirty="0" smtClean="0">
                <a:solidFill>
                  <a:srgbClr val="432003"/>
                </a:solidFill>
              </a:rPr>
              <a:t>Чтение  шутки - потешки</a:t>
            </a:r>
          </a:p>
          <a:p>
            <a:r>
              <a:rPr lang="ru-RU" sz="2600" dirty="0" smtClean="0">
                <a:solidFill>
                  <a:srgbClr val="432003"/>
                </a:solidFill>
              </a:rPr>
              <a:t>Говорит попугай попугаю:</a:t>
            </a:r>
          </a:p>
          <a:p>
            <a:r>
              <a:rPr lang="ru-RU" sz="2600" dirty="0" smtClean="0">
                <a:solidFill>
                  <a:srgbClr val="432003"/>
                </a:solidFill>
              </a:rPr>
              <a:t>«Я тебя, попугай, попугаю!»</a:t>
            </a:r>
          </a:p>
          <a:p>
            <a:r>
              <a:rPr lang="ru-RU" sz="2600" dirty="0" smtClean="0">
                <a:solidFill>
                  <a:srgbClr val="432003"/>
                </a:solidFill>
              </a:rPr>
              <a:t>Попугаю в ответ попугай: </a:t>
            </a:r>
          </a:p>
          <a:p>
            <a:r>
              <a:rPr lang="ru-RU" sz="2600" dirty="0" smtClean="0">
                <a:solidFill>
                  <a:srgbClr val="432003"/>
                </a:solidFill>
              </a:rPr>
              <a:t>«Не пугай, не пугай, не пугай!»</a:t>
            </a:r>
          </a:p>
          <a:p>
            <a:endParaRPr lang="ru-RU" sz="2600" dirty="0" smtClean="0">
              <a:solidFill>
                <a:srgbClr val="432003"/>
              </a:solidFill>
            </a:endParaRPr>
          </a:p>
          <a:p>
            <a:pPr algn="ctr"/>
            <a:r>
              <a:rPr lang="ru-RU" sz="2600" b="1" i="1" dirty="0" smtClean="0">
                <a:solidFill>
                  <a:srgbClr val="432003"/>
                </a:solidFill>
              </a:rPr>
              <a:t>Игра «Сосчитай предметы»</a:t>
            </a:r>
          </a:p>
          <a:p>
            <a:r>
              <a:rPr lang="ru-RU" sz="5400" b="1" dirty="0" smtClean="0">
                <a:solidFill>
                  <a:srgbClr val="432003"/>
                </a:solidFill>
              </a:rPr>
              <a:t>          1            2           5</a:t>
            </a:r>
          </a:p>
          <a:p>
            <a:endParaRPr lang="ru-RU" sz="2600" dirty="0" smtClean="0">
              <a:solidFill>
                <a:srgbClr val="432003"/>
              </a:solidFill>
            </a:endParaRPr>
          </a:p>
          <a:p>
            <a:endParaRPr lang="ru-RU" sz="2600" dirty="0" smtClean="0">
              <a:solidFill>
                <a:srgbClr val="432003"/>
              </a:solidFill>
            </a:endParaRPr>
          </a:p>
          <a:p>
            <a:endParaRPr lang="ru-RU" sz="2400" dirty="0" smtClean="0">
              <a:solidFill>
                <a:srgbClr val="432003"/>
              </a:solidFill>
            </a:endParaRPr>
          </a:p>
          <a:p>
            <a:pPr algn="ctr"/>
            <a:endParaRPr lang="ru-RU" sz="2800" b="1" i="1" dirty="0">
              <a:solidFill>
                <a:srgbClr val="432003"/>
              </a:solidFill>
            </a:endParaRPr>
          </a:p>
        </p:txBody>
      </p:sp>
      <p:pic>
        <p:nvPicPr>
          <p:cNvPr id="4" name="Рисунок 3" descr="https://printonic.ru/uploads/images/2016/03/01/img_56d5867a63de5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4869160"/>
            <a:ext cx="172819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st4.depositphotos.com/14768666/20555/v/950/depositphotos_205556486-stock-illustration-bathroom-towel-icon-flat-style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282" t="19115" r="16204" b="19469"/>
          <a:stretch>
            <a:fillRect/>
          </a:stretch>
        </p:blipFill>
        <p:spPr bwMode="auto">
          <a:xfrm>
            <a:off x="3131840" y="4869160"/>
            <a:ext cx="1377561" cy="125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thumbs.dreamstime.com/b/%D0%BC%D0%B8-%D1%8B%D0%B9-%D1%88%D0%B0%D1%80%D0%B6-%D0%BF%D1%83-%D0%B5-%D1%8F-45745564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4365104"/>
            <a:ext cx="151216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stihi.ru/pics/2018/06/16/4930.jp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 contrast="10000"/>
          </a:blip>
          <a:srcRect l="7825" t="4750" r="7974" b="11000"/>
          <a:stretch>
            <a:fillRect/>
          </a:stretch>
        </p:blipFill>
        <p:spPr bwMode="auto">
          <a:xfrm>
            <a:off x="6804248" y="4941168"/>
            <a:ext cx="158417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mages.myshared.ru/9/865329/slide_24.jpg"/>
          <p:cNvPicPr/>
          <p:nvPr/>
        </p:nvPicPr>
        <p:blipFill>
          <a:blip r:embed="rId6" cstate="print">
            <a:clrChange>
              <a:clrFrom>
                <a:srgbClr val="99FF99"/>
              </a:clrFrom>
              <a:clrTo>
                <a:srgbClr val="99FF99">
                  <a:alpha val="0"/>
                </a:srgbClr>
              </a:clrTo>
            </a:clrChange>
          </a:blip>
          <a:srcRect l="6541" t="5425" r="5031" b="18385"/>
          <a:stretch>
            <a:fillRect/>
          </a:stretch>
        </p:blipFill>
        <p:spPr bwMode="auto">
          <a:xfrm flipH="1">
            <a:off x="5652120" y="1412776"/>
            <a:ext cx="172819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9752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432003"/>
                </a:solidFill>
              </a:rPr>
              <a:t>Знакомство с буквами  </a:t>
            </a:r>
            <a:r>
              <a:rPr lang="ru-RU" sz="2800" b="1" dirty="0" smtClean="0">
                <a:solidFill>
                  <a:srgbClr val="005A9E"/>
                </a:solidFill>
              </a:rPr>
              <a:t>П, п</a:t>
            </a:r>
            <a:r>
              <a:rPr lang="ru-RU" sz="2800" dirty="0" smtClean="0"/>
              <a:t>                           </a:t>
            </a:r>
            <a:endParaRPr lang="ru-RU" sz="2800" b="1" dirty="0">
              <a:solidFill>
                <a:srgbClr val="005A9E"/>
              </a:solidFill>
            </a:endParaRPr>
          </a:p>
        </p:txBody>
      </p:sp>
      <p:pic>
        <p:nvPicPr>
          <p:cNvPr id="3" name="Рисунок 2" descr="klass39_p2">
            <a:hlinkClick r:id="rId2"/>
          </p:cNvPr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1043608" y="548680"/>
            <a:ext cx="2849665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43608" y="4077072"/>
            <a:ext cx="725714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>
                <a:solidFill>
                  <a:srgbClr val="432003"/>
                </a:solidFill>
                <a:latin typeface="Times New Roman" pitchFamily="18" charset="0"/>
                <a:cs typeface="Times New Roman" pitchFamily="18" charset="0"/>
              </a:rPr>
              <a:t>Показ буквы </a:t>
            </a:r>
            <a:r>
              <a:rPr lang="ru-RU" sz="2500" b="1" dirty="0" smtClean="0">
                <a:solidFill>
                  <a:srgbClr val="005A9E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500" dirty="0" smtClean="0">
                <a:solidFill>
                  <a:srgbClr val="432003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500" dirty="0" smtClean="0">
                <a:solidFill>
                  <a:srgbClr val="432003"/>
                </a:solidFill>
                <a:latin typeface="Times New Roman" pitchFamily="18" charset="0"/>
                <a:cs typeface="Times New Roman" pitchFamily="18" charset="0"/>
              </a:rPr>
              <a:t>Нахождение буквы в кассе.                       «Прорисовывание» буквы в воздухе.</a:t>
            </a:r>
          </a:p>
          <a:p>
            <a:r>
              <a:rPr lang="ru-RU" sz="2500" dirty="0" smtClean="0">
                <a:solidFill>
                  <a:srgbClr val="432003"/>
                </a:solidFill>
                <a:latin typeface="Times New Roman" pitchFamily="18" charset="0"/>
                <a:cs typeface="Times New Roman" pitchFamily="18" charset="0"/>
              </a:rPr>
              <a:t>Обведение пальцем контура буквы </a:t>
            </a:r>
            <a:r>
              <a:rPr lang="ru-RU" sz="2500" b="1" dirty="0" smtClean="0">
                <a:solidFill>
                  <a:srgbClr val="005A9E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500" dirty="0" smtClean="0">
                <a:solidFill>
                  <a:srgbClr val="432003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500" dirty="0" smtClean="0">
                <a:solidFill>
                  <a:srgbClr val="432003"/>
                </a:solidFill>
                <a:latin typeface="Times New Roman" pitchFamily="18" charset="0"/>
                <a:cs typeface="Times New Roman" pitchFamily="18" charset="0"/>
              </a:rPr>
              <a:t>Печатание буквы пальцем на парте.                       Выкладывание буквы из счетных палочек.</a:t>
            </a:r>
            <a:endParaRPr lang="ru-RU" sz="2500" dirty="0">
              <a:solidFill>
                <a:srgbClr val="43200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1920" y="980728"/>
            <a:ext cx="3516219" cy="3277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00" dirty="0" smtClean="0"/>
              <a:t>Буква </a:t>
            </a:r>
            <a:r>
              <a:rPr lang="ru-RU" sz="2300" b="1" dirty="0" smtClean="0">
                <a:solidFill>
                  <a:srgbClr val="005A9E"/>
                </a:solidFill>
              </a:rPr>
              <a:t>П</a:t>
            </a:r>
            <a:r>
              <a:rPr lang="ru-RU" sz="2300" dirty="0" smtClean="0"/>
              <a:t> - ворота в поле,</a:t>
            </a:r>
          </a:p>
          <a:p>
            <a:r>
              <a:rPr lang="ru-RU" sz="2300" dirty="0" smtClean="0"/>
              <a:t>Ну совсем как на футболе.</a:t>
            </a:r>
          </a:p>
          <a:p>
            <a:r>
              <a:rPr lang="ru-RU" sz="2300" dirty="0" smtClean="0"/>
              <a:t>Нарисуй подъезд, портал,</a:t>
            </a:r>
          </a:p>
          <a:p>
            <a:r>
              <a:rPr lang="ru-RU" sz="2300" dirty="0" smtClean="0"/>
              <a:t>Парус, павильон, пенал.</a:t>
            </a:r>
          </a:p>
          <a:p>
            <a:r>
              <a:rPr lang="ru-RU" sz="2300" dirty="0" smtClean="0"/>
              <a:t>Всюду буква </a:t>
            </a:r>
            <a:r>
              <a:rPr lang="ru-RU" sz="2300" b="1" dirty="0" smtClean="0">
                <a:solidFill>
                  <a:srgbClr val="005A9E"/>
                </a:solidFill>
              </a:rPr>
              <a:t>П</a:t>
            </a:r>
            <a:r>
              <a:rPr lang="ru-RU" sz="2300" dirty="0" smtClean="0"/>
              <a:t> видна,</a:t>
            </a:r>
          </a:p>
          <a:p>
            <a:r>
              <a:rPr lang="ru-RU" sz="2300" dirty="0" smtClean="0"/>
              <a:t>Просто пишется она:</a:t>
            </a:r>
          </a:p>
          <a:p>
            <a:r>
              <a:rPr lang="ru-RU" sz="2300" dirty="0" smtClean="0"/>
              <a:t>Палка, палка, потолок - </a:t>
            </a:r>
          </a:p>
          <a:p>
            <a:r>
              <a:rPr lang="ru-RU" sz="2300" b="1" dirty="0" smtClean="0">
                <a:solidFill>
                  <a:srgbClr val="005A9E"/>
                </a:solidFill>
              </a:rPr>
              <a:t>П</a:t>
            </a:r>
            <a:r>
              <a:rPr lang="ru-RU" sz="2300" dirty="0" smtClean="0"/>
              <a:t> нарисовал мелок.</a:t>
            </a:r>
          </a:p>
          <a:p>
            <a:pPr algn="r"/>
            <a:r>
              <a:rPr lang="ru-RU" sz="2300" i="1" dirty="0" smtClean="0"/>
              <a:t>И.Лопухина</a:t>
            </a:r>
            <a:endParaRPr lang="ru-RU" sz="2300" i="1" dirty="0"/>
          </a:p>
        </p:txBody>
      </p:sp>
    </p:spTree>
    <p:extLst>
      <p:ext uri="{BB962C8B-B14F-4D97-AF65-F5344CB8AC3E}">
        <p14:creationId xmlns="" xmlns:p14="http://schemas.microsoft.com/office/powerpoint/2010/main" val="114715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t="1699" r="74691" b="80218"/>
          <a:stretch>
            <a:fillRect/>
          </a:stretch>
        </p:blipFill>
        <p:spPr bwMode="auto">
          <a:xfrm>
            <a:off x="755576" y="692696"/>
            <a:ext cx="2319563" cy="2075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2" cstate="print">
            <a:clrChange>
              <a:clrFrom>
                <a:srgbClr val="FCFDFF"/>
              </a:clrFrom>
              <a:clrTo>
                <a:srgbClr val="FCFDFF">
                  <a:alpha val="0"/>
                </a:srgbClr>
              </a:clrTo>
            </a:clrChange>
            <a:lum contrast="20000"/>
          </a:blip>
          <a:srcRect l="75463" t="1699" r="1698" b="80340"/>
          <a:stretch>
            <a:fillRect/>
          </a:stretch>
        </p:blipFill>
        <p:spPr bwMode="auto">
          <a:xfrm>
            <a:off x="6084168" y="692696"/>
            <a:ext cx="2160240" cy="203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5536" y="404664"/>
            <a:ext cx="835292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i="1" dirty="0" smtClean="0"/>
          </a:p>
          <a:p>
            <a:pPr algn="ctr"/>
            <a:endParaRPr lang="ru-RU" sz="2800" b="1" i="1" dirty="0" smtClean="0"/>
          </a:p>
          <a:p>
            <a:pPr algn="ctr"/>
            <a:r>
              <a:rPr lang="ru-RU" sz="2800" b="1" i="1" dirty="0" smtClean="0"/>
              <a:t> </a:t>
            </a:r>
            <a:r>
              <a:rPr lang="ru-RU" sz="4000" b="1" i="1" dirty="0" smtClean="0"/>
              <a:t>Буквы  </a:t>
            </a:r>
            <a:r>
              <a:rPr lang="ru-RU" sz="4000" b="1" dirty="0" smtClean="0">
                <a:solidFill>
                  <a:srgbClr val="005A9E"/>
                </a:solidFill>
              </a:rPr>
              <a:t>П, п</a:t>
            </a:r>
          </a:p>
          <a:p>
            <a:pPr algn="ctr"/>
            <a:endParaRPr lang="ru-RU" sz="2800" b="1" dirty="0" smtClean="0">
              <a:solidFill>
                <a:srgbClr val="005A9E"/>
              </a:solidFill>
            </a:endParaRPr>
          </a:p>
          <a:p>
            <a:pPr algn="ctr"/>
            <a:endParaRPr lang="ru-RU" sz="2800" b="1" dirty="0" smtClean="0">
              <a:solidFill>
                <a:srgbClr val="005A9E"/>
              </a:solidFill>
            </a:endParaRPr>
          </a:p>
          <a:p>
            <a:pPr algn="ctr"/>
            <a:endParaRPr lang="ru-RU" sz="2800" b="1" i="1" dirty="0" smtClean="0">
              <a:solidFill>
                <a:srgbClr val="432003"/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432003"/>
                </a:solidFill>
              </a:rPr>
              <a:t>На что похожа буква </a:t>
            </a:r>
            <a:r>
              <a:rPr lang="ru-RU" sz="2800" b="1" dirty="0" smtClean="0">
                <a:solidFill>
                  <a:srgbClr val="005A9E"/>
                </a:solidFill>
              </a:rPr>
              <a:t>П</a:t>
            </a:r>
            <a:endParaRPr lang="ru-RU" sz="2800" b="1" dirty="0">
              <a:solidFill>
                <a:srgbClr val="005A9E"/>
              </a:solidFill>
            </a:endParaRPr>
          </a:p>
        </p:txBody>
      </p:sp>
      <p:pic>
        <p:nvPicPr>
          <p:cNvPr id="6" name="Рисунок 5" descr="https://fs01.vseosvita.ua/0100iq6p-a46e/03f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07" t="9929" r="54285" b="17021"/>
          <a:stretch>
            <a:fillRect/>
          </a:stretch>
        </p:blipFill>
        <p:spPr bwMode="auto">
          <a:xfrm>
            <a:off x="611560" y="4077072"/>
            <a:ext cx="158417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ds03.infourok.ru/uploads/ex/135f/000172ee-57c72eac/img6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566" t="5896" r="5257" b="57312"/>
          <a:stretch>
            <a:fillRect/>
          </a:stretch>
        </p:blipFill>
        <p:spPr bwMode="auto">
          <a:xfrm>
            <a:off x="2267744" y="4149080"/>
            <a:ext cx="187220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ds03.infourok.ru/uploads/ex/135f/000172ee-57c72eac/img6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 l="38658" t="7075" r="34238" b="57312"/>
          <a:stretch>
            <a:fillRect/>
          </a:stretch>
        </p:blipFill>
        <p:spPr bwMode="auto">
          <a:xfrm>
            <a:off x="4427984" y="4221088"/>
            <a:ext cx="1754769" cy="2091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v.900igr.net:10/data/chtenie/Alfavit-S.Lupan.files/0016-031-Kto-sdelal-mostik.png"/>
          <p:cNvPicPr/>
          <p:nvPr/>
        </p:nvPicPr>
        <p:blipFill>
          <a:blip r:embed="rId5" cstate="print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</a:blip>
          <a:srcRect t="18447" b="10761"/>
          <a:stretch>
            <a:fillRect/>
          </a:stretch>
        </p:blipFill>
        <p:spPr bwMode="auto">
          <a:xfrm>
            <a:off x="6300192" y="3933056"/>
            <a:ext cx="2376264" cy="229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4715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849694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Печатание в тетради буквы </a:t>
            </a:r>
            <a:r>
              <a:rPr lang="ru-RU" sz="2800" b="1" dirty="0" smtClean="0">
                <a:solidFill>
                  <a:srgbClr val="005A9E"/>
                </a:solidFill>
              </a:rPr>
              <a:t>П</a:t>
            </a:r>
          </a:p>
          <a:p>
            <a:pPr algn="ctr"/>
            <a:endParaRPr lang="ru-RU" sz="2800" b="1" dirty="0" smtClean="0">
              <a:solidFill>
                <a:srgbClr val="005A9E"/>
              </a:solidFill>
            </a:endParaRPr>
          </a:p>
          <a:p>
            <a:pPr algn="ctr"/>
            <a:endParaRPr lang="ru-RU" sz="2800" b="1" dirty="0" smtClean="0">
              <a:solidFill>
                <a:srgbClr val="005A9E"/>
              </a:solidFill>
            </a:endParaRPr>
          </a:p>
          <a:p>
            <a:pPr algn="ctr"/>
            <a:endParaRPr lang="ru-RU" sz="2800" b="1" dirty="0" smtClean="0">
              <a:solidFill>
                <a:srgbClr val="005A9E"/>
              </a:solidFill>
            </a:endParaRPr>
          </a:p>
          <a:p>
            <a:pPr algn="ctr"/>
            <a:endParaRPr lang="ru-RU" sz="2800" b="1" dirty="0" smtClean="0">
              <a:solidFill>
                <a:srgbClr val="005A9E"/>
              </a:solidFill>
            </a:endParaRPr>
          </a:p>
          <a:p>
            <a:pPr algn="ctr"/>
            <a:endParaRPr lang="ru-RU" sz="2800" b="1" dirty="0" smtClean="0">
              <a:solidFill>
                <a:srgbClr val="005A9E"/>
              </a:solidFill>
            </a:endParaRPr>
          </a:p>
          <a:p>
            <a:pPr algn="ctr"/>
            <a:endParaRPr lang="ru-RU" sz="2800" b="1" dirty="0" smtClean="0">
              <a:solidFill>
                <a:srgbClr val="005A9E"/>
              </a:solidFill>
            </a:endParaRPr>
          </a:p>
          <a:p>
            <a:pPr algn="ctr"/>
            <a:endParaRPr lang="ru-RU" sz="2800" b="1" dirty="0" smtClean="0">
              <a:solidFill>
                <a:srgbClr val="005A9E"/>
              </a:solidFill>
            </a:endParaRPr>
          </a:p>
          <a:p>
            <a:pPr algn="ctr"/>
            <a:endParaRPr lang="ru-RU" sz="2800" b="1" dirty="0" smtClean="0">
              <a:solidFill>
                <a:srgbClr val="005A9E"/>
              </a:solidFill>
            </a:endParaRPr>
          </a:p>
          <a:p>
            <a:pPr algn="ctr"/>
            <a:endParaRPr lang="ru-RU" sz="2800" b="1" dirty="0" smtClean="0">
              <a:solidFill>
                <a:srgbClr val="005A9E"/>
              </a:solidFill>
            </a:endParaRPr>
          </a:p>
          <a:p>
            <a:pPr algn="ctr"/>
            <a:endParaRPr lang="ru-RU" sz="2800" b="1" dirty="0" smtClean="0">
              <a:solidFill>
                <a:srgbClr val="005A9E"/>
              </a:solidFill>
            </a:endParaRPr>
          </a:p>
          <a:p>
            <a:pPr algn="just"/>
            <a:r>
              <a:rPr lang="ru-RU" sz="2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Звук </a:t>
            </a:r>
            <a:r>
              <a:rPr lang="ru-RU" sz="2400" b="1" i="1" dirty="0" smtClean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обозначают специальным значком — буквой </a:t>
            </a:r>
            <a:r>
              <a:rPr lang="ru-RU" sz="2400" b="1" dirty="0" smtClean="0">
                <a:solidFill>
                  <a:srgbClr val="002F8E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 Название буквы не совпадает с названием звука: буква называется «ПЭ«, а звук - 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п.</a:t>
            </a:r>
            <a:r>
              <a:rPr lang="ru-RU" sz="2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b="1" dirty="0">
              <a:solidFill>
                <a:srgbClr val="005A9E"/>
              </a:solidFill>
            </a:endParaRPr>
          </a:p>
        </p:txBody>
      </p:sp>
      <p:pic>
        <p:nvPicPr>
          <p:cNvPr id="4" name="Рисунок 3" descr="https://e-bookshelf.info/preview/bukva_p/%D0%9F-06.pn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20000"/>
          </a:blip>
          <a:srcRect l="24595" t="33559" r="5525" b="50032"/>
          <a:stretch>
            <a:fillRect/>
          </a:stretch>
        </p:blipFill>
        <p:spPr bwMode="auto">
          <a:xfrm>
            <a:off x="1259632" y="3573016"/>
            <a:ext cx="462559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e-bookshelf.info/preview/bukva_p/%D0%9F-06.pn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 l="5172" t="33559" r="79529" b="50032"/>
          <a:stretch>
            <a:fillRect/>
          </a:stretch>
        </p:blipFill>
        <p:spPr bwMode="auto">
          <a:xfrm>
            <a:off x="4427984" y="1412776"/>
            <a:ext cx="1152128" cy="1631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e-bookshelf.info/preview/bukva_p/%D0%9F-06.pn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 l="5172" t="33559" r="79529" b="50032"/>
          <a:stretch>
            <a:fillRect/>
          </a:stretch>
        </p:blipFill>
        <p:spPr bwMode="auto">
          <a:xfrm>
            <a:off x="6012160" y="1412776"/>
            <a:ext cx="115212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e-bookshelf.info/preview/bukva_p/%D0%9F-06.pn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20000"/>
          </a:blip>
          <a:srcRect l="24595" t="33559" r="42770" b="50032"/>
          <a:stretch>
            <a:fillRect/>
          </a:stretch>
        </p:blipFill>
        <p:spPr bwMode="auto">
          <a:xfrm>
            <a:off x="6012160" y="3573016"/>
            <a:ext cx="216024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 стрелкой 8"/>
          <p:cNvCxnSpPr/>
          <p:nvPr/>
        </p:nvCxnSpPr>
        <p:spPr>
          <a:xfrm>
            <a:off x="4355976" y="1484784"/>
            <a:ext cx="0" cy="1296144"/>
          </a:xfrm>
          <a:prstGeom prst="straightConnector1">
            <a:avLst/>
          </a:prstGeom>
          <a:ln w="38100">
            <a:solidFill>
              <a:srgbClr val="4320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724128" y="1484784"/>
            <a:ext cx="0" cy="1296144"/>
          </a:xfrm>
          <a:prstGeom prst="straightConnector1">
            <a:avLst/>
          </a:prstGeom>
          <a:ln w="38100">
            <a:solidFill>
              <a:srgbClr val="4320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572000" y="1268760"/>
            <a:ext cx="864096" cy="0"/>
          </a:xfrm>
          <a:prstGeom prst="straightConnector1">
            <a:avLst/>
          </a:prstGeom>
          <a:ln w="38100">
            <a:solidFill>
              <a:srgbClr val="4320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 descr="https://ds02.infourok.ru/uploads/ex/0627/0002639e-8b155434/19/hello_html_314a4369.jpg"/>
          <p:cNvPicPr/>
          <p:nvPr/>
        </p:nvPicPr>
        <p:blipFill>
          <a:blip r:embed="rId3" cstate="print">
            <a:lum contrast="20000"/>
          </a:blip>
          <a:srcRect l="59259" t="26174"/>
          <a:stretch>
            <a:fillRect/>
          </a:stretch>
        </p:blipFill>
        <p:spPr bwMode="auto">
          <a:xfrm>
            <a:off x="1763688" y="908720"/>
            <a:ext cx="165618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4715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ata20.i.gallery.ru/albums/gallery/329173-21827-57863098-m750x740-ua12d8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 l="7045" t="41719" r="13946" b="22653"/>
          <a:stretch>
            <a:fillRect/>
          </a:stretch>
        </p:blipFill>
        <p:spPr bwMode="auto">
          <a:xfrm>
            <a:off x="1331640" y="1916832"/>
            <a:ext cx="669674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1520" y="332656"/>
            <a:ext cx="856895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Игра   «Прятки»</a:t>
            </a:r>
          </a:p>
          <a:p>
            <a:pPr algn="ctr"/>
            <a:r>
              <a:rPr lang="ru-RU" sz="2400" i="1" dirty="0" smtClean="0"/>
              <a:t>Буквы  </a:t>
            </a:r>
            <a:r>
              <a:rPr lang="ru-RU" sz="2400" b="1" dirty="0" smtClean="0">
                <a:solidFill>
                  <a:srgbClr val="005A9E"/>
                </a:solidFill>
              </a:rPr>
              <a:t>П</a:t>
            </a:r>
            <a:r>
              <a:rPr lang="ru-RU" sz="2400" i="1" dirty="0" smtClean="0"/>
              <a:t> играют в прятки. Одна буква водит, а остальные очень хорошо спрятались. Помоги ведущей букве найти все буквы </a:t>
            </a:r>
            <a:r>
              <a:rPr lang="ru-RU" sz="2400" b="1" dirty="0" smtClean="0">
                <a:solidFill>
                  <a:srgbClr val="005A9E"/>
                </a:solidFill>
              </a:rPr>
              <a:t>П</a:t>
            </a:r>
          </a:p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14715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9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2629</TotalTime>
  <Words>351</Words>
  <Application>Microsoft Office PowerPoint</Application>
  <PresentationFormat>Экран (4:3)</PresentationFormat>
  <Paragraphs>108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Home</cp:lastModifiedBy>
  <cp:revision>117</cp:revision>
  <dcterms:created xsi:type="dcterms:W3CDTF">2013-08-23T08:38:35Z</dcterms:created>
  <dcterms:modified xsi:type="dcterms:W3CDTF">2022-02-21T08:55:37Z</dcterms:modified>
</cp:coreProperties>
</file>