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 dir="d"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133600"/>
            <a:ext cx="8229600" cy="1470025"/>
          </a:xfrm>
          <a:prstGeom prst="roundRect">
            <a:avLst/>
          </a:prstGeom>
          <a:gradFill flip="none" rotWithShape="1">
            <a:gsLst>
              <a:gs pos="0">
                <a:srgbClr val="FFF200">
                  <a:alpha val="1000"/>
                </a:srgb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635000"/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8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«Память, одетая в камень»</a:t>
            </a:r>
            <a:endParaRPr lang="ru-RU" sz="80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143000" y="3886200"/>
            <a:ext cx="6858000" cy="1752600"/>
          </a:xfrm>
          <a:prstGeom prst="roundRect">
            <a:avLst/>
          </a:prstGeom>
          <a:gradFill flip="none" rotWithShape="1">
            <a:gsLst>
              <a:gs pos="0">
                <a:srgbClr val="FFF200">
                  <a:alpha val="0"/>
                </a:srgb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100000" t="100000"/>
            </a:path>
            <a:tileRect r="-100000" b="-100000"/>
          </a:gradFill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0000" dir="5400000">
              <a:srgbClr val="000000">
                <a:alpha val="38000"/>
              </a:srgbClr>
            </a:outerShdw>
            <a:softEdge rad="6350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lang="ru-RU" sz="26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Выполнила: </a:t>
            </a:r>
            <a:r>
              <a:rPr lang="ru-RU" sz="2600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Шакулина</a:t>
            </a:r>
            <a:r>
              <a:rPr lang="ru-RU" sz="26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 </a:t>
            </a:r>
            <a:r>
              <a:rPr lang="ru-RU" sz="26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Алла Николаевна, воспитатель </a:t>
            </a:r>
            <a:r>
              <a:rPr lang="ru-RU" sz="2600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д</a:t>
            </a:r>
            <a:r>
              <a:rPr lang="ru-RU" sz="26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/с №144</a:t>
            </a:r>
            <a:endParaRPr lang="ru-RU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/>
            </a:endParaRPr>
          </a:p>
          <a:p>
            <a:r>
              <a:rPr lang="ru-RU" sz="16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Г. Владивосток</a:t>
            </a:r>
            <a:endParaRPr lang="ru-RU" sz="1600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/>
              <a:t>Центром архитектурно-скульптурного ансамбля является бронзовая </a:t>
            </a:r>
            <a:r>
              <a:rPr lang="ru-RU" sz="2000" b="1" u="sng" dirty="0" smtClean="0"/>
              <a:t>фигура женщины</a:t>
            </a:r>
            <a:r>
              <a:rPr lang="ru-RU" sz="2000" b="1" dirty="0" smtClean="0"/>
              <a:t>, символизирующей Родину. По обе стороны от нее тянется траурная стела с горельефами, где изображены наиболее драматические эпизоды блокады города</a:t>
            </a:r>
            <a:endParaRPr lang="ru-RU" sz="2000" b="1" dirty="0"/>
          </a:p>
        </p:txBody>
      </p:sp>
      <p:pic>
        <p:nvPicPr>
          <p:cNvPr id="4" name="Содержимое 3" descr="piskarevskoe-memorialnoe-kladbish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1524000"/>
            <a:ext cx="6553200" cy="4419600"/>
          </a:xfr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«Воин – освободитель»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8"/>
            <a:r>
              <a:rPr lang="ru-RU" dirty="0" smtClean="0"/>
              <a:t> </a:t>
            </a:r>
          </a:p>
          <a:p>
            <a:r>
              <a:rPr lang="ru-RU" dirty="0" smtClean="0"/>
              <a:t>Монумент в берлинском </a:t>
            </a:r>
            <a:r>
              <a:rPr lang="ru-RU" b="1" dirty="0" err="1" smtClean="0"/>
              <a:t>Трептов</a:t>
            </a:r>
            <a:r>
              <a:rPr lang="ru-RU" b="1" dirty="0" smtClean="0"/>
              <a:t> - парке</a:t>
            </a:r>
            <a:r>
              <a:rPr lang="ru-RU" dirty="0" smtClean="0"/>
              <a:t>. Один из трёх советских военных мемориалов в Берлине (вместе с мемориалами в Панкове и </a:t>
            </a:r>
            <a:r>
              <a:rPr lang="ru-RU" dirty="0" err="1" smtClean="0"/>
              <a:t>Тиргартене</a:t>
            </a:r>
            <a:r>
              <a:rPr lang="ru-RU" dirty="0" smtClean="0"/>
              <a:t>). </a:t>
            </a:r>
          </a:p>
          <a:p>
            <a:r>
              <a:rPr lang="ru-RU" dirty="0" smtClean="0"/>
              <a:t>В мемориале захоронено около </a:t>
            </a:r>
            <a:r>
              <a:rPr lang="ru-RU" b="1" dirty="0" smtClean="0"/>
              <a:t>7000 советских воинов</a:t>
            </a:r>
            <a:r>
              <a:rPr lang="ru-RU" dirty="0" smtClean="0"/>
              <a:t>, из общего числа </a:t>
            </a:r>
            <a:r>
              <a:rPr lang="ru-RU" b="1" dirty="0" smtClean="0"/>
              <a:t>75 000</a:t>
            </a:r>
            <a:r>
              <a:rPr lang="ru-RU" dirty="0" smtClean="0"/>
              <a:t> павших при штурме Берлина. Известны имена около </a:t>
            </a:r>
            <a:r>
              <a:rPr lang="ru-RU" b="1" dirty="0" smtClean="0"/>
              <a:t>1000 </a:t>
            </a:r>
            <a:r>
              <a:rPr lang="ru-RU" dirty="0" smtClean="0"/>
              <a:t>из них.  </a:t>
            </a:r>
          </a:p>
          <a:p>
            <a:r>
              <a:rPr lang="ru-RU" dirty="0" smtClean="0"/>
              <a:t>Скульптор Е.В. Вучетич, архитектор Я. Б. Белопольский, художник А.В. </a:t>
            </a:r>
            <a:r>
              <a:rPr lang="ru-RU" dirty="0" err="1" smtClean="0"/>
              <a:t>Горпенко</a:t>
            </a:r>
            <a:r>
              <a:rPr lang="ru-RU" dirty="0" smtClean="0"/>
              <a:t>, инженер С.С. </a:t>
            </a:r>
            <a:r>
              <a:rPr lang="ru-RU" dirty="0" err="1" smtClean="0"/>
              <a:t>Валериус</a:t>
            </a:r>
            <a:r>
              <a:rPr lang="ru-RU" dirty="0" smtClean="0"/>
              <a:t>. Открыт</a:t>
            </a:r>
            <a:r>
              <a:rPr lang="ru-RU" b="1" dirty="0" smtClean="0"/>
              <a:t> 8 мая 1949 мая. </a:t>
            </a:r>
            <a:r>
              <a:rPr lang="ru-RU" dirty="0" smtClean="0"/>
              <a:t>Высота — 12 метров. Вес — 70 тонн. </a:t>
            </a:r>
          </a:p>
          <a:p>
            <a:r>
              <a:rPr lang="ru-RU" dirty="0" smtClean="0"/>
              <a:t>Монумент </a:t>
            </a:r>
            <a:r>
              <a:rPr lang="ru-RU" b="1" dirty="0" smtClean="0"/>
              <a:t>«</a:t>
            </a:r>
            <a:r>
              <a:rPr lang="ru-RU" b="1" dirty="0" err="1" smtClean="0"/>
              <a:t>Во́ин-освободи́тель</a:t>
            </a:r>
            <a:r>
              <a:rPr lang="ru-RU" b="1" dirty="0" smtClean="0"/>
              <a:t>» </a:t>
            </a:r>
            <a:r>
              <a:rPr lang="ru-RU" dirty="0" smtClean="0"/>
              <a:t>является символом победы советского народа в Великой Отечественной войне, и освобождения народов Европы от фашизма.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ро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0" y="304800"/>
            <a:ext cx="3657600" cy="6553200"/>
          </a:xfr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Мемориальный комплекс «Хатынь»</a:t>
            </a:r>
            <a:br>
              <a:rPr lang="ru-RU" b="1" i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70000" lnSpcReduction="20000"/>
          </a:bodyPr>
          <a:lstStyle/>
          <a:p>
            <a:r>
              <a:rPr lang="ru-RU" b="1" dirty="0" smtClean="0"/>
              <a:t>Хатынь – бывшая деревня </a:t>
            </a:r>
            <a:r>
              <a:rPr lang="ru-RU" b="1" dirty="0" err="1" smtClean="0"/>
              <a:t>Логойского</a:t>
            </a:r>
            <a:r>
              <a:rPr lang="ru-RU" b="1" dirty="0" smtClean="0"/>
              <a:t> района Минской области Беларуси – стала символом трагедии белорусского народа.</a:t>
            </a:r>
          </a:p>
          <a:p>
            <a:pPr algn="ctr">
              <a:buNone/>
            </a:pPr>
            <a:r>
              <a:rPr lang="ru-RU" b="1" dirty="0" smtClean="0"/>
              <a:t>«Непокоренный человек» пришел в деревню после пожара.</a:t>
            </a:r>
            <a:endParaRPr lang="ru-RU" dirty="0" smtClean="0"/>
          </a:p>
          <a:p>
            <a:r>
              <a:rPr lang="ru-RU" dirty="0" smtClean="0"/>
              <a:t>В марте 1943-го фашисты сожгли деревню и 149 жителей - отомстили за смерть расстрелянных партизанами полицаев. </a:t>
            </a:r>
          </a:p>
          <a:p>
            <a:r>
              <a:rPr lang="ru-RU" dirty="0" smtClean="0"/>
              <a:t>Людей согнали в колхозный сарай, стены обложили соломой и подожгли. Под напором человеческих тел двери распахнулись - люди пытались бежать, но их расстреливали в упор. </a:t>
            </a:r>
          </a:p>
          <a:p>
            <a:r>
              <a:rPr lang="ru-RU" dirty="0" smtClean="0"/>
              <a:t>Выжил только 56-летний кузнец </a:t>
            </a:r>
            <a:r>
              <a:rPr lang="ru-RU" b="1" dirty="0" smtClean="0"/>
              <a:t>Иосиф Каминский</a:t>
            </a:r>
            <a:r>
              <a:rPr lang="ru-RU" dirty="0" smtClean="0"/>
              <a:t>. Среди обгоревших тел он нашел сына - мальчик умер у отца на руках. Пятеро детей и жена Каминского сгорели заживо. </a:t>
            </a:r>
          </a:p>
          <a:p>
            <a:r>
              <a:rPr lang="ru-RU" dirty="0" smtClean="0"/>
              <a:t>Как напоминание о том кошмаре в 1969 году в Хатыни поставили памятник «Непокоренный человек».</a:t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хатынь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4200" y="533400"/>
            <a:ext cx="2743200" cy="5410200"/>
          </a:xfr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"Мемориал Славы". </a:t>
            </a:r>
            <a:br>
              <a:rPr lang="ru-RU" sz="3600" b="1" dirty="0" smtClean="0"/>
            </a:br>
            <a:r>
              <a:rPr lang="ru-RU" sz="3600" b="1" i="1" dirty="0" smtClean="0"/>
              <a:t>г. Владикавказ, Красногвардейский парк.</a:t>
            </a:r>
            <a:endParaRPr lang="ru-RU" sz="3600" b="1" dirty="0"/>
          </a:p>
        </p:txBody>
      </p:sp>
      <p:pic>
        <p:nvPicPr>
          <p:cNvPr id="4" name="Содержимое 3" descr="мемориал славы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8250" y="1828800"/>
            <a:ext cx="6667500" cy="4038600"/>
          </a:xfr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Памятник фронтовой собаке в Москве</a:t>
            </a:r>
            <a:br>
              <a:rPr lang="ru-RU" sz="3600" b="1" dirty="0" smtClean="0"/>
            </a:b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Фронтовая собака находится на Поклонной горе, на открытой площадке Центрального музея Великой Отечественной войны. Скульптор поместил ее на разорванные гусеничные траки, в память обо всех животных, несших службу в годы Великой Отечественной войны наравне с людьми. </a:t>
            </a:r>
            <a:endParaRPr lang="ru-RU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/>
              <a:t>В годы ВОВ на фронте служили более 60 тысяч животных, фронтовые собаки даже принимали участие в параде 24 июня 1945 года</a:t>
            </a:r>
            <a:r>
              <a:rPr lang="ru-RU" b="1" dirty="0" smtClean="0"/>
              <a:t>. </a:t>
            </a:r>
            <a:endParaRPr lang="ru-RU" b="1" dirty="0"/>
          </a:p>
        </p:txBody>
      </p:sp>
      <p:pic>
        <p:nvPicPr>
          <p:cNvPr id="4" name="Содержимое 3" descr="pamyatnik_frontovoj_sobak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676400"/>
            <a:ext cx="6553200" cy="4106069"/>
          </a:xfr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/>
              <a:t>В Калининграде открылся памятник воинам-разведчикам, построенный на народные средства.</a:t>
            </a:r>
            <a:endParaRPr lang="ru-RU" sz="3200" b="1" dirty="0"/>
          </a:p>
        </p:txBody>
      </p:sp>
      <p:pic>
        <p:nvPicPr>
          <p:cNvPr id="4" name="Содержимое 3" descr="пам в калининграде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752600"/>
            <a:ext cx="6781800" cy="4114800"/>
          </a:xfr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Мемориал "Боевая слава Тихоокеанского флота"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Общая площадь комплекса составляет 3693 квадратных метра.</a:t>
            </a:r>
          </a:p>
          <a:p>
            <a:r>
              <a:rPr lang="ru-RU" dirty="0" smtClean="0"/>
              <a:t>В его состав входят подиум Вечного огня, постамент с орудием эсминца "Войков", 45 тумб с названием кораблей частей и соединений ТОФ, удостоенных боевых наград, стена Славы с барельефной композицией с мраморными досками героям-подводникам ТОФ.</a:t>
            </a:r>
          </a:p>
          <a:p>
            <a:r>
              <a:rPr lang="ru-RU" dirty="0" smtClean="0"/>
              <a:t>В нишах на верхней площадке пандуса хранятся капсулы с землей героев Москвы, Ленинграда, Волгограда, Севастополя, Одессы, Киева, Новороссийска, Минска и Керчи. 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1000"/>
            <a:lum/>
          </a:blip>
          <a:srcRect/>
          <a:stretch>
            <a:fillRect t="-1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791200"/>
          </a:xfrm>
          <a:prstGeom prst="roundRect">
            <a:avLst>
              <a:gd name="adj" fmla="val 7618"/>
            </a:avLst>
          </a:prstGeom>
          <a:noFill/>
          <a:ln w="22225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bevel/>
          </a:ln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b="1" i="1" dirty="0" smtClean="0"/>
              <a:t> </a:t>
            </a:r>
            <a:r>
              <a:rPr lang="ru-RU" sz="4900" b="1" dirty="0" smtClean="0"/>
              <a:t>Римма Казакова</a:t>
            </a:r>
            <a:br>
              <a:rPr lang="ru-RU" sz="4900" b="1" dirty="0" smtClean="0"/>
            </a:br>
            <a:r>
              <a:rPr lang="ru-RU" sz="4900" b="1" dirty="0" smtClean="0"/>
              <a:t>«На фотографии в газете...»</a:t>
            </a:r>
            <a:br>
              <a:rPr lang="ru-RU" sz="4900" b="1" dirty="0" smtClean="0"/>
            </a:br>
            <a:r>
              <a:rPr lang="ru-RU" sz="4900" b="1" dirty="0" smtClean="0"/>
              <a:t/>
            </a:r>
            <a:br>
              <a:rPr lang="ru-RU" sz="4900" b="1" dirty="0" smtClean="0"/>
            </a:br>
            <a:r>
              <a:rPr lang="ru-RU" sz="4900" b="1" dirty="0" smtClean="0"/>
              <a:t>На фотографии в газете</a:t>
            </a:r>
            <a:br>
              <a:rPr lang="ru-RU" sz="4900" b="1" dirty="0" smtClean="0"/>
            </a:br>
            <a:r>
              <a:rPr lang="ru-RU" sz="4900" b="1" dirty="0" smtClean="0"/>
              <a:t>нечетко изображены</a:t>
            </a:r>
            <a:br>
              <a:rPr lang="ru-RU" sz="4900" b="1" dirty="0" smtClean="0"/>
            </a:br>
            <a:r>
              <a:rPr lang="ru-RU" sz="4900" b="1" dirty="0" smtClean="0"/>
              <a:t>бойцы, еще почти что дети,</a:t>
            </a:r>
            <a:br>
              <a:rPr lang="ru-RU" sz="4900" b="1" dirty="0" smtClean="0"/>
            </a:br>
            <a:r>
              <a:rPr lang="ru-RU" sz="4900" b="1" dirty="0" smtClean="0"/>
              <a:t>герои мировой войны.</a:t>
            </a:r>
            <a:br>
              <a:rPr lang="ru-RU" sz="4900" b="1" dirty="0" smtClean="0"/>
            </a:br>
            <a:r>
              <a:rPr lang="ru-RU" sz="4900" b="1" dirty="0" smtClean="0"/>
              <a:t>Они снимались перед боем -</a:t>
            </a:r>
            <a:br>
              <a:rPr lang="ru-RU" sz="4900" b="1" dirty="0" smtClean="0"/>
            </a:br>
            <a:r>
              <a:rPr lang="ru-RU" sz="4900" b="1" dirty="0" smtClean="0"/>
              <a:t>в обнимку, четверо у рва.</a:t>
            </a:r>
            <a:br>
              <a:rPr lang="ru-RU" sz="4900" b="1" dirty="0" smtClean="0"/>
            </a:br>
            <a:r>
              <a:rPr lang="ru-RU" sz="4900" b="1" dirty="0" smtClean="0"/>
              <a:t>И было небо </a:t>
            </a:r>
            <a:r>
              <a:rPr lang="ru-RU" sz="4900" b="1" dirty="0" err="1" smtClean="0"/>
              <a:t>голубое</a:t>
            </a:r>
            <a:r>
              <a:rPr lang="ru-RU" sz="4900" b="1" dirty="0" smtClean="0"/>
              <a:t>,</a:t>
            </a:r>
            <a:br>
              <a:rPr lang="ru-RU" sz="4900" b="1" dirty="0" smtClean="0"/>
            </a:br>
            <a:r>
              <a:rPr lang="ru-RU" sz="4900" b="1" dirty="0" smtClean="0"/>
              <a:t>была зеленая трава.</a:t>
            </a:r>
            <a:br>
              <a:rPr lang="ru-RU" sz="4900" b="1" dirty="0" smtClean="0"/>
            </a:br>
            <a:r>
              <a:rPr lang="ru-RU" sz="4900" b="1" dirty="0" smtClean="0"/>
              <a:t/>
            </a:r>
            <a:br>
              <a:rPr lang="ru-RU" sz="4900" b="1" dirty="0" smtClean="0"/>
            </a:br>
            <a:r>
              <a:rPr lang="ru-RU" sz="4900" b="1" dirty="0" smtClean="0"/>
              <a:t>Никто не знает их фамилий,</a:t>
            </a:r>
            <a:br>
              <a:rPr lang="ru-RU" sz="4900" b="1" dirty="0" smtClean="0"/>
            </a:br>
            <a:r>
              <a:rPr lang="ru-RU" sz="4900" b="1" dirty="0" smtClean="0"/>
              <a:t>о них ни песен нет, ни книг.</a:t>
            </a:r>
            <a:br>
              <a:rPr lang="ru-RU" sz="4900" b="1" dirty="0" smtClean="0"/>
            </a:br>
            <a:r>
              <a:rPr lang="ru-RU" sz="4900" b="1" dirty="0" smtClean="0"/>
              <a:t>Здесь чей-то сын и чей-то милый</a:t>
            </a:r>
            <a:br>
              <a:rPr lang="ru-RU" sz="4900" b="1" dirty="0" smtClean="0"/>
            </a:br>
            <a:r>
              <a:rPr lang="ru-RU" sz="4900" b="1" dirty="0" smtClean="0"/>
              <a:t>и чей-то первый ученик.</a:t>
            </a:r>
            <a:br>
              <a:rPr lang="ru-RU" sz="4900" b="1" dirty="0" smtClean="0"/>
            </a:br>
            <a:r>
              <a:rPr lang="ru-RU" sz="4900" b="1" dirty="0" smtClean="0"/>
              <a:t>Они легли на поле боя,-</a:t>
            </a:r>
            <a:br>
              <a:rPr lang="ru-RU" sz="4900" b="1" dirty="0" smtClean="0"/>
            </a:br>
            <a:r>
              <a:rPr lang="ru-RU" sz="4900" b="1" dirty="0" smtClean="0"/>
              <a:t>жить начинавшие едва.</a:t>
            </a:r>
            <a:br>
              <a:rPr lang="ru-RU" sz="4900" b="1" dirty="0" smtClean="0"/>
            </a:br>
            <a:r>
              <a:rPr lang="ru-RU" sz="4900" b="1" dirty="0" smtClean="0"/>
              <a:t>И было небо </a:t>
            </a:r>
            <a:r>
              <a:rPr lang="ru-RU" sz="4900" b="1" dirty="0" err="1" smtClean="0"/>
              <a:t>голубое</a:t>
            </a:r>
            <a:r>
              <a:rPr lang="ru-RU" sz="4900" b="1" dirty="0" smtClean="0"/>
              <a:t>,</a:t>
            </a:r>
            <a:br>
              <a:rPr lang="ru-RU" sz="4900" b="1" dirty="0" smtClean="0"/>
            </a:br>
            <a:r>
              <a:rPr lang="ru-RU" sz="4900" b="1" dirty="0" smtClean="0"/>
              <a:t>была зеленая трава.</a:t>
            </a:r>
            <a:br>
              <a:rPr lang="ru-RU" sz="4900" b="1" dirty="0" smtClean="0"/>
            </a:br>
            <a:r>
              <a:rPr lang="ru-RU" sz="4900" b="1" dirty="0" smtClean="0"/>
              <a:t/>
            </a:r>
            <a:br>
              <a:rPr lang="ru-RU" sz="4900" b="1" dirty="0" smtClean="0"/>
            </a:br>
            <a:r>
              <a:rPr lang="ru-RU" sz="4900" b="1" dirty="0" smtClean="0"/>
              <a:t>Забыть тот горький год неблизкий</a:t>
            </a:r>
            <a:br>
              <a:rPr lang="ru-RU" sz="4900" b="1" dirty="0" smtClean="0"/>
            </a:br>
            <a:r>
              <a:rPr lang="ru-RU" sz="4900" b="1" dirty="0" smtClean="0"/>
              <a:t>мы никогда бы не смогли.</a:t>
            </a:r>
            <a:br>
              <a:rPr lang="ru-RU" sz="4900" b="1" dirty="0" smtClean="0"/>
            </a:br>
            <a:r>
              <a:rPr lang="ru-RU" sz="4900" b="1" dirty="0" smtClean="0"/>
              <a:t>По всей России обелиски,</a:t>
            </a:r>
            <a:br>
              <a:rPr lang="ru-RU" sz="4900" b="1" dirty="0" smtClean="0"/>
            </a:br>
            <a:r>
              <a:rPr lang="ru-RU" sz="4900" b="1" dirty="0" smtClean="0"/>
              <a:t>как души, рвутся из земли.</a:t>
            </a:r>
            <a:br>
              <a:rPr lang="ru-RU" sz="4900" b="1" dirty="0" smtClean="0"/>
            </a:br>
            <a:r>
              <a:rPr lang="ru-RU" sz="4900" b="1" dirty="0" smtClean="0"/>
              <a:t>...Они прикрыли жизнь собою,-</a:t>
            </a:r>
            <a:br>
              <a:rPr lang="ru-RU" sz="4900" b="1" dirty="0" smtClean="0"/>
            </a:br>
            <a:r>
              <a:rPr lang="ru-RU" sz="4900" b="1" dirty="0" smtClean="0"/>
              <a:t>жить начинавшие едва,</a:t>
            </a:r>
            <a:br>
              <a:rPr lang="ru-RU" sz="4900" b="1" dirty="0" smtClean="0"/>
            </a:br>
            <a:r>
              <a:rPr lang="ru-RU" sz="4900" b="1" dirty="0" smtClean="0"/>
              <a:t>чтоб было небо </a:t>
            </a:r>
            <a:r>
              <a:rPr lang="ru-RU" sz="4900" b="1" dirty="0" err="1" smtClean="0"/>
              <a:t>голубое</a:t>
            </a:r>
            <a:r>
              <a:rPr lang="ru-RU" sz="4900" b="1" dirty="0" smtClean="0"/>
              <a:t>,</a:t>
            </a:r>
            <a:br>
              <a:rPr lang="ru-RU" sz="4900" b="1" dirty="0" smtClean="0"/>
            </a:br>
            <a:r>
              <a:rPr lang="ru-RU" sz="4900" b="1" dirty="0" smtClean="0"/>
              <a:t>была зеленая трава.</a:t>
            </a:r>
            <a:r>
              <a:rPr lang="ru-RU" sz="4900" b="1" i="1" dirty="0" smtClean="0"/>
              <a:t> </a:t>
            </a:r>
            <a:endParaRPr lang="ru-RU" sz="4900" b="1" dirty="0" smtClean="0"/>
          </a:p>
        </p:txBody>
      </p:sp>
      <p:pic>
        <p:nvPicPr>
          <p:cNvPr id="4" name="Рисунок 3" descr="птица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304800"/>
            <a:ext cx="2466975" cy="2705100"/>
          </a:xfrm>
          <a:prstGeom prst="rect">
            <a:avLst/>
          </a:prstGeo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лава боевого флота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62000" y="533400"/>
            <a:ext cx="5257800" cy="2819400"/>
          </a:xfrm>
        </p:spPr>
      </p:pic>
      <p:pic>
        <p:nvPicPr>
          <p:cNvPr id="9" name="Содержимое 8" descr="тих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352800" y="3505200"/>
            <a:ext cx="4953000" cy="2667000"/>
          </a:xfr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Памятник героине знаменитой песни «Катюша», установлен в  сквере </a:t>
            </a:r>
            <a:r>
              <a:rPr lang="ru-RU" sz="3100" b="1" dirty="0" err="1" smtClean="0"/>
              <a:t>Моргородка</a:t>
            </a:r>
            <a:r>
              <a:rPr lang="ru-RU" sz="3100" b="1" dirty="0" smtClean="0"/>
              <a:t> во Владивостоке.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Песня «Катюша» композитора Матвея </a:t>
            </a:r>
            <a:r>
              <a:rPr lang="ru-RU" dirty="0" err="1" smtClean="0"/>
              <a:t>Блантера</a:t>
            </a:r>
            <a:r>
              <a:rPr lang="ru-RU" dirty="0" smtClean="0"/>
              <a:t> на стихи Михаила Исаковского, впервые прозвучавшая в ноябре 1938 года. По одной из версий, прообразом героини песни стала уроженка Владивостока Екатерина Алексеева, которая вместе с мужем офицером-пограничником участвовала в боях у озера Хасан и за проявленное мужество была удостоена ордена Красной Звезды.</a:t>
            </a:r>
          </a:p>
          <a:p>
            <a:r>
              <a:rPr lang="ru-RU" dirty="0" smtClean="0"/>
              <a:t>Автор эскиза — художник из Санкт-Петербурга Константин Новиков. Скульптором, изготовившим памятник, стал Иван Кулаков из </a:t>
            </a:r>
            <a:r>
              <a:rPr lang="ru-RU" dirty="0" err="1" smtClean="0"/>
              <a:t>Кемерова</a:t>
            </a:r>
            <a:r>
              <a:rPr lang="ru-RU" dirty="0" smtClean="0"/>
              <a:t>, который принимал непосредственное участие в установке своего детища.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катюш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762000"/>
            <a:ext cx="5867400" cy="5029200"/>
          </a:xfr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Стела "Владивосток — город воинской славы"</a:t>
            </a:r>
            <a:br>
              <a:rPr lang="ru-RU" sz="3600" b="1" dirty="0" smtClean="0"/>
            </a:b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Стела воздвигнута на Центральной площади.</a:t>
            </a:r>
          </a:p>
          <a:p>
            <a:r>
              <a:rPr lang="ru-RU" dirty="0" smtClean="0"/>
              <a:t>Звание </a:t>
            </a:r>
            <a:r>
              <a:rPr lang="ru-RU" b="1" dirty="0" smtClean="0"/>
              <a:t>"Город воинской славы" </a:t>
            </a:r>
            <a:r>
              <a:rPr lang="ru-RU" dirty="0" smtClean="0"/>
              <a:t>было присвоено Владивостоку лишь в 2010 году — за мужество, стойкость и массовый героизм, проявленные защитниками города в борьбе за свободу и независимость Отечества.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телла владив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914400"/>
            <a:ext cx="6788945" cy="4525963"/>
          </a:xfr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Содержимое 3" descr="13c26820cf9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219200"/>
            <a:ext cx="6629400" cy="4876800"/>
          </a:xfr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401762"/>
          </a:xfrm>
          <a:prstGeom prst="roundRect">
            <a:avLst>
              <a:gd name="adj" fmla="val 26667"/>
            </a:avLst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Autofit/>
          </a:bodyPr>
          <a:lstStyle/>
          <a:p>
            <a:r>
              <a:rPr lang="ru-RU" sz="2400" b="1" dirty="0" smtClean="0"/>
              <a:t>      Две трети века назад началась Великая Отечественная война, унесшая многие миллионы жизней наших      сограждан, родных и близких – </a:t>
            </a:r>
            <a:br>
              <a:rPr lang="ru-RU" sz="2400" b="1" dirty="0" smtClean="0"/>
            </a:br>
            <a:r>
              <a:rPr lang="ru-RU" sz="2400" b="1" dirty="0" smtClean="0"/>
              <a:t>людей, которым мы обязаны своей свободой и независимостью.</a:t>
            </a:r>
            <a:br>
              <a:rPr lang="ru-RU" sz="2400" b="1" dirty="0" smtClean="0"/>
            </a:b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33400" y="2133600"/>
            <a:ext cx="8153400" cy="3992563"/>
          </a:xfrm>
          <a:prstGeom prst="roundRect">
            <a:avLst>
              <a:gd name="adj" fmla="val 11530"/>
            </a:avLst>
          </a:prstGeom>
          <a:noFill/>
          <a:ln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ru-RU" dirty="0" smtClean="0"/>
              <a:t>По всей нашей необъятной Родине - от </a:t>
            </a:r>
            <a:r>
              <a:rPr lang="ru-RU" b="1" dirty="0" smtClean="0">
                <a:solidFill>
                  <a:schemeClr val="tx1"/>
                </a:solidFill>
              </a:rPr>
              <a:t>Владивостока до Калининграда</a:t>
            </a:r>
            <a:r>
              <a:rPr lang="ru-RU" dirty="0" smtClean="0"/>
              <a:t>, включая все бывшие республики СССР, а также дальнее зарубежье, были воздвигнуты десятки тысяч памятников, монументов, обелисков и мемориалов в память о войне и людях в ней победивших, живых и павших. </a:t>
            </a:r>
          </a:p>
          <a:p>
            <a:pPr lvl="1">
              <a:buFont typeface="Arial" pitchFamily="34" charset="0"/>
              <a:buChar char="•"/>
            </a:pPr>
            <a:endParaRPr lang="ru-RU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9" name="Рисунок 8" descr="fabdfa91a54f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304800"/>
            <a:ext cx="1219200" cy="1219200"/>
          </a:xfrm>
          <a:prstGeom prst="rect">
            <a:avLst/>
          </a:prstGeo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sz="2800" dirty="0" smtClean="0"/>
              <a:t>Пожалуй, наиболее известный не только в России, но и во всем мире памятник войны – монументальный комплекс </a:t>
            </a:r>
            <a:r>
              <a:rPr lang="ru-RU" sz="4600" b="1" dirty="0" smtClean="0"/>
              <a:t>«Могила Неизвестного Солдата» </a:t>
            </a:r>
            <a:r>
              <a:rPr lang="ru-RU" sz="2800" dirty="0" smtClean="0"/>
              <a:t>в Александровском саду Москвы у стен Кремля. </a:t>
            </a:r>
          </a:p>
          <a:p>
            <a:pPr algn="ctr"/>
            <a:r>
              <a:rPr lang="ru-RU" sz="2800" dirty="0" smtClean="0"/>
              <a:t>Он не самый большой, но исполнен с безукоризненной гармоничной строгостью. Вечный огонь, вырывающийся из центра пятиконечной звезды, сзади него – гранитный постамент, на котором лежат склоненное в знак скорби знамя, солдатская каска и лавровая ветвь. Слева от вечного огня – стена с надписью: </a:t>
            </a:r>
            <a:r>
              <a:rPr lang="ru-RU" sz="2800" b="1" dirty="0" smtClean="0"/>
              <a:t>«Павшим за Родину». </a:t>
            </a:r>
          </a:p>
          <a:p>
            <a:pPr algn="ctr"/>
            <a:r>
              <a:rPr lang="ru-RU" sz="2800" dirty="0" smtClean="0"/>
              <a:t>Там же указаны даты начала и конца войны.</a:t>
            </a:r>
          </a:p>
          <a:p>
            <a:pPr algn="ctr"/>
            <a:r>
              <a:rPr lang="ru-RU" sz="2800" dirty="0" smtClean="0"/>
              <a:t> Справа – величественная гранитная аллея, на которой через равные промежутки установлены каменные блоки с названием городов-героев. </a:t>
            </a:r>
          </a:p>
          <a:p>
            <a:pPr algn="ctr"/>
            <a:r>
              <a:rPr lang="ru-RU" sz="2800" dirty="0" smtClean="0"/>
              <a:t>В каждый из этих блоков заключена капсула с землей, привезенной из города-героя. </a:t>
            </a:r>
          </a:p>
          <a:p>
            <a:pPr algn="ctr"/>
            <a:r>
              <a:rPr lang="ru-RU" sz="2800" dirty="0" smtClean="0"/>
              <a:t>Продолжением аллеи служит красная гранитная стела, на которой увековечены названия городов воинской славы.</a:t>
            </a:r>
          </a:p>
          <a:p>
            <a:pPr algn="ctr"/>
            <a:endParaRPr lang="ru-RU" sz="28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Монументальный комплекс </a:t>
            </a:r>
            <a:br>
              <a:rPr lang="ru-RU" sz="2400" dirty="0" smtClean="0"/>
            </a:br>
            <a:r>
              <a:rPr lang="ru-RU" b="1" dirty="0" smtClean="0"/>
              <a:t>«Могила Неизвестного Солдата»</a:t>
            </a:r>
            <a:endParaRPr lang="ru-RU" dirty="0"/>
          </a:p>
        </p:txBody>
      </p:sp>
      <p:pic>
        <p:nvPicPr>
          <p:cNvPr id="4" name="Содержимое 3" descr="могила неизвестного солдат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3756" y="1600200"/>
            <a:ext cx="6796488" cy="4525963"/>
          </a:xfr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381000" y="6096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Грандиозный по масштабу и величественности памятник расположен в городе-герое </a:t>
            </a:r>
            <a:r>
              <a:rPr lang="ru-RU" b="1" dirty="0" smtClean="0"/>
              <a:t>Волгограде </a:t>
            </a:r>
            <a:r>
              <a:rPr lang="ru-RU" dirty="0" smtClean="0"/>
              <a:t>(бывшем Сталинграде), где произошла одна из величайших битв войны. </a:t>
            </a:r>
          </a:p>
          <a:p>
            <a:r>
              <a:rPr lang="ru-RU" dirty="0" smtClean="0"/>
              <a:t>Его главным элементом, установленным на Мамаевом кургане, является огромная фигура женщины с поднятым мечом в правой руке. </a:t>
            </a:r>
          </a:p>
          <a:p>
            <a:r>
              <a:rPr lang="ru-RU" dirty="0" smtClean="0"/>
              <a:t>Высота фигуры – 52 метра, длина меча – 33 метра. Эта скульптура называется «Родина-мать зовет». </a:t>
            </a:r>
          </a:p>
          <a:p>
            <a:r>
              <a:rPr lang="ru-RU" dirty="0" smtClean="0"/>
              <a:t>У ее подножия, согласно завещанию, похоронен бывший командующий 62-й армией, вынесшей главную тяжесть боев в городе – </a:t>
            </a:r>
            <a:r>
              <a:rPr lang="ru-RU" b="1" dirty="0" smtClean="0"/>
              <a:t>В.И. Чуйков.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мамаев курга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200" y="914400"/>
            <a:ext cx="6034617" cy="4525963"/>
          </a:xfr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Увековечивает </a:t>
            </a:r>
            <a:r>
              <a:rPr lang="ru-RU" b="1" dirty="0" smtClean="0"/>
              <a:t>подвиг воинов и жителей блокадного Ленинграда</a:t>
            </a:r>
            <a:r>
              <a:rPr lang="ru-RU" dirty="0" smtClean="0"/>
              <a:t>, переживших самые страшные испытания, которые только можно вообразить, </a:t>
            </a:r>
            <a:r>
              <a:rPr lang="ru-RU" b="1" dirty="0" smtClean="0"/>
              <a:t>мемориальный комплекс на Пискаревском кладбище в нынешнем Санкт-Петербурге. </a:t>
            </a:r>
          </a:p>
          <a:p>
            <a:r>
              <a:rPr lang="ru-RU" dirty="0" smtClean="0"/>
              <a:t>Точное число жертв, захороненных в братских могилах на Пискаревском кладбище, до сих пор неизвестно, но большинство историков считают, что их было около полумиллиона человек.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Мемориальный комплекс на Пискаревском кладбище</a:t>
            </a:r>
            <a:endParaRPr lang="ru-RU" b="1" dirty="0"/>
          </a:p>
        </p:txBody>
      </p:sp>
      <p:pic>
        <p:nvPicPr>
          <p:cNvPr id="4" name="Содержимое 3" descr="piscarev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0" y="1600200"/>
            <a:ext cx="5645692" cy="4525963"/>
          </a:xfr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</TotalTime>
  <Words>779</Words>
  <Application>Microsoft Office PowerPoint</Application>
  <PresentationFormat>Экран (4:3)</PresentationFormat>
  <Paragraphs>51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Office Theme</vt:lpstr>
      <vt:lpstr>«Память, одетая в камень»</vt:lpstr>
      <vt:lpstr>Слайд 2</vt:lpstr>
      <vt:lpstr>      Две трети века назад началась Великая Отечественная война, унесшая многие миллионы жизней наших      сограждан, родных и близких –  людей, которым мы обязаны своей свободой и независимостью. </vt:lpstr>
      <vt:lpstr>Слайд 4</vt:lpstr>
      <vt:lpstr>Монументальный комплекс  «Могила Неизвестного Солдата»</vt:lpstr>
      <vt:lpstr>Слайд 6</vt:lpstr>
      <vt:lpstr>Слайд 7</vt:lpstr>
      <vt:lpstr>Слайд 8</vt:lpstr>
      <vt:lpstr>Мемориальный комплекс на Пискаревском кладбище</vt:lpstr>
      <vt:lpstr>Центром архитектурно-скульптурного ансамбля является бронзовая фигура женщины, символизирующей Родину. По обе стороны от нее тянется траурная стела с горельефами, где изображены наиболее драматические эпизоды блокады города</vt:lpstr>
      <vt:lpstr>«Воин – освободитель»</vt:lpstr>
      <vt:lpstr>Слайд 12</vt:lpstr>
      <vt:lpstr>Мемориальный комплекс «Хатынь» </vt:lpstr>
      <vt:lpstr>Слайд 14</vt:lpstr>
      <vt:lpstr>"Мемориал Славы".  г. Владикавказ, Красногвардейский парк.</vt:lpstr>
      <vt:lpstr>Памятник фронтовой собаке в Москве </vt:lpstr>
      <vt:lpstr>В годы ВОВ на фронте служили более 60 тысяч животных, фронтовые собаки даже принимали участие в параде 24 июня 1945 года. </vt:lpstr>
      <vt:lpstr>В Калининграде открылся памятник воинам-разведчикам, построенный на народные средства.</vt:lpstr>
      <vt:lpstr>Мемориал "Боевая слава Тихоокеанского флота" </vt:lpstr>
      <vt:lpstr>Слайд 20</vt:lpstr>
      <vt:lpstr> Памятник героине знаменитой песни «Катюша», установлен в  сквере Моргородка во Владивостоке.  </vt:lpstr>
      <vt:lpstr>Слайд 22</vt:lpstr>
      <vt:lpstr>Стела "Владивосток — город воинской славы" </vt:lpstr>
      <vt:lpstr>Слайд 24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алла</cp:lastModifiedBy>
  <cp:revision>44</cp:revision>
  <dcterms:created xsi:type="dcterms:W3CDTF">2014-07-29T09:23:38Z</dcterms:created>
  <dcterms:modified xsi:type="dcterms:W3CDTF">2016-02-05T01:11:03Z</dcterms:modified>
</cp:coreProperties>
</file>